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56" r:id="rId2"/>
    <p:sldId id="264" r:id="rId3"/>
    <p:sldId id="266" r:id="rId4"/>
    <p:sldId id="267" r:id="rId5"/>
    <p:sldId id="326" r:id="rId6"/>
    <p:sldId id="391" r:id="rId7"/>
    <p:sldId id="392" r:id="rId8"/>
    <p:sldId id="393" r:id="rId9"/>
    <p:sldId id="394" r:id="rId10"/>
    <p:sldId id="317" r:id="rId11"/>
    <p:sldId id="395" r:id="rId12"/>
    <p:sldId id="396" r:id="rId13"/>
    <p:sldId id="268" r:id="rId14"/>
    <p:sldId id="397" r:id="rId15"/>
    <p:sldId id="398" r:id="rId16"/>
    <p:sldId id="399" r:id="rId17"/>
    <p:sldId id="400" r:id="rId18"/>
    <p:sldId id="401" r:id="rId19"/>
    <p:sldId id="402" r:id="rId20"/>
    <p:sldId id="276" r:id="rId21"/>
    <p:sldId id="277" r:id="rId22"/>
    <p:sldId id="328" r:id="rId23"/>
    <p:sldId id="281" r:id="rId24"/>
    <p:sldId id="420" r:id="rId25"/>
    <p:sldId id="421" r:id="rId26"/>
    <p:sldId id="403" r:id="rId27"/>
    <p:sldId id="404" r:id="rId28"/>
    <p:sldId id="410" r:id="rId29"/>
    <p:sldId id="405" r:id="rId30"/>
    <p:sldId id="407" r:id="rId31"/>
    <p:sldId id="408" r:id="rId32"/>
    <p:sldId id="409" r:id="rId33"/>
    <p:sldId id="411" r:id="rId34"/>
    <p:sldId id="412" r:id="rId35"/>
    <p:sldId id="360" r:id="rId36"/>
    <p:sldId id="361" r:id="rId37"/>
    <p:sldId id="362" r:id="rId38"/>
    <p:sldId id="364" r:id="rId39"/>
    <p:sldId id="387" r:id="rId40"/>
    <p:sldId id="365" r:id="rId41"/>
    <p:sldId id="384" r:id="rId42"/>
    <p:sldId id="413" r:id="rId43"/>
    <p:sldId id="363" r:id="rId44"/>
    <p:sldId id="414" r:id="rId45"/>
    <p:sldId id="417" r:id="rId46"/>
    <p:sldId id="415" r:id="rId47"/>
    <p:sldId id="416" r:id="rId48"/>
    <p:sldId id="418" r:id="rId49"/>
    <p:sldId id="422" r:id="rId50"/>
    <p:sldId id="424" r:id="rId51"/>
    <p:sldId id="425" r:id="rId52"/>
    <p:sldId id="426" r:id="rId53"/>
    <p:sldId id="428" r:id="rId54"/>
    <p:sldId id="429" r:id="rId55"/>
    <p:sldId id="430" r:id="rId56"/>
    <p:sldId id="431" r:id="rId57"/>
    <p:sldId id="432" r:id="rId58"/>
    <p:sldId id="433" r:id="rId59"/>
    <p:sldId id="434" r:id="rId60"/>
    <p:sldId id="435" r:id="rId61"/>
    <p:sldId id="436" r:id="rId62"/>
    <p:sldId id="303" r:id="rId63"/>
    <p:sldId id="437" r:id="rId64"/>
    <p:sldId id="304" r:id="rId65"/>
    <p:sldId id="439" r:id="rId66"/>
    <p:sldId id="307" r:id="rId67"/>
    <p:sldId id="305" r:id="rId68"/>
    <p:sldId id="312" r:id="rId69"/>
    <p:sldId id="356" r:id="rId70"/>
    <p:sldId id="358" r:id="rId71"/>
    <p:sldId id="324" r:id="rId72"/>
    <p:sldId id="357" r:id="rId73"/>
    <p:sldId id="310" r:id="rId74"/>
    <p:sldId id="316" r:id="rId75"/>
  </p:sldIdLst>
  <p:sldSz cx="13004800" cy="9753600"/>
  <p:notesSz cx="6858000" cy="9144000"/>
  <p:defaultTextStyle>
    <a:defPPr>
      <a:defRPr lang="ru-RU"/>
    </a:defPPr>
    <a:lvl1pPr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49288" indent="-192088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300163" indent="-385763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949450" indent="-577850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600325" indent="-771525" algn="l" defTabSz="1300163" rtl="0" fontAlgn="base">
      <a:spcBef>
        <a:spcPct val="0"/>
      </a:spcBef>
      <a:spcAft>
        <a:spcPct val="0"/>
      </a:spcAft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5252"/>
    <a:srgbClr val="5C8AD4"/>
    <a:srgbClr val="597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>
      <p:cViewPr varScale="1">
        <p:scale>
          <a:sx n="74" d="100"/>
          <a:sy n="74" d="100"/>
        </p:scale>
        <p:origin x="132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txPr>
        <a:bodyPr/>
        <a:lstStyle/>
        <a:p>
          <a:pPr>
            <a:defRPr sz="3000" baseline="0"/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всего 80007</c:v>
                </c:pt>
                <c:pt idx="1">
                  <c:v>трудоспособный возраст 49029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80007</c:v>
                </c:pt>
                <c:pt idx="1">
                  <c:v>49029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0984538218669493"/>
          <c:y val="0.34790781147423172"/>
          <c:w val="0.37821755867060297"/>
          <c:h val="0.29109105811699537"/>
        </c:manualLayout>
      </c:layout>
      <c:overlay val="0"/>
      <c:txPr>
        <a:bodyPr/>
        <a:lstStyle/>
        <a:p>
          <a:pPr>
            <a:defRPr sz="2400" b="1" i="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2016 год</a:t>
            </a:r>
          </a:p>
        </c:rich>
      </c:tx>
      <c:overlay val="0"/>
    </c:title>
    <c:autoTitleDeleted val="0"/>
    <c:view3D>
      <c:rotX val="30"/>
      <c:rotY val="2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92592592592593"/>
          <c:y val="0.23296525434320711"/>
          <c:w val="0.80787037037037035"/>
          <c:h val="0.66327365329333832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2017 </a:t>
            </a:r>
            <a:r>
              <a:rPr lang="ru-RU" dirty="0"/>
              <a:t>год</a:t>
            </a:r>
          </a:p>
        </c:rich>
      </c:tx>
      <c:overlay val="0"/>
    </c:title>
    <c:autoTitleDeleted val="0"/>
    <c:view3D>
      <c:rotX val="30"/>
      <c:rotY val="29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592590618515475"/>
          <c:y val="0.23296524151637471"/>
          <c:w val="0.82407407407407407"/>
          <c:h val="0.7670347456567928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5.9751371867972955E-2"/>
                  <c:y val="0.183100025923045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2848383804450154E-2"/>
                  <c:y val="-0.1639927739510424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0853929717118692E-2"/>
                  <c:y val="9.362970174008412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3981481481481483E-2"/>
                  <c:y val="-6.67623474149618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1006488772236799E-2"/>
                  <c:y val="-5.849205222066716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7.1913276465441822E-2"/>
                  <c:y val="-0.145921378703692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4579141149023023E-2"/>
                  <c:y val="-0.233804917631763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baseline="0">
                    <a:solidFill>
                      <a:schemeClr val="accent1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Содержание и эксплуатация жилого фонда</c:v>
                </c:pt>
                <c:pt idx="1">
                  <c:v>Благоустройство и содержание дворовой территории</c:v>
                </c:pt>
                <c:pt idx="2">
                  <c:v>Уборка мусора и содержание контейнерных площадок</c:v>
                </c:pt>
                <c:pt idx="3">
                  <c:v>Строительство</c:v>
                </c:pt>
                <c:pt idx="4">
                  <c:v>Транспорт и организация автопарковок</c:v>
                </c:pt>
                <c:pt idx="5">
                  <c:v>Торговля</c:v>
                </c:pt>
                <c:pt idx="6">
                  <c:v>Социальная сфера</c:v>
                </c:pt>
                <c:pt idx="7">
                  <c:v>Санитарно-технического содержание 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3565</c:v>
                </c:pt>
                <c:pt idx="1">
                  <c:v>2920</c:v>
                </c:pt>
                <c:pt idx="2">
                  <c:v>2367</c:v>
                </c:pt>
                <c:pt idx="3">
                  <c:v>387</c:v>
                </c:pt>
                <c:pt idx="4">
                  <c:v>345</c:v>
                </c:pt>
                <c:pt idx="5">
                  <c:v>121</c:v>
                </c:pt>
                <c:pt idx="6">
                  <c:v>198</c:v>
                </c:pt>
                <c:pt idx="7">
                  <c:v>1998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E6315EA-CB25-4D42-BEAB-8EF9F06D329E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C1C816B-3D2E-4C1A-B3D1-788F3FBAF8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5524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294DA76-0E3B-4C26-B2AC-52E080604D51}" type="datetimeFigureOut">
              <a:rPr lang="ru-RU"/>
              <a:pPr>
                <a:defRPr/>
              </a:pPr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D68381-A381-4635-B454-564D76586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593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CB35B-CC0E-48C1-96BC-78AEF5E254BC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DC6F2-CAAB-48C3-A591-9E2BBEA12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611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D80F1-0984-4DE6-AE00-7119C50E7A8E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80F43-5C7B-4989-9AE5-9BF0E08BD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5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390597"/>
            <a:ext cx="2926080" cy="832216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240" y="390597"/>
            <a:ext cx="8561493" cy="832216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95B3E-55F0-4804-84D2-9A342A7D7E07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AA837-B439-47AF-9BE8-33899219B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81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CFE76-B5CE-4A07-B7EC-56CD409E7169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A59C-2A66-416B-B4FC-2AF8C7BF5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7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05AE2-B543-43B2-96E9-B4BD83180D15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872A9-A1CA-45EB-A515-CCEEAF98C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45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0240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10773" y="2275841"/>
            <a:ext cx="5743787" cy="6436925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C4270-F57B-47F5-BDCF-05A9DE45D385}" type="datetime1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ED39D-D832-439E-9EFC-92A3DCEAF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96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59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6259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FFA06-242E-4F87-B4F4-35E3D03C04CE}" type="datetime1">
              <a:rPr lang="ru-RU" smtClean="0"/>
              <a:t>16.02.2018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C8038-9210-4C14-A152-DF741B2F2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4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68603-7F91-495F-A365-04CF5BD36FBA}" type="datetime1">
              <a:rPr lang="ru-RU" smtClean="0"/>
              <a:t>16.02.2018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56A4A-74BE-4266-A975-AC981345EA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60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CD32C-8D1D-4AEF-8191-7B634C57C822}" type="datetime1">
              <a:rPr lang="ru-RU" smtClean="0"/>
              <a:t>16.02.2018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F0D7-076C-48AC-8E34-03E4DFA1BE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51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1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516" y="38833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1" y="2041032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C7F28-EE91-4458-B336-6A81ACF87146}" type="datetime1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9DCFC-01FE-429E-9751-C3F61191C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71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87B59-010F-4EE3-A389-DE2ED6934712}" type="datetime1">
              <a:rPr lang="ru-RU" smtClean="0"/>
              <a:t>16.02.2018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1674-0B4B-4D3E-B6AA-516EB8405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863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F84609-EFCD-4842-965F-17CA34B75D8E}" type="datetime1">
              <a:rPr lang="ru-RU" smtClean="0"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 defTabSz="1300460" fontAlgn="auto">
              <a:spcBef>
                <a:spcPts val="0"/>
              </a:spcBef>
              <a:spcAft>
                <a:spcPts val="0"/>
              </a:spcAft>
              <a:defRPr sz="17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36E1AC-08B0-42D0-B72E-CAC38BFE47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88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763" indent="-323850" algn="l" defTabSz="13001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Работа\Департамент культуры\MDMM_OUT\MDMM_OUT\Links\City_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"/>
          <a:stretch>
            <a:fillRect/>
          </a:stretch>
        </p:blipFill>
        <p:spPr bwMode="auto">
          <a:xfrm>
            <a:off x="0" y="7848600"/>
            <a:ext cx="130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74725" y="4156075"/>
            <a:ext cx="11055350" cy="252095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latin typeface="Helvetica Inserat LT Std" pitchFamily="34" charset="-52"/>
              </a:rPr>
              <a:t> </a:t>
            </a:r>
            <a:br>
              <a:rPr lang="ru-RU" sz="4800" dirty="0" smtClean="0">
                <a:latin typeface="Helvetica Inserat LT Std" pitchFamily="34" charset="-52"/>
              </a:rPr>
            </a:br>
            <a:r>
              <a:rPr lang="ru-RU" sz="4800" dirty="0" smtClean="0">
                <a:latin typeface="Helvetica Inserat LT Std" pitchFamily="34" charset="-52"/>
              </a:rPr>
              <a:t/>
            </a:r>
            <a:br>
              <a:rPr lang="ru-RU" sz="4800" dirty="0" smtClean="0">
                <a:latin typeface="Helvetica Inserat LT Std" pitchFamily="34" charset="-52"/>
              </a:rPr>
            </a:br>
            <a:r>
              <a:rPr lang="ru-RU" sz="4400" b="1" dirty="0" smtClean="0"/>
              <a:t>Отчет исполняющего обязанности главы </a:t>
            </a:r>
            <a:r>
              <a:rPr lang="ru-RU" sz="4400" b="1" dirty="0"/>
              <a:t>управы района Южное Медведково города Москвы </a:t>
            </a:r>
            <a:r>
              <a:rPr lang="ru-RU" sz="4400" b="1" dirty="0" smtClean="0"/>
              <a:t>С.А. </a:t>
            </a:r>
            <a:r>
              <a:rPr lang="ru-RU" sz="4400" b="1" dirty="0" err="1" smtClean="0"/>
              <a:t>Галишникова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о </a:t>
            </a:r>
            <a:r>
              <a:rPr lang="ru-RU" sz="4400" b="1" dirty="0"/>
              <a:t>результатах деятельности управы района Южное Медведково города Москвы в </a:t>
            </a:r>
            <a:r>
              <a:rPr lang="ru-RU" sz="4400" b="1" dirty="0" smtClean="0"/>
              <a:t>2017 </a:t>
            </a:r>
            <a:r>
              <a:rPr lang="ru-RU" sz="4400" b="1" dirty="0"/>
              <a:t>году</a:t>
            </a:r>
            <a:br>
              <a:rPr lang="ru-RU" sz="4400" b="1" dirty="0"/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r>
              <a:rPr lang="ru-RU" sz="2700" b="1" dirty="0" smtClean="0">
                <a:latin typeface="Helvetica Inserat LT Std" pitchFamily="34" charset="-52"/>
              </a:rPr>
              <a:t>2018 г.</a:t>
            </a:r>
            <a:r>
              <a:rPr lang="ru-RU" sz="4400" b="1" dirty="0" smtClean="0">
                <a:latin typeface="Helvetica Inserat LT Std" pitchFamily="34" charset="-52"/>
              </a:rPr>
              <a:t/>
            </a:r>
            <a:br>
              <a:rPr lang="ru-RU" sz="4400" b="1" dirty="0" smtClean="0">
                <a:latin typeface="Helvetica Inserat LT Std" pitchFamily="34" charset="-52"/>
              </a:rPr>
            </a:br>
            <a:endParaRPr lang="ru-RU" sz="4400" b="1" dirty="0">
              <a:latin typeface="Helvetica Inserat LT Std" pitchFamily="34" charset="-52"/>
            </a:endParaRPr>
          </a:p>
        </p:txBody>
      </p:sp>
      <p:sp>
        <p:nvSpPr>
          <p:cNvPr id="2052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789488" y="473075"/>
            <a:ext cx="3425825" cy="989013"/>
          </a:xfrm>
        </p:spPr>
        <p:txBody>
          <a:bodyPr/>
          <a:lstStyle/>
          <a:p>
            <a:pPr eaLnBrk="1" hangingPunct="1"/>
            <a:endParaRPr lang="ru-RU" sz="1400" smtClean="0">
              <a:solidFill>
                <a:srgbClr val="525252"/>
              </a:solidFill>
              <a:latin typeface="HelveticaNeueCyr"/>
            </a:endParaRPr>
          </a:p>
          <a:p>
            <a:pPr eaLnBrk="1" hangingPunct="1"/>
            <a:r>
              <a:rPr lang="ru-RU" sz="1400" smtClean="0">
                <a:solidFill>
                  <a:srgbClr val="525252"/>
                </a:solidFill>
                <a:latin typeface="HelveticaNeueCyr"/>
              </a:rPr>
              <a:t>УПРАВА РАЙОНА ЮЖНОЕ МЕДВЕДКОВО</a:t>
            </a:r>
          </a:p>
        </p:txBody>
      </p:sp>
      <p:pic>
        <p:nvPicPr>
          <p:cNvPr id="205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492250"/>
            <a:ext cx="14954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123825"/>
            <a:ext cx="11703050" cy="189230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Работы по санитарному содержанию дворовых территорий</a:t>
            </a:r>
            <a:endParaRPr lang="ru-RU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650875" y="2645719"/>
            <a:ext cx="5743575" cy="6066482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3200" dirty="0" smtClean="0"/>
          </a:p>
          <a:p>
            <a:r>
              <a:rPr lang="ru-RU" sz="2400" dirty="0"/>
              <a:t>На дворовых территориях района Южное Медведково в 2017 году были выполнены работы по установке 15 опор наружного освещения по следующим адресам:</a:t>
            </a:r>
          </a:p>
          <a:p>
            <a:r>
              <a:rPr lang="ru-RU" sz="2400" b="1" dirty="0"/>
              <a:t>Дежнева пр., д.38а – 1 шт.</a:t>
            </a:r>
          </a:p>
          <a:p>
            <a:r>
              <a:rPr lang="ru-RU" sz="2400" b="1" dirty="0"/>
              <a:t>Полярная ул., д.10 – 4 шт.</a:t>
            </a:r>
          </a:p>
          <a:p>
            <a:r>
              <a:rPr lang="ru-RU" sz="2400" b="1" dirty="0"/>
              <a:t>Полярная ул., д.19 – 2 шт.</a:t>
            </a:r>
          </a:p>
          <a:p>
            <a:r>
              <a:rPr lang="ru-RU" sz="2400" b="1" dirty="0" err="1"/>
              <a:t>Сухонская</a:t>
            </a:r>
            <a:r>
              <a:rPr lang="ru-RU" sz="2400" b="1" dirty="0"/>
              <a:t> ул., д.5 – 2 шт.</a:t>
            </a:r>
          </a:p>
          <a:p>
            <a:r>
              <a:rPr lang="ru-RU" sz="2400" b="1" dirty="0"/>
              <a:t>Шокальского пр., д.1 к.1 – 2 шт.</a:t>
            </a:r>
          </a:p>
          <a:p>
            <a:r>
              <a:rPr lang="ru-RU" sz="2400" b="1" dirty="0"/>
              <a:t>Шокальского пр., д.2А – 2 шт.</a:t>
            </a:r>
          </a:p>
          <a:p>
            <a:r>
              <a:rPr lang="ru-RU" sz="2400" b="1" dirty="0"/>
              <a:t>Ясный пр., д.15А – 2 шт.</a:t>
            </a:r>
          </a:p>
          <a:p>
            <a:r>
              <a:rPr lang="ru-RU" sz="2400" dirty="0" smtClean="0">
                <a:latin typeface="The times"/>
              </a:rPr>
              <a:t>.</a:t>
            </a:r>
            <a:endParaRPr lang="ru-RU" sz="2400" dirty="0">
              <a:latin typeface="The times"/>
            </a:endParaRPr>
          </a:p>
        </p:txBody>
      </p:sp>
      <p:pic>
        <p:nvPicPr>
          <p:cNvPr id="10244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0963" y="3652838"/>
            <a:ext cx="5902325" cy="3671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-172244" y="1767831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123825"/>
            <a:ext cx="11703050" cy="189230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Работы по санитарному содержанию дворовых территорий</a:t>
            </a:r>
            <a:endParaRPr lang="ru-RU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650875" y="2645718"/>
            <a:ext cx="6355581" cy="6626075"/>
          </a:xfrm>
        </p:spPr>
        <p:txBody>
          <a:bodyPr/>
          <a:lstStyle/>
          <a:p>
            <a:pPr marL="0" indent="0" eaLnBrk="1" hangingPunct="1">
              <a:buNone/>
            </a:pPr>
            <a:endParaRPr lang="ru-RU" sz="3200" dirty="0" smtClean="0"/>
          </a:p>
          <a:p>
            <a:r>
              <a:rPr lang="ru-RU" sz="2400" dirty="0"/>
              <a:t>На основании обращений жителей в управу района, ГБУ «Жилищник района Южное Медведково», а так же по результатам голосования на портале «Активный гражданин», в рамках акции «Миллион деревьев» в весенний период было высажено: </a:t>
            </a:r>
            <a:r>
              <a:rPr lang="ru-RU" sz="2400" b="1" dirty="0"/>
              <a:t>9 деревьев и 23 кустарника, в осенний период: 5 деревьев и 282 кустарника. </a:t>
            </a:r>
          </a:p>
          <a:p>
            <a:r>
              <a:rPr lang="ru-RU" sz="2400" dirty="0"/>
              <a:t>В осенний период 2017 г., взамен утраченных в результате неблагоприятных погодных условий 29.05.2017г. и 30.06.2017г.  </a:t>
            </a:r>
            <a:r>
              <a:rPr lang="ru-RU" sz="2400" b="1" dirty="0"/>
              <a:t>было высажено 147 деревьев (клен, липа, каштан, дуб, ясень) по 29 адресам.</a:t>
            </a:r>
          </a:p>
          <a:p>
            <a:r>
              <a:rPr lang="ru-RU" sz="2400" dirty="0" smtClean="0">
                <a:latin typeface="The times"/>
              </a:rPr>
              <a:t>.</a:t>
            </a:r>
            <a:endParaRPr lang="ru-RU" sz="2400" dirty="0">
              <a:latin typeface="The times"/>
            </a:endParaRPr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1053852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 flipV="1">
            <a:off x="-172244" y="1767831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6" name="Picture 2" descr="C:\Users\ZinkevichEV\Desktop\мил дер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64" y="3220616"/>
            <a:ext cx="4810124" cy="481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69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98488" y="615950"/>
            <a:ext cx="11703050" cy="16256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atin typeface="Helvetica Inserat LT Std"/>
              </a:rPr>
              <a:t/>
            </a:r>
            <a:br>
              <a:rPr lang="ru-RU" sz="5400" b="1" dirty="0" smtClean="0">
                <a:latin typeface="Helvetica Inserat LT Std"/>
              </a:rPr>
            </a:br>
            <a:r>
              <a:rPr lang="ru-RU" sz="5400" b="1" dirty="0" smtClean="0">
                <a:latin typeface="Helvetica Inserat LT Std"/>
              </a:rPr>
              <a:t>Содержание и уборка объектов озеленения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11396141" cy="6435725"/>
          </a:xfrm>
        </p:spPr>
        <p:txBody>
          <a:bodyPr/>
          <a:lstStyle/>
          <a:p>
            <a:pPr eaLnBrk="1" hangingPunct="1"/>
            <a:endParaRPr lang="ru-RU" sz="3200" dirty="0" smtClean="0"/>
          </a:p>
          <a:p>
            <a:pPr eaLnBrk="1" hangingPunct="1"/>
            <a:endParaRPr lang="ru-RU" sz="2500" dirty="0" smtClean="0">
              <a:latin typeface="Helvetica Inserat LT Std"/>
            </a:endParaRPr>
          </a:p>
          <a:p>
            <a:pPr eaLnBrk="1" hangingPunct="1"/>
            <a:endParaRPr lang="ru-RU" sz="2500" dirty="0" smtClean="0">
              <a:latin typeface="Helvetica Inserat LT Std"/>
            </a:endParaRPr>
          </a:p>
          <a:p>
            <a:r>
              <a:rPr lang="ru-RU" sz="3600" dirty="0"/>
              <a:t>На балансе ГБУ «Жилищник района Южное Медведково» находится </a:t>
            </a:r>
            <a:r>
              <a:rPr lang="ru-RU" sz="3600" b="1" dirty="0"/>
              <a:t>17</a:t>
            </a:r>
            <a:r>
              <a:rPr lang="ru-RU" sz="3600" dirty="0"/>
              <a:t> объектов озеленения 2-й категории и 2 объекта озеленения 1-й категории (общая площадь – 762352,4 </a:t>
            </a:r>
            <a:r>
              <a:rPr lang="ru-RU" sz="3600" dirty="0" err="1"/>
              <a:t>кв.м</a:t>
            </a:r>
            <a:r>
              <a:rPr lang="ru-RU" sz="3600" dirty="0"/>
              <a:t>.).</a:t>
            </a: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6042C89-913A-4E8D-ADEA-483D2F3CE3A8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024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53975" y="1843088"/>
            <a:ext cx="1520825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01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598488" y="615950"/>
            <a:ext cx="11703050" cy="16256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latin typeface="Helvetica Inserat LT Std"/>
              </a:rPr>
              <a:t/>
            </a:r>
            <a:br>
              <a:rPr lang="ru-RU" sz="5400" b="1" dirty="0" smtClean="0">
                <a:latin typeface="Helvetica Inserat LT Std"/>
              </a:rPr>
            </a:br>
            <a:r>
              <a:rPr lang="ru-RU" sz="5400" b="1" dirty="0" smtClean="0">
                <a:latin typeface="Helvetica Inserat LT Std"/>
              </a:rPr>
              <a:t>Содержание и уборка объектов дорожного хозяйства</a:t>
            </a:r>
          </a:p>
        </p:txBody>
      </p:sp>
      <p:sp>
        <p:nvSpPr>
          <p:cNvPr id="10243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12122150" cy="6435725"/>
          </a:xfrm>
        </p:spPr>
        <p:txBody>
          <a:bodyPr/>
          <a:lstStyle/>
          <a:p>
            <a:pPr eaLnBrk="1" hangingPunct="1"/>
            <a:endParaRPr lang="ru-RU" sz="3200" dirty="0" smtClean="0"/>
          </a:p>
          <a:p>
            <a:pPr eaLnBrk="1" hangingPunct="1"/>
            <a:endParaRPr lang="ru-RU" sz="2500" dirty="0" smtClean="0">
              <a:latin typeface="Helvetica Inserat LT Std"/>
            </a:endParaRPr>
          </a:p>
          <a:p>
            <a:pPr eaLnBrk="1" hangingPunct="1"/>
            <a:endParaRPr lang="ru-RU" sz="2500" dirty="0" smtClean="0">
              <a:latin typeface="Helvetica Inserat LT Std"/>
            </a:endParaRPr>
          </a:p>
          <a:p>
            <a:pPr eaLnBrk="1" hangingPunct="1"/>
            <a:r>
              <a:rPr lang="ru-RU" sz="3600" dirty="0"/>
              <a:t>На балансе ГБУ «Жилищник района Южное Медведково» находится </a:t>
            </a:r>
            <a:r>
              <a:rPr lang="ru-RU" sz="3600" b="1" dirty="0"/>
              <a:t>12</a:t>
            </a:r>
            <a:r>
              <a:rPr lang="ru-RU" sz="3600" dirty="0"/>
              <a:t> объектов дорожного хозяйства. </a:t>
            </a:r>
            <a:endParaRPr lang="ru-RU" sz="3600" dirty="0" smtClean="0"/>
          </a:p>
          <a:p>
            <a:pPr eaLnBrk="1" hangingPunct="1"/>
            <a:r>
              <a:rPr lang="ru-RU" sz="3600" dirty="0" smtClean="0"/>
              <a:t>Общая </a:t>
            </a:r>
            <a:r>
              <a:rPr lang="ru-RU" sz="3600" dirty="0"/>
              <a:t>площадь – </a:t>
            </a:r>
            <a:r>
              <a:rPr lang="ru-RU" sz="3600" b="1" dirty="0"/>
              <a:t>188748,8 </a:t>
            </a:r>
            <a:r>
              <a:rPr lang="ru-RU" sz="3600" b="1" dirty="0" err="1"/>
              <a:t>кв.м</a:t>
            </a:r>
            <a:r>
              <a:rPr lang="ru-RU" sz="3600" dirty="0"/>
              <a:t>., общая площадь проезжей части – </a:t>
            </a:r>
            <a:r>
              <a:rPr lang="ru-RU" sz="3600" b="1" dirty="0"/>
              <a:t>147154,4 </a:t>
            </a:r>
            <a:r>
              <a:rPr lang="ru-RU" sz="3600" b="1" dirty="0" err="1"/>
              <a:t>кв.м</a:t>
            </a:r>
            <a:r>
              <a:rPr lang="ru-RU" sz="3600" b="1" dirty="0"/>
              <a:t>.</a:t>
            </a:r>
            <a:r>
              <a:rPr lang="ru-RU" sz="3600" dirty="0"/>
              <a:t>, общая площадь тротуаров – </a:t>
            </a:r>
            <a:r>
              <a:rPr lang="ru-RU" sz="3600" b="1" dirty="0"/>
              <a:t>41594,4 </a:t>
            </a:r>
            <a:r>
              <a:rPr lang="ru-RU" sz="3600" b="1" dirty="0" err="1"/>
              <a:t>кв.м</a:t>
            </a:r>
            <a:r>
              <a:rPr lang="ru-RU" sz="3600" b="1" dirty="0"/>
              <a:t>.</a:t>
            </a:r>
            <a:r>
              <a:rPr lang="ru-RU" sz="3600" dirty="0"/>
              <a:t>, из них механизированная уборка – </a:t>
            </a:r>
            <a:r>
              <a:rPr lang="ru-RU" sz="3600" b="1" dirty="0"/>
              <a:t>32382,8 </a:t>
            </a:r>
            <a:r>
              <a:rPr lang="ru-RU" sz="3600" b="1" dirty="0" err="1" smtClean="0"/>
              <a:t>кв.м</a:t>
            </a:r>
            <a:r>
              <a:rPr lang="ru-RU" sz="3600" b="1" dirty="0" smtClean="0"/>
              <a:t>.</a:t>
            </a:r>
            <a:endParaRPr lang="ru-RU" sz="3600" b="1" dirty="0" smtClean="0">
              <a:latin typeface="Helvetica Inserat LT Std"/>
            </a:endParaRPr>
          </a:p>
        </p:txBody>
      </p:sp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6042C89-913A-4E8D-ADEA-483D2F3CE3A8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024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53975" y="1843088"/>
            <a:ext cx="1520825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Многоквартирные дома (МКД)</a:t>
            </a:r>
            <a:endParaRPr lang="ru-RU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650875" y="2500536"/>
            <a:ext cx="10316021" cy="6771257"/>
          </a:xfrm>
        </p:spPr>
        <p:txBody>
          <a:bodyPr/>
          <a:lstStyle/>
          <a:p>
            <a:r>
              <a:rPr lang="ru-RU" sz="2800" dirty="0"/>
              <a:t>В Жилищном  фонде района Южное Медведково имеется</a:t>
            </a:r>
            <a:r>
              <a:rPr lang="ru-RU" sz="2800" b="1" dirty="0"/>
              <a:t> 171 </a:t>
            </a:r>
            <a:r>
              <a:rPr lang="ru-RU" sz="2800" dirty="0"/>
              <a:t>жилой дом</a:t>
            </a:r>
            <a:r>
              <a:rPr lang="ru-RU" sz="2800" b="1" dirty="0"/>
              <a:t>, </a:t>
            </a:r>
            <a:r>
              <a:rPr lang="ru-RU" sz="2800" dirty="0"/>
              <a:t>общее кол-во подъездов – </a:t>
            </a:r>
            <a:r>
              <a:rPr lang="ru-RU" sz="2800" b="1" dirty="0"/>
              <a:t>512,</a:t>
            </a:r>
            <a:r>
              <a:rPr lang="ru-RU" sz="2800" dirty="0"/>
              <a:t> общее  кол-во квартир </a:t>
            </a:r>
            <a:r>
              <a:rPr lang="ru-RU" sz="2800" b="1" dirty="0"/>
              <a:t>–   27 356  </a:t>
            </a:r>
            <a:r>
              <a:rPr lang="ru-RU" sz="2800" dirty="0"/>
              <a:t>из них:</a:t>
            </a:r>
          </a:p>
          <a:p>
            <a:r>
              <a:rPr lang="ru-RU" sz="2800" dirty="0"/>
              <a:t>В управлении </a:t>
            </a:r>
            <a:r>
              <a:rPr lang="ru-RU" sz="2800" b="1" dirty="0"/>
              <a:t>ГБУ «Жилищник района Южное Медведково» -131 МКД;</a:t>
            </a:r>
            <a:endParaRPr lang="ru-RU" sz="2800" dirty="0"/>
          </a:p>
          <a:p>
            <a:r>
              <a:rPr lang="ru-RU" sz="2800" dirty="0"/>
              <a:t>В управлении</a:t>
            </a:r>
            <a:r>
              <a:rPr lang="ru-RU" sz="2800" b="1" dirty="0"/>
              <a:t> 7 частных управляющих компаний -27 МКД;</a:t>
            </a:r>
            <a:endParaRPr lang="ru-RU" sz="2800" dirty="0"/>
          </a:p>
          <a:p>
            <a:r>
              <a:rPr lang="ru-RU" sz="2800" b="1" dirty="0"/>
              <a:t>ООО «</a:t>
            </a:r>
            <a:r>
              <a:rPr lang="ru-RU" sz="2800" b="1" dirty="0" err="1"/>
              <a:t>Кромм</a:t>
            </a:r>
            <a:r>
              <a:rPr lang="ru-RU" sz="2800" b="1" dirty="0"/>
              <a:t>-офис» - 5 МКД; </a:t>
            </a:r>
            <a:endParaRPr lang="ru-RU" sz="2800" dirty="0"/>
          </a:p>
          <a:p>
            <a:r>
              <a:rPr lang="ru-RU" sz="2800" b="1" dirty="0"/>
              <a:t>УО ООО «ПИК-Комфорт» - 5 МКД;</a:t>
            </a:r>
            <a:endParaRPr lang="ru-RU" sz="2800" dirty="0"/>
          </a:p>
          <a:p>
            <a:r>
              <a:rPr lang="ru-RU" sz="2800" b="1" dirty="0"/>
              <a:t>УО ООО «Алев» - 6 МКД;</a:t>
            </a:r>
            <a:endParaRPr lang="ru-RU" sz="2800" dirty="0"/>
          </a:p>
          <a:p>
            <a:r>
              <a:rPr lang="ru-RU" sz="2800" b="1" dirty="0"/>
              <a:t>УО ООО «Свиблов Град» - 1 МКД;</a:t>
            </a:r>
            <a:endParaRPr lang="ru-RU" sz="2800" dirty="0"/>
          </a:p>
          <a:p>
            <a:r>
              <a:rPr lang="ru-RU" sz="2800" b="1" dirty="0"/>
              <a:t>УО ООО «ВК-Комфорт»- 3 МКД;</a:t>
            </a:r>
            <a:endParaRPr lang="ru-RU" sz="2800" dirty="0"/>
          </a:p>
          <a:p>
            <a:r>
              <a:rPr lang="ru-RU" sz="2800" b="1" dirty="0"/>
              <a:t>ООО "УК Южное Медведково" - 7 МКД</a:t>
            </a:r>
            <a:r>
              <a:rPr lang="ru-RU" sz="2800" dirty="0"/>
              <a:t>.</a:t>
            </a:r>
          </a:p>
          <a:p>
            <a:r>
              <a:rPr lang="ru-RU" sz="2800" dirty="0"/>
              <a:t>Оставшиеся </a:t>
            </a:r>
            <a:r>
              <a:rPr lang="ru-RU" sz="2800" b="1" dirty="0"/>
              <a:t>11 МКД</a:t>
            </a:r>
            <a:r>
              <a:rPr lang="ru-RU" sz="2800" dirty="0"/>
              <a:t> ЖСК и ТСЖ находятся на самоуправлении.</a:t>
            </a:r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567706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Постановление </a:t>
            </a:r>
            <a:r>
              <a:rPr lang="ru-RU" b="1" dirty="0"/>
              <a:t>Правительства Москвы № 832-ПП от 29.12.2014г.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650875" y="2500536"/>
            <a:ext cx="11396141" cy="6771257"/>
          </a:xfrm>
        </p:spPr>
        <p:txBody>
          <a:bodyPr/>
          <a:lstStyle/>
          <a:p>
            <a:r>
              <a:rPr lang="ru-RU" sz="3200" dirty="0"/>
              <a:t>«О региональной программе капитального ремонта общего имущества в многоквартирных домах на территории города Москвы» утверждена программа капитального ремонта общего имущества в МКД на территории города Москвы на </a:t>
            </a:r>
            <a:r>
              <a:rPr lang="ru-RU" sz="3200" b="1" dirty="0"/>
              <a:t>ближайшие 30 лет.</a:t>
            </a:r>
          </a:p>
          <a:p>
            <a:r>
              <a:rPr lang="ru-RU" sz="3200" dirty="0"/>
              <a:t>На основании приложения № 2 к вышеуказанному Постановлению Правительства Москвы в 2017г. выполнены работы по замене 38-ми лифтов в 10 строениях.</a:t>
            </a:r>
          </a:p>
          <a:p>
            <a:r>
              <a:rPr lang="ru-RU" sz="3200" b="1" dirty="0"/>
              <a:t>(</a:t>
            </a:r>
            <a:r>
              <a:rPr lang="ru-RU" sz="3200" b="1" i="1" dirty="0"/>
              <a:t>по адресам: ул. </a:t>
            </a:r>
            <a:r>
              <a:rPr lang="ru-RU" sz="3200" b="1" i="1" dirty="0" err="1"/>
              <a:t>Ул</a:t>
            </a:r>
            <a:r>
              <a:rPr lang="ru-RU" sz="3200" b="1" i="1" dirty="0"/>
              <a:t> </a:t>
            </a:r>
            <a:r>
              <a:rPr lang="ru-RU" sz="3200" b="1" i="1" dirty="0" err="1"/>
              <a:t>Молодцова</a:t>
            </a:r>
            <a:r>
              <a:rPr lang="ru-RU" sz="3200" b="1" i="1" dirty="0"/>
              <a:t> д 27 к 1, </a:t>
            </a:r>
            <a:r>
              <a:rPr lang="ru-RU" sz="3200" b="1" i="1" dirty="0" err="1"/>
              <a:t>ул</a:t>
            </a:r>
            <a:r>
              <a:rPr lang="ru-RU" sz="3200" b="1" i="1" dirty="0"/>
              <a:t> </a:t>
            </a:r>
            <a:r>
              <a:rPr lang="ru-RU" sz="3200" b="1" i="1" dirty="0" err="1"/>
              <a:t>Молодцова</a:t>
            </a:r>
            <a:r>
              <a:rPr lang="ru-RU" sz="3200" b="1" i="1" dirty="0"/>
              <a:t> д 31 к 1, </a:t>
            </a:r>
            <a:r>
              <a:rPr lang="ru-RU" sz="3200" b="1" i="1" dirty="0" err="1"/>
              <a:t>ул</a:t>
            </a:r>
            <a:r>
              <a:rPr lang="ru-RU" sz="3200" b="1" i="1" dirty="0"/>
              <a:t> </a:t>
            </a:r>
            <a:r>
              <a:rPr lang="ru-RU" sz="3200" b="1" i="1" dirty="0" err="1"/>
              <a:t>Молодцова</a:t>
            </a:r>
            <a:r>
              <a:rPr lang="ru-RU" sz="3200" b="1" i="1" dirty="0"/>
              <a:t> д 19 к 1, Ясный </a:t>
            </a:r>
            <a:r>
              <a:rPr lang="ru-RU" sz="3200" b="1" i="1" dirty="0" err="1"/>
              <a:t>пр</a:t>
            </a:r>
            <a:r>
              <a:rPr lang="ru-RU" sz="3200" b="1" i="1" dirty="0"/>
              <a:t> д 8 к 4, </a:t>
            </a:r>
            <a:r>
              <a:rPr lang="ru-RU" sz="3200" b="1" i="1" dirty="0" err="1"/>
              <a:t>ул</a:t>
            </a:r>
            <a:r>
              <a:rPr lang="ru-RU" sz="3200" b="1" i="1" dirty="0"/>
              <a:t> Полярная д 13 к 3, </a:t>
            </a:r>
            <a:r>
              <a:rPr lang="ru-RU" sz="3200" b="1" i="1" dirty="0" err="1"/>
              <a:t>ул</a:t>
            </a:r>
            <a:r>
              <a:rPr lang="ru-RU" sz="3200" b="1" i="1" dirty="0"/>
              <a:t> </a:t>
            </a:r>
            <a:r>
              <a:rPr lang="ru-RU" sz="3200" b="1" i="1" dirty="0" err="1"/>
              <a:t>Молодцова</a:t>
            </a:r>
            <a:r>
              <a:rPr lang="ru-RU" sz="3200" b="1" i="1" dirty="0"/>
              <a:t> д 23 к 1, </a:t>
            </a:r>
            <a:r>
              <a:rPr lang="ru-RU" sz="3200" b="1" i="1" dirty="0" err="1"/>
              <a:t>ул</a:t>
            </a:r>
            <a:r>
              <a:rPr lang="ru-RU" sz="3200" b="1" i="1" dirty="0"/>
              <a:t> </a:t>
            </a:r>
            <a:r>
              <a:rPr lang="ru-RU" sz="3200" b="1" i="1" dirty="0" err="1"/>
              <a:t>Молодцова</a:t>
            </a:r>
            <a:r>
              <a:rPr lang="ru-RU" sz="3200" b="1" i="1" dirty="0"/>
              <a:t> д 5, </a:t>
            </a:r>
            <a:r>
              <a:rPr lang="ru-RU" sz="3200" b="1" i="1" dirty="0" err="1"/>
              <a:t>пр</a:t>
            </a:r>
            <a:r>
              <a:rPr lang="ru-RU" sz="3200" b="1" i="1" dirty="0"/>
              <a:t> Дежнева д 38А, </a:t>
            </a:r>
            <a:r>
              <a:rPr lang="ru-RU" sz="3200" b="1" i="1" dirty="0" err="1"/>
              <a:t>пр</a:t>
            </a:r>
            <a:r>
              <a:rPr lang="ru-RU" sz="3200" b="1" i="1" dirty="0"/>
              <a:t> Дежнева д 34,  Ясный </a:t>
            </a:r>
            <a:r>
              <a:rPr lang="ru-RU" sz="3200" b="1" i="1" dirty="0" err="1"/>
              <a:t>пр</a:t>
            </a:r>
            <a:r>
              <a:rPr lang="ru-RU" sz="3200" b="1" i="1" dirty="0"/>
              <a:t> д 28.)</a:t>
            </a:r>
            <a:endParaRPr lang="ru-RU" sz="3200" b="1" dirty="0"/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251559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Государственная программа </a:t>
            </a:r>
            <a:r>
              <a:rPr lang="ru-RU" b="1" dirty="0"/>
              <a:t>города Москвы «Жилище»</a:t>
            </a:r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650875" y="2500536"/>
            <a:ext cx="11396141" cy="6771257"/>
          </a:xfrm>
        </p:spPr>
        <p:txBody>
          <a:bodyPr/>
          <a:lstStyle/>
          <a:p>
            <a:r>
              <a:rPr lang="ru-RU" sz="3200" dirty="0" smtClean="0"/>
              <a:t>Утвержденной </a:t>
            </a:r>
            <a:r>
              <a:rPr lang="ru-RU" sz="3200" dirty="0"/>
              <a:t>постановлением Правительства Москвы № 454-ПП от 27.09.2011г. «Об утверждении Государственной программы города Москвы, в целях приведения в порядок жилищного фонда района в 2017 году </a:t>
            </a:r>
            <a:r>
              <a:rPr lang="ru-RU" sz="3200" b="1" dirty="0"/>
              <a:t>за счет средств социально-экономического развития района </a:t>
            </a:r>
            <a:r>
              <a:rPr lang="ru-RU" sz="3200" dirty="0"/>
              <a:t>произведены следующие  работы:</a:t>
            </a:r>
          </a:p>
          <a:p>
            <a:r>
              <a:rPr lang="ru-RU" sz="3200" dirty="0"/>
              <a:t>- ремонт кровли по адресу: </a:t>
            </a:r>
            <a:r>
              <a:rPr lang="ru-RU" sz="3200" b="1" dirty="0" err="1"/>
              <a:t>ул</a:t>
            </a:r>
            <a:r>
              <a:rPr lang="ru-RU" sz="3200" b="1" dirty="0"/>
              <a:t> Заповедная д. 28;</a:t>
            </a:r>
          </a:p>
          <a:p>
            <a:r>
              <a:rPr lang="ru-RU" sz="3200" dirty="0"/>
              <a:t>- ремонт общедомовых приборов учета ЦО и ГВС по адресам: </a:t>
            </a:r>
            <a:r>
              <a:rPr lang="ru-RU" sz="3200" b="1" dirty="0"/>
              <a:t>ул. Полярная д 2 и пр. Шокальского д 13;</a:t>
            </a:r>
          </a:p>
          <a:p>
            <a:r>
              <a:rPr lang="ru-RU" sz="3200" dirty="0"/>
              <a:t>- частичный ремонт </a:t>
            </a:r>
            <a:r>
              <a:rPr lang="ru-RU" sz="3200" b="1" dirty="0" err="1"/>
              <a:t>отмосток</a:t>
            </a:r>
            <a:r>
              <a:rPr lang="ru-RU" sz="3200" b="1" dirty="0"/>
              <a:t> по 99-ти адресам</a:t>
            </a:r>
            <a:r>
              <a:rPr lang="ru-RU" sz="3200" dirty="0"/>
              <a:t>;</a:t>
            </a:r>
          </a:p>
          <a:p>
            <a:r>
              <a:rPr lang="ru-RU" sz="3200" dirty="0"/>
              <a:t>- установка </a:t>
            </a:r>
            <a:r>
              <a:rPr lang="ru-RU" sz="3200" b="1" dirty="0"/>
              <a:t>2-х</a:t>
            </a:r>
            <a:r>
              <a:rPr lang="ru-RU" sz="3200" dirty="0"/>
              <a:t> подъемных платформ для инвалидов колясочников по адресам: </a:t>
            </a:r>
            <a:r>
              <a:rPr lang="ru-RU" sz="3200" b="1" dirty="0" err="1"/>
              <a:t>пр</a:t>
            </a:r>
            <a:r>
              <a:rPr lang="ru-RU" sz="3200" b="1" dirty="0"/>
              <a:t> Дежнева д 29 к 1 под 3 и пр. Дежнева д 25 к 1 под. </a:t>
            </a:r>
            <a:r>
              <a:rPr lang="ru-RU" sz="3200" b="1" dirty="0" smtClean="0"/>
              <a:t>3</a:t>
            </a:r>
            <a:endParaRPr lang="ru-RU" sz="3200" b="1" dirty="0"/>
          </a:p>
          <a:p>
            <a:pPr marL="0" indent="0" eaLnBrk="1" hangingPunct="1">
              <a:buNone/>
            </a:pPr>
            <a:endParaRPr lang="ru-RU" sz="3200" dirty="0" smtClean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-152374" y="1419444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5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Реновация жилого фонда</a:t>
            </a:r>
            <a:endParaRPr lang="ru-RU" sz="80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407988" y="2599021"/>
            <a:ext cx="5779517" cy="4680520"/>
          </a:xfrm>
        </p:spPr>
        <p:txBody>
          <a:bodyPr/>
          <a:lstStyle/>
          <a:p>
            <a:r>
              <a:rPr lang="ru-RU" sz="3600" b="1" dirty="0"/>
              <a:t>- 4 МКД (5 этажные):</a:t>
            </a:r>
            <a:endParaRPr lang="ru-RU" sz="3600" dirty="0"/>
          </a:p>
          <a:p>
            <a:r>
              <a:rPr lang="ru-RU" sz="3600" dirty="0"/>
              <a:t>1. ул. Полярная, д.16, к.1;</a:t>
            </a:r>
          </a:p>
          <a:p>
            <a:r>
              <a:rPr lang="ru-RU" sz="3600" dirty="0"/>
              <a:t>2. ул. Полярная, д.17, к.1;</a:t>
            </a:r>
          </a:p>
          <a:p>
            <a:r>
              <a:rPr lang="ru-RU" sz="3600" dirty="0"/>
              <a:t>3. ул. Полярная, д.3, к.1;</a:t>
            </a:r>
          </a:p>
          <a:p>
            <a:r>
              <a:rPr lang="ru-RU" sz="3600" dirty="0"/>
              <a:t>4. ул. Полярная, д.4, к.1;</a:t>
            </a:r>
          </a:p>
          <a:p>
            <a:endParaRPr lang="ru-RU" sz="3200" b="1" dirty="0" smtClean="0"/>
          </a:p>
          <a:p>
            <a:endParaRPr lang="ru-RU" sz="32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51682" y="1389882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666657" y="2539226"/>
            <a:ext cx="662473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b="1" dirty="0"/>
              <a:t>- </a:t>
            </a:r>
            <a:r>
              <a:rPr lang="ru-RU" sz="4000" b="1" dirty="0">
                <a:latin typeface="+mn-lt"/>
                <a:cs typeface="+mn-cs"/>
              </a:rPr>
              <a:t>6 МКД (9 этажные):</a:t>
            </a:r>
          </a:p>
          <a:p>
            <a:pPr marL="487363" lvl="0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>
                <a:latin typeface="+mn-lt"/>
                <a:cs typeface="+mn-cs"/>
              </a:rPr>
              <a:t>Дежнева пр., д.6, к.1</a:t>
            </a:r>
          </a:p>
          <a:p>
            <a:pPr marL="487363" lvl="0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>
                <a:latin typeface="+mn-lt"/>
                <a:cs typeface="+mn-cs"/>
              </a:rPr>
              <a:t>Дежнева пр., д.22, к.3</a:t>
            </a:r>
          </a:p>
          <a:p>
            <a:pPr marL="487363" lvl="0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>
                <a:latin typeface="+mn-lt"/>
                <a:cs typeface="+mn-cs"/>
              </a:rPr>
              <a:t>Дежнева пр., д.24</a:t>
            </a:r>
          </a:p>
          <a:p>
            <a:pPr marL="487363" lvl="0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>
                <a:latin typeface="+mn-lt"/>
                <a:cs typeface="+mn-cs"/>
              </a:rPr>
              <a:t>Дежнева пр., д.30, к.3</a:t>
            </a:r>
          </a:p>
          <a:p>
            <a:pPr marL="487363" lvl="0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>
                <a:latin typeface="+mn-lt"/>
                <a:cs typeface="+mn-cs"/>
              </a:rPr>
              <a:t>Дежнева пр., д.32</a:t>
            </a:r>
          </a:p>
          <a:p>
            <a:pPr marL="487363" indent="-487363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4000" dirty="0">
                <a:latin typeface="+mn-lt"/>
                <a:cs typeface="+mn-cs"/>
              </a:rPr>
              <a:t>Дежнева пр., д.20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07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000" b="1" dirty="0" smtClean="0"/>
              <a:t>Строительство, отселение и снос ветхого жилья</a:t>
            </a:r>
            <a:endParaRPr lang="ru-RU" sz="80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407988" y="2599020"/>
            <a:ext cx="11176793" cy="5662155"/>
          </a:xfrm>
        </p:spPr>
        <p:txBody>
          <a:bodyPr/>
          <a:lstStyle/>
          <a:p>
            <a:r>
              <a:rPr lang="ru-RU" sz="3200" b="1" dirty="0"/>
              <a:t>К отселению и сносу в 2017 году подлежало 7 пятиэтажных жилых домов серии К-7:</a:t>
            </a:r>
            <a:endParaRPr lang="ru-RU" sz="3200" dirty="0"/>
          </a:p>
          <a:p>
            <a:r>
              <a:rPr lang="ru-RU" sz="3200" dirty="0"/>
              <a:t>1. Дежнева пр., д. 22, корп. 1 </a:t>
            </a:r>
            <a:r>
              <a:rPr lang="ru-RU" sz="3200" b="1" dirty="0"/>
              <a:t>СНЕСЕН</a:t>
            </a:r>
            <a:endParaRPr lang="ru-RU" sz="3200" dirty="0"/>
          </a:p>
          <a:p>
            <a:r>
              <a:rPr lang="ru-RU" sz="3200" dirty="0"/>
              <a:t>2. ул. Полярная, д. 5, корп. 2 </a:t>
            </a:r>
            <a:r>
              <a:rPr lang="ru-RU" sz="3200" b="1" dirty="0"/>
              <a:t>СНЕСЕН</a:t>
            </a:r>
            <a:endParaRPr lang="ru-RU" sz="3200" dirty="0"/>
          </a:p>
          <a:p>
            <a:r>
              <a:rPr lang="ru-RU" sz="3200" dirty="0"/>
              <a:t>3. Дежнева пр., д. 8 </a:t>
            </a:r>
            <a:r>
              <a:rPr lang="ru-RU" sz="3200" b="1" dirty="0"/>
              <a:t>СНЕСЕН</a:t>
            </a:r>
            <a:endParaRPr lang="ru-RU" sz="3200" dirty="0"/>
          </a:p>
          <a:p>
            <a:r>
              <a:rPr lang="ru-RU" sz="3200" dirty="0"/>
              <a:t>4. Ясный пр. д. 16, корп. 2 </a:t>
            </a:r>
            <a:r>
              <a:rPr lang="ru-RU" sz="3200" b="1" dirty="0"/>
              <a:t>СНЕСЕН</a:t>
            </a:r>
            <a:endParaRPr lang="ru-RU" sz="3200" dirty="0"/>
          </a:p>
          <a:p>
            <a:r>
              <a:rPr lang="ru-RU" sz="3200" dirty="0"/>
              <a:t>5. ул. </a:t>
            </a:r>
            <a:r>
              <a:rPr lang="ru-RU" sz="3200" dirty="0" err="1"/>
              <a:t>Молодцова</a:t>
            </a:r>
            <a:r>
              <a:rPr lang="ru-RU" sz="3200" dirty="0"/>
              <a:t> д. 33, корп. 1 </a:t>
            </a:r>
            <a:r>
              <a:rPr lang="ru-RU" sz="3200" b="1" dirty="0"/>
              <a:t>СНЕСЕН</a:t>
            </a:r>
            <a:endParaRPr lang="ru-RU" sz="3200" dirty="0"/>
          </a:p>
          <a:p>
            <a:r>
              <a:rPr lang="ru-RU" sz="3200" dirty="0"/>
              <a:t>6. ул. </a:t>
            </a:r>
            <a:r>
              <a:rPr lang="ru-RU" sz="3200" dirty="0" err="1"/>
              <a:t>Молодцова</a:t>
            </a:r>
            <a:r>
              <a:rPr lang="ru-RU" sz="3200" dirty="0"/>
              <a:t> д. 17, корп. 1 </a:t>
            </a:r>
            <a:r>
              <a:rPr lang="ru-RU" sz="3200" b="1" dirty="0"/>
              <a:t>СНЕСЕН</a:t>
            </a:r>
            <a:endParaRPr lang="ru-RU" sz="3200" dirty="0"/>
          </a:p>
          <a:p>
            <a:r>
              <a:rPr lang="ru-RU" sz="3200" dirty="0"/>
              <a:t>7. ул. </a:t>
            </a:r>
            <a:r>
              <a:rPr lang="ru-RU" sz="3200" dirty="0" err="1"/>
              <a:t>Молодцова</a:t>
            </a:r>
            <a:r>
              <a:rPr lang="ru-RU" sz="3200" dirty="0"/>
              <a:t> д. 25, корп. 1 </a:t>
            </a:r>
            <a:r>
              <a:rPr lang="ru-RU" sz="3200" b="1" dirty="0"/>
              <a:t>в стадии отселения</a:t>
            </a:r>
          </a:p>
          <a:p>
            <a:pPr marL="0" indent="0">
              <a:buNone/>
            </a:pPr>
            <a:endParaRPr lang="ru-RU" sz="3200" b="1" dirty="0" smtClean="0"/>
          </a:p>
          <a:p>
            <a:endParaRPr lang="ru-RU" sz="32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2309" y="1397631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-379783"/>
            <a:ext cx="11703050" cy="2016224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Участие в проведении месячников, субботников</a:t>
            </a:r>
            <a:endParaRPr lang="ru-RU" sz="8000" b="1" dirty="0"/>
          </a:p>
        </p:txBody>
      </p:sp>
      <p:sp>
        <p:nvSpPr>
          <p:cNvPr id="9219" name="Объект 2"/>
          <p:cNvSpPr>
            <a:spLocks noGrp="1"/>
          </p:cNvSpPr>
          <p:nvPr>
            <p:ph sz="half" idx="1"/>
          </p:nvPr>
        </p:nvSpPr>
        <p:spPr>
          <a:xfrm>
            <a:off x="407988" y="2599020"/>
            <a:ext cx="6022403" cy="5662155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В период проведения </a:t>
            </a:r>
            <a:r>
              <a:rPr lang="ru-RU" sz="3200" b="1" dirty="0"/>
              <a:t>месячника по благоустройству</a:t>
            </a:r>
            <a:r>
              <a:rPr lang="ru-RU" sz="3200" dirty="0"/>
              <a:t> территории и общегородских субботников в 2017 году приняло участие более </a:t>
            </a:r>
            <a:r>
              <a:rPr lang="ru-RU" sz="3200" b="1" dirty="0"/>
              <a:t>5 тыс. </a:t>
            </a:r>
            <a:r>
              <a:rPr lang="ru-RU" sz="3200" dirty="0"/>
              <a:t>человек, в </a:t>
            </a:r>
            <a:r>
              <a:rPr lang="ru-RU" sz="3200" dirty="0" err="1"/>
              <a:t>т.ч</a:t>
            </a:r>
            <a:r>
              <a:rPr lang="ru-RU" sz="3200" dirty="0"/>
              <a:t>. более </a:t>
            </a:r>
            <a:r>
              <a:rPr lang="ru-RU" sz="3200" b="1" dirty="0"/>
              <a:t>2 тыс. </a:t>
            </a:r>
            <a:r>
              <a:rPr lang="ru-RU" sz="3200" dirty="0"/>
              <a:t>школьников, около </a:t>
            </a:r>
            <a:r>
              <a:rPr lang="ru-RU" sz="3200" b="1" dirty="0"/>
              <a:t>1.5 тыс.</a:t>
            </a:r>
            <a:r>
              <a:rPr lang="ru-RU" sz="3200" dirty="0"/>
              <a:t> представителей организаций и предприятий, работников ЖКХ – около </a:t>
            </a:r>
            <a:r>
              <a:rPr lang="ru-RU" sz="3200" b="1" dirty="0"/>
              <a:t>500</a:t>
            </a:r>
            <a:r>
              <a:rPr lang="ru-RU" sz="3200" dirty="0"/>
              <a:t>,  и около </a:t>
            </a:r>
            <a:r>
              <a:rPr lang="ru-RU" sz="3200" b="1" dirty="0"/>
              <a:t>2</a:t>
            </a:r>
            <a:r>
              <a:rPr lang="ru-RU" sz="3200" dirty="0"/>
              <a:t> </a:t>
            </a:r>
            <a:r>
              <a:rPr lang="ru-RU" sz="3200" b="1" dirty="0"/>
              <a:t>тыс. </a:t>
            </a:r>
            <a:r>
              <a:rPr lang="ru-RU" sz="3200" dirty="0"/>
              <a:t>жителей района.</a:t>
            </a:r>
          </a:p>
          <a:p>
            <a:pPr marL="0" indent="0">
              <a:buNone/>
            </a:pPr>
            <a:endParaRPr lang="ru-RU" sz="3200" b="1" dirty="0" smtClean="0"/>
          </a:p>
          <a:p>
            <a:endParaRPr lang="ru-RU" sz="3200" b="1" dirty="0"/>
          </a:p>
        </p:txBody>
      </p:sp>
      <p:sp>
        <p:nvSpPr>
          <p:cNvPr id="9222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8393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922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Box 9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-105069" y="1382823"/>
            <a:ext cx="1657350" cy="1571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0" name="Picture 2" descr="C:\Users\ZinkevichEV\Desktop\месячник-по-благоустройству_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340" y="2860576"/>
            <a:ext cx="5110186" cy="4812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965325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4400" dirty="0" smtClean="0">
                <a:latin typeface="Helvetica Inserat LT Std"/>
              </a:rPr>
              <a:t>Район Южное Медведково входит в состав Северо-Восточного</a:t>
            </a:r>
            <a:r>
              <a:rPr lang="ru-RU" sz="4400" dirty="0">
                <a:latin typeface="Helvetica Inserat LT Std"/>
              </a:rPr>
              <a:t> </a:t>
            </a:r>
            <a:r>
              <a:rPr lang="ru-RU" sz="4400" dirty="0" smtClean="0">
                <a:latin typeface="Helvetica Inserat LT Std"/>
              </a:rPr>
              <a:t>административного округа города Москвы и занимает площадь 387,5 га.</a:t>
            </a:r>
            <a:endParaRPr lang="ru-RU" sz="4400" dirty="0">
              <a:latin typeface="Helvetica Inserat LT Std"/>
            </a:endParaRP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307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E21BEE0-E36A-49E1-A1C0-9F49C1C1604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88964"/>
              </p:ext>
            </p:extLst>
          </p:nvPr>
        </p:nvGraphicFramePr>
        <p:xfrm>
          <a:off x="650875" y="2276475"/>
          <a:ext cx="11703050" cy="643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123825"/>
            <a:ext cx="11703050" cy="1620838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atin typeface="Helvetica Inserat LT Std"/>
              </a:rPr>
              <a:t/>
            </a:r>
            <a:br>
              <a:rPr lang="ru-RU" b="1" dirty="0" smtClean="0">
                <a:latin typeface="Helvetica Inserat LT Std"/>
              </a:rPr>
            </a:br>
            <a:r>
              <a:rPr lang="ru-RU" b="1" dirty="0" smtClean="0">
                <a:latin typeface="Helvetica Inserat LT Std"/>
              </a:rPr>
              <a:t>Брошенный транспорт</a:t>
            </a:r>
            <a:endParaRPr lang="ru-RU" b="1" dirty="0">
              <a:latin typeface="Helvetica Inserat LT Std"/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sz="half" idx="1"/>
          </p:nvPr>
        </p:nvSpPr>
        <p:spPr>
          <a:xfrm>
            <a:off x="650875" y="2008189"/>
            <a:ext cx="5743575" cy="6704012"/>
          </a:xfrm>
        </p:spPr>
        <p:txBody>
          <a:bodyPr/>
          <a:lstStyle/>
          <a:p>
            <a:pPr eaLnBrk="1" hangingPunct="1"/>
            <a:endParaRPr lang="ru-RU" sz="2800" dirty="0" smtClean="0">
              <a:latin typeface="Helvetica Inserat LT Std"/>
            </a:endParaRPr>
          </a:p>
          <a:p>
            <a:r>
              <a:rPr lang="ru-RU" sz="2800" dirty="0"/>
              <a:t>За 2017 год обследовано </a:t>
            </a:r>
            <a:r>
              <a:rPr lang="ru-RU" sz="2800" b="1" dirty="0"/>
              <a:t>176 транспортных средств</a:t>
            </a:r>
            <a:r>
              <a:rPr lang="ru-RU" sz="2800" dirty="0"/>
              <a:t> на территории района, из них </a:t>
            </a:r>
            <a:r>
              <a:rPr lang="ru-RU" sz="2800" b="1" dirty="0"/>
              <a:t>25 единиц с признаками БРТС </a:t>
            </a:r>
            <a:r>
              <a:rPr lang="ru-RU" sz="2800" dirty="0"/>
              <a:t> перемещены на площадку временного хранения. </a:t>
            </a:r>
            <a:endParaRPr lang="ru-RU" sz="2800" dirty="0" smtClean="0"/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611859A-805B-4477-932F-3C9C266B38C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639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502569" y="1246982"/>
            <a:ext cx="1368425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46" y="1852464"/>
            <a:ext cx="4298966" cy="322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432" y="545286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95" y="5320353"/>
            <a:ext cx="4673843" cy="350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822450"/>
          </a:xfrm>
        </p:spPr>
        <p:txBody>
          <a:bodyPr/>
          <a:lstStyle/>
          <a:p>
            <a:r>
              <a:rPr lang="ru-RU" sz="5400" b="1" dirty="0"/>
              <a:t>ТРАНСПОРТ, ГАРАЖНОЕ ХОЗЯЙСТВО</a:t>
            </a:r>
            <a:endParaRPr lang="ru-RU" sz="5400" dirty="0"/>
          </a:p>
        </p:txBody>
      </p:sp>
      <p:sp>
        <p:nvSpPr>
          <p:cNvPr id="17411" name="Объект 2"/>
          <p:cNvSpPr>
            <a:spLocks noGrp="1"/>
          </p:cNvSpPr>
          <p:nvPr>
            <p:ph sz="half" idx="1"/>
          </p:nvPr>
        </p:nvSpPr>
        <p:spPr>
          <a:xfrm>
            <a:off x="650875" y="1636441"/>
            <a:ext cx="5743575" cy="7075760"/>
          </a:xfrm>
        </p:spPr>
        <p:txBody>
          <a:bodyPr/>
          <a:lstStyle/>
          <a:p>
            <a:pPr eaLnBrk="1" hangingPunct="1"/>
            <a:endParaRPr lang="ru-RU" sz="2000" dirty="0" smtClean="0">
              <a:latin typeface="Helvetica Inserat LT Std"/>
            </a:endParaRPr>
          </a:p>
          <a:p>
            <a:r>
              <a:rPr lang="ru-RU" sz="2000" dirty="0"/>
              <a:t>В районе Южное Медведково </a:t>
            </a:r>
            <a:r>
              <a:rPr lang="ru-RU" sz="2000" b="1" dirty="0"/>
              <a:t>34 плоскостных автостоянок</a:t>
            </a:r>
            <a:r>
              <a:rPr lang="ru-RU" sz="2000" dirty="0"/>
              <a:t> (16 без договоров аренды на земельные участки, 18 с договорами аренды) гаражного назначения (</a:t>
            </a:r>
            <a:r>
              <a:rPr lang="ru-RU" sz="2000" b="1" dirty="0"/>
              <a:t>2842 МАШИНОМЕСТА</a:t>
            </a:r>
            <a:r>
              <a:rPr lang="ru-RU" sz="2000" dirty="0"/>
              <a:t>).</a:t>
            </a:r>
          </a:p>
          <a:p>
            <a:r>
              <a:rPr lang="ru-RU" sz="2000" b="1" dirty="0"/>
              <a:t>За 2017 год снесено:</a:t>
            </a:r>
            <a:r>
              <a:rPr lang="ru-RU" sz="2000" dirty="0"/>
              <a:t> 6 автостоянок (223 </a:t>
            </a:r>
            <a:r>
              <a:rPr lang="ru-RU" sz="2000" dirty="0" err="1"/>
              <a:t>машиноместа</a:t>
            </a:r>
            <a:r>
              <a:rPr lang="ru-RU" sz="2000" dirty="0"/>
              <a:t>), 3 отдельно стоящих гаража.</a:t>
            </a:r>
          </a:p>
          <a:p>
            <a:r>
              <a:rPr lang="ru-RU" sz="2000" b="1" dirty="0"/>
              <a:t>Снос по 11 временно </a:t>
            </a:r>
            <a:r>
              <a:rPr lang="ru-RU" sz="2000" b="1" dirty="0" smtClean="0"/>
              <a:t>приостановлен.</a:t>
            </a:r>
            <a:endParaRPr lang="ru-RU" sz="2000" dirty="0" smtClean="0"/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741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137319" y="1307307"/>
            <a:ext cx="1368425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45" y="1780456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81" y="5308848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8" y="5171926"/>
            <a:ext cx="4632324" cy="347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Портал «Наш город»</a:t>
            </a:r>
          </a:p>
        </p:txBody>
      </p:sp>
      <p:sp>
        <p:nvSpPr>
          <p:cNvPr id="18436" name="TextBox 8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242888" y="576263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1862931" y="1300957"/>
            <a:ext cx="136842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1844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597744" y="2860576"/>
            <a:ext cx="5743787" cy="6094512"/>
          </a:xfrm>
        </p:spPr>
        <p:txBody>
          <a:bodyPr/>
          <a:lstStyle/>
          <a:p>
            <a:r>
              <a:rPr lang="ru-RU" sz="2800" b="1" dirty="0"/>
              <a:t>В 2017 году</a:t>
            </a:r>
            <a:r>
              <a:rPr lang="ru-RU" sz="2800" dirty="0"/>
              <a:t> на портал «Наш город» поступило </a:t>
            </a:r>
            <a:r>
              <a:rPr lang="ru-RU" sz="2800" b="1" dirty="0"/>
              <a:t>7288 обращений граждан</a:t>
            </a:r>
            <a:r>
              <a:rPr lang="ru-RU" sz="2800" dirty="0"/>
              <a:t>.</a:t>
            </a:r>
          </a:p>
          <a:p>
            <a:r>
              <a:rPr lang="ru-RU" sz="2800" dirty="0"/>
              <a:t>- </a:t>
            </a:r>
            <a:r>
              <a:rPr lang="ru-RU" sz="2800" b="1" dirty="0"/>
              <a:t>дома – 1655 обращения;</a:t>
            </a:r>
          </a:p>
          <a:p>
            <a:r>
              <a:rPr lang="ru-RU" sz="2800" b="1" dirty="0"/>
              <a:t>- дворы – 5344 обращения;</a:t>
            </a:r>
          </a:p>
          <a:p>
            <a:r>
              <a:rPr lang="ru-RU" sz="2800" b="1" dirty="0"/>
              <a:t>- дороги – 138 обращения;</a:t>
            </a:r>
          </a:p>
          <a:p>
            <a:r>
              <a:rPr lang="ru-RU" sz="2800" b="1" dirty="0"/>
              <a:t>- городские объекты – 49 обращений;</a:t>
            </a:r>
          </a:p>
          <a:p>
            <a:r>
              <a:rPr lang="ru-RU" sz="2800" b="1" dirty="0"/>
              <a:t>- транспорт – 9 обращений;</a:t>
            </a:r>
          </a:p>
          <a:p>
            <a:r>
              <a:rPr lang="ru-RU" sz="2800" b="1" dirty="0"/>
              <a:t>- торговля – 1 обращений;</a:t>
            </a:r>
          </a:p>
          <a:p>
            <a:r>
              <a:rPr lang="ru-RU" sz="2800" b="1" dirty="0"/>
              <a:t>- парки, скверы, ООПТ – 102 обращения.</a:t>
            </a:r>
          </a:p>
          <a:p>
            <a:endParaRPr lang="ru-RU" sz="2800" dirty="0"/>
          </a:p>
        </p:txBody>
      </p:sp>
      <p:pic>
        <p:nvPicPr>
          <p:cNvPr id="3074" name="Picture 2" descr="C:\Users\ZinkevichEV\Desktop\нашг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19" y="3220616"/>
            <a:ext cx="6553332" cy="49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9925" y="0"/>
            <a:ext cx="11704638" cy="1998663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8000" b="1" dirty="0" smtClean="0">
                <a:latin typeface="Helvetica Inserat LT Std"/>
              </a:rPr>
              <a:t>Безопасность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407989" y="3580656"/>
            <a:ext cx="5986462" cy="513154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x-none" sz="2800" b="1"/>
              <a:t>За отчетный период на территории района чрезвычайных ситуаций не произошло</a:t>
            </a:r>
            <a:r>
              <a:rPr lang="x-none" sz="2800"/>
              <a:t>.  </a:t>
            </a:r>
            <a:endParaRPr lang="ru-RU" sz="2800" dirty="0" smtClean="0"/>
          </a:p>
          <a:p>
            <a:pPr marL="0" indent="0" eaLnBrk="1" hangingPunct="1">
              <a:buNone/>
            </a:pPr>
            <a:r>
              <a:rPr lang="ru-RU" sz="2800" dirty="0"/>
              <a:t>В 2017 году проведено </a:t>
            </a:r>
            <a:r>
              <a:rPr lang="ru-RU" sz="2800" b="1" dirty="0"/>
              <a:t>7 заседаний Комиссии</a:t>
            </a:r>
            <a:r>
              <a:rPr lang="ru-RU" sz="2800" dirty="0"/>
              <a:t> по чрезвычайным ситуациям и противопожарной безопасности и 7 заседаний </a:t>
            </a:r>
            <a:r>
              <a:rPr lang="ru-RU" sz="2800" b="1" dirty="0"/>
              <a:t>Антитеррористической комиссии.</a:t>
            </a:r>
            <a:endParaRPr lang="ru-RU" sz="2800" dirty="0"/>
          </a:p>
          <a:p>
            <a:pPr marL="0" indent="0" eaLnBrk="1" hangingPunct="1">
              <a:buNone/>
            </a:pPr>
            <a:endParaRPr lang="en-US" sz="2400" dirty="0" smtClean="0">
              <a:latin typeface="Helvetica Inserat LT Std"/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820557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8" y="3076600"/>
            <a:ext cx="5743575" cy="4862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9925" y="0"/>
            <a:ext cx="11704638" cy="1998663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6600" b="1" dirty="0" smtClean="0">
                <a:latin typeface="Helvetica Inserat LT Std"/>
              </a:rPr>
              <a:t>Организация деятельности ОПОП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407989" y="2860576"/>
            <a:ext cx="5986462" cy="585162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dirty="0"/>
              <a:t>В соответствии с Законом города Москвы от 10.12.2003 № 77 </a:t>
            </a:r>
            <a:br>
              <a:rPr lang="ru-RU" sz="2800" dirty="0"/>
            </a:br>
            <a:r>
              <a:rPr lang="ru-RU" sz="2800" dirty="0"/>
              <a:t>"Об общественных пунктах охраны порядка в городе Москве", постановлением Правительства Москвы от 19.04.2005 №  237 « О мерах по реализации Закона г. Москвы от 10.12.2003 № 77 «Об общественных пунктах охраны порядка в городе Москве» в районе Южное Медведково </a:t>
            </a:r>
            <a:r>
              <a:rPr lang="ru-RU" sz="2800" b="1" dirty="0"/>
              <a:t>созданы  и  работают 5 общественных пунктов охраны порядка</a:t>
            </a:r>
            <a:r>
              <a:rPr lang="ru-RU" sz="2800" dirty="0"/>
              <a:t>. </a:t>
            </a:r>
          </a:p>
          <a:p>
            <a:pPr marL="0" indent="0" eaLnBrk="1" hangingPunct="1">
              <a:buNone/>
            </a:pPr>
            <a:endParaRPr lang="ru-RU" sz="2800" dirty="0" smtClean="0"/>
          </a:p>
          <a:p>
            <a:pPr marL="0" indent="0" eaLnBrk="1" hangingPunct="1">
              <a:buNone/>
            </a:pPr>
            <a:endParaRPr lang="en-US" sz="2400" dirty="0" smtClean="0">
              <a:latin typeface="Helvetica Inserat LT Std"/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50762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220616"/>
            <a:ext cx="5743575" cy="4307681"/>
          </a:xfrm>
        </p:spPr>
      </p:pic>
    </p:spTree>
    <p:extLst>
      <p:ext uri="{BB962C8B-B14F-4D97-AF65-F5344CB8AC3E}">
        <p14:creationId xmlns:p14="http://schemas.microsoft.com/office/powerpoint/2010/main" val="31020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9925" y="0"/>
            <a:ext cx="11704638" cy="1998663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Helvetica Inserat LT Std"/>
              </a:rPr>
              <a:t/>
            </a:r>
            <a:br>
              <a:rPr lang="en-US" sz="7200" b="1" dirty="0" smtClean="0">
                <a:latin typeface="Helvetica Inserat LT Std"/>
              </a:rPr>
            </a:br>
            <a:r>
              <a:rPr lang="ru-RU" sz="6600" b="1" dirty="0">
                <a:latin typeface="Helvetica Inserat LT Std"/>
              </a:rPr>
              <a:t>Организация деятельности ОПОП</a:t>
            </a:r>
            <a:endParaRPr lang="ru-RU" sz="6600" b="1" dirty="0" smtClean="0">
              <a:latin typeface="Helvetica Inserat LT Std"/>
            </a:endParaRPr>
          </a:p>
        </p:txBody>
      </p:sp>
      <p:sp>
        <p:nvSpPr>
          <p:cNvPr id="21507" name="Объект 2"/>
          <p:cNvSpPr>
            <a:spLocks noGrp="1"/>
          </p:cNvSpPr>
          <p:nvPr>
            <p:ph sz="half" idx="1"/>
          </p:nvPr>
        </p:nvSpPr>
        <p:spPr>
          <a:xfrm>
            <a:off x="898524" y="2068488"/>
            <a:ext cx="5466303" cy="5851624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b="1" dirty="0" smtClean="0"/>
              <a:t>.</a:t>
            </a:r>
            <a:endParaRPr lang="ru-RU" sz="2800" dirty="0"/>
          </a:p>
          <a:p>
            <a:pPr marL="0" indent="0" eaLnBrk="1" hangingPunct="1">
              <a:buNone/>
            </a:pPr>
            <a:endParaRPr lang="en-US" sz="2400" dirty="0" smtClean="0">
              <a:latin typeface="Helvetica Inserat LT Std"/>
            </a:endParaRPr>
          </a:p>
        </p:txBody>
      </p:sp>
      <p:sp>
        <p:nvSpPr>
          <p:cNvPr id="21509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7FA760D-25FC-44C0-B263-48B6C24BF7A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151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8"/>
          <p:cNvSpPr txBox="1">
            <a:spLocks noChangeArrowheads="1"/>
          </p:cNvSpPr>
          <p:nvPr/>
        </p:nvSpPr>
        <p:spPr bwMode="auto">
          <a:xfrm>
            <a:off x="1588" y="123825"/>
            <a:ext cx="4125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БЕЗОПАСНОСТЬ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8425" y="593725"/>
            <a:ext cx="9067800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-167481" y="1448594"/>
            <a:ext cx="1655762" cy="15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2588317"/>
            <a:ext cx="5743575" cy="5812041"/>
          </a:xfrm>
        </p:spPr>
      </p:pic>
      <p:sp>
        <p:nvSpPr>
          <p:cNvPr id="3" name="Прямоугольник 2"/>
          <p:cNvSpPr/>
          <p:nvPr/>
        </p:nvSpPr>
        <p:spPr>
          <a:xfrm>
            <a:off x="1245816" y="2355850"/>
            <a:ext cx="5400600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2017 год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председателями советов ОПОП района Южное Медведково г. Москвы рассмотрено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2299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информаций; проведено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мероприятий; осуществлялось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589 проверок и 147 рейдов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было направлено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информационных писем в организации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линии профилактики правонарушений несовершеннолетними в отчетном периоде организовано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 антитеррористической защищенности жилого сектора. Проведено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(по всем участкам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отчетном периоде было проведено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рейдов в рамках реализации проекта «Безопасная столица»,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02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5"/>
          <p:cNvSpPr>
            <a:spLocks noGrp="1"/>
          </p:cNvSpPr>
          <p:nvPr>
            <p:ph type="title"/>
          </p:nvPr>
        </p:nvSpPr>
        <p:spPr>
          <a:xfrm>
            <a:off x="901700" y="3148013"/>
            <a:ext cx="11704638" cy="4392612"/>
          </a:xfrm>
        </p:spPr>
        <p:txBody>
          <a:bodyPr/>
          <a:lstStyle/>
          <a:p>
            <a:pPr eaLnBrk="1" hangingPunct="1"/>
            <a:r>
              <a:rPr lang="ru-RU" sz="10000" b="1" smtClean="0"/>
              <a:t>Сфера потребительского рынка и услуг</a:t>
            </a:r>
          </a:p>
        </p:txBody>
      </p:sp>
      <p:sp>
        <p:nvSpPr>
          <p:cNvPr id="48132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07BC0DE4-D9D0-4CE4-BD41-E247283208B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813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73113"/>
            <a:ext cx="20304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5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000" b="1" dirty="0" smtClean="0"/>
              <a:t>Инфраструктура потребительского рынка и услуг</a:t>
            </a:r>
          </a:p>
        </p:txBody>
      </p:sp>
      <p:sp>
        <p:nvSpPr>
          <p:cNvPr id="49155" name="Объект 9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2000" b="1" dirty="0"/>
              <a:t> В районе сформирована инфраструктура потребительского рынка и услуг, которая насчитывает в своем составе 204  предприятий. </a:t>
            </a:r>
          </a:p>
          <a:p>
            <a:r>
              <a:rPr lang="ru-RU" sz="2000" b="1" dirty="0"/>
              <a:t>Коэффициент доступности объектов торговли и услуг в района составляет 100 %.</a:t>
            </a:r>
          </a:p>
          <a:p>
            <a:pPr marL="0" indent="0">
              <a:buNone/>
            </a:pPr>
            <a:endParaRPr lang="ru-RU" sz="2000" b="1" dirty="0" smtClean="0"/>
          </a:p>
        </p:txBody>
      </p:sp>
      <p:sp>
        <p:nvSpPr>
          <p:cNvPr id="49157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530225" y="1271588"/>
            <a:ext cx="12969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916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46" y="2284512"/>
            <a:ext cx="6008707" cy="40115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3" y="4876800"/>
            <a:ext cx="5904656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7401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650875" y="390524"/>
            <a:ext cx="11703050" cy="2182019"/>
          </a:xfrm>
        </p:spPr>
        <p:txBody>
          <a:bodyPr/>
          <a:lstStyle/>
          <a:p>
            <a:pPr eaLnBrk="1" hangingPunct="1"/>
            <a:r>
              <a:rPr lang="ru-RU" sz="5400" b="1" dirty="0" smtClean="0"/>
              <a:t>Инфраструктура потребительского рынка и услуг</a:t>
            </a:r>
          </a:p>
        </p:txBody>
      </p:sp>
      <p:sp>
        <p:nvSpPr>
          <p:cNvPr id="49155" name="Объект 9"/>
          <p:cNvSpPr>
            <a:spLocks noGrp="1"/>
          </p:cNvSpPr>
          <p:nvPr>
            <p:ph sz="half" idx="1"/>
          </p:nvPr>
        </p:nvSpPr>
        <p:spPr>
          <a:xfrm>
            <a:off x="82549" y="3148608"/>
            <a:ext cx="5843787" cy="5563592"/>
          </a:xfrm>
        </p:spPr>
        <p:txBody>
          <a:bodyPr/>
          <a:lstStyle/>
          <a:p>
            <a:r>
              <a:rPr lang="ru-RU" sz="2000" b="1" dirty="0"/>
              <a:t>  В ходе реализации программных мероприятий по развитию предприятий торговли  и услуг района  в 2017 году открыто:</a:t>
            </a:r>
          </a:p>
          <a:p>
            <a:r>
              <a:rPr lang="ru-RU" sz="2000" b="1" dirty="0"/>
              <a:t>- предприятий торговли  17 ед., в том числе продовольственной сети  -14 ед.</a:t>
            </a:r>
          </a:p>
          <a:p>
            <a:r>
              <a:rPr lang="ru-RU" sz="2000" b="1" dirty="0"/>
              <a:t>- предприятий бытового обслуживания – 3, в том числе в формате «</a:t>
            </a:r>
            <a:r>
              <a:rPr lang="ru-RU" sz="2000" b="1" dirty="0" err="1"/>
              <a:t>Мультисервис</a:t>
            </a:r>
            <a:r>
              <a:rPr lang="ru-RU" sz="2000" b="1" dirty="0"/>
              <a:t>» - 1</a:t>
            </a:r>
          </a:p>
          <a:p>
            <a:r>
              <a:rPr lang="ru-RU" sz="2000" b="1" dirty="0"/>
              <a:t>Ввод новых предприятий позволил создать новые рабочие места в количестве  156 </a:t>
            </a:r>
            <a:r>
              <a:rPr lang="ru-RU" sz="2000" b="1" dirty="0" err="1" smtClean="0"/>
              <a:t>ед</a:t>
            </a:r>
            <a:r>
              <a:rPr lang="en-US" sz="2000" b="1" dirty="0"/>
              <a:t>.</a:t>
            </a:r>
            <a:endParaRPr lang="ru-RU" sz="2000" b="1" dirty="0"/>
          </a:p>
        </p:txBody>
      </p:sp>
      <p:sp>
        <p:nvSpPr>
          <p:cNvPr id="49157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530225" y="1271588"/>
            <a:ext cx="12969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916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Объект 13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20" y="3076600"/>
            <a:ext cx="684076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55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Нестационарные объекты</a:t>
            </a:r>
          </a:p>
        </p:txBody>
      </p:sp>
      <p:sp>
        <p:nvSpPr>
          <p:cNvPr id="50179" name="Объект 2"/>
          <p:cNvSpPr>
            <a:spLocks noGrp="1"/>
          </p:cNvSpPr>
          <p:nvPr>
            <p:ph sz="half" idx="1"/>
          </p:nvPr>
        </p:nvSpPr>
        <p:spPr>
          <a:xfrm>
            <a:off x="442913" y="2276475"/>
            <a:ext cx="5951537" cy="6488113"/>
          </a:xfrm>
        </p:spPr>
        <p:txBody>
          <a:bodyPr/>
          <a:lstStyle/>
          <a:p>
            <a:endParaRPr lang="ru-RU" sz="2800" dirty="0" smtClean="0">
              <a:latin typeface="Helvetica Inserat LT Std"/>
            </a:endParaRPr>
          </a:p>
          <a:p>
            <a:endParaRPr lang="ru-RU" sz="2800" dirty="0" smtClean="0">
              <a:latin typeface="Helvetica Inserat LT Std"/>
            </a:endParaRPr>
          </a:p>
          <a:p>
            <a:r>
              <a:rPr lang="ru-RU" sz="2400" b="1" dirty="0"/>
              <a:t>В 2017 </a:t>
            </a:r>
            <a:r>
              <a:rPr lang="ru-RU" sz="2400" dirty="0"/>
              <a:t>году по результатам открытого аукциона по размещению торговых объектов типа « Печать», «Мороженое» Департаментом торговли и услуг города Москвы»  и « Департаментом средств массовой информации и рекламы города Москвы» было установлено на благоустроенных территориях района </a:t>
            </a:r>
            <a:r>
              <a:rPr lang="ru-RU" sz="2400" b="1" dirty="0"/>
              <a:t>10 </a:t>
            </a:r>
            <a:r>
              <a:rPr lang="ru-RU" sz="2400" dirty="0"/>
              <a:t>киосков «Печать», </a:t>
            </a:r>
            <a:r>
              <a:rPr lang="ru-RU" sz="2400" b="1" dirty="0"/>
              <a:t>4 </a:t>
            </a:r>
            <a:r>
              <a:rPr lang="ru-RU" sz="2400" dirty="0"/>
              <a:t>киоска «Мороженое».</a:t>
            </a:r>
          </a:p>
          <a:p>
            <a:endParaRPr lang="ru-RU" sz="2400" dirty="0" smtClean="0">
              <a:latin typeface="Helvetica Inserat LT Std"/>
            </a:endParaRPr>
          </a:p>
        </p:txBody>
      </p:sp>
      <p:sp>
        <p:nvSpPr>
          <p:cNvPr id="50182" name="TextBox 3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442913" y="569913"/>
            <a:ext cx="9069387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89058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185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5018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29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3" name="Picture 2" descr="D:\Desktop\Отчет презентации\Ясный,26 мороженое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76" y="3292624"/>
            <a:ext cx="6048672" cy="4358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630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9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pPr eaLnBrk="1" hangingPunct="1"/>
            <a:r>
              <a:rPr lang="ru-RU" sz="7200" b="1" smtClean="0"/>
              <a:t/>
            </a:r>
            <a:br>
              <a:rPr lang="ru-RU" sz="7200" b="1" smtClean="0"/>
            </a:br>
            <a:r>
              <a:rPr lang="ru-RU" sz="7200" b="1" smtClean="0"/>
              <a:t/>
            </a:r>
            <a:br>
              <a:rPr lang="ru-RU" sz="7200" b="1" smtClean="0"/>
            </a:br>
            <a:r>
              <a:rPr lang="ru-RU" sz="7200" b="1" smtClean="0"/>
              <a:t>Благоустройство </a:t>
            </a:r>
            <a:br>
              <a:rPr lang="ru-RU" sz="7200" b="1" smtClean="0"/>
            </a:br>
            <a:r>
              <a:rPr lang="ru-RU" sz="7200" b="1" smtClean="0"/>
              <a:t>и жилищно-коммунальное хозяйство</a:t>
            </a:r>
          </a:p>
        </p:txBody>
      </p:sp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462CC8B-7B3C-4F73-AD8F-8D8B289640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15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131888"/>
            <a:ext cx="203041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Ярмарка выходного дня</a:t>
            </a:r>
          </a:p>
        </p:txBody>
      </p:sp>
      <p:sp>
        <p:nvSpPr>
          <p:cNvPr id="52227" name="Объект 2"/>
          <p:cNvSpPr>
            <a:spLocks noGrp="1"/>
          </p:cNvSpPr>
          <p:nvPr>
            <p:ph sz="half" idx="1"/>
          </p:nvPr>
        </p:nvSpPr>
        <p:spPr>
          <a:xfrm>
            <a:off x="82549" y="844550"/>
            <a:ext cx="5627763" cy="7867650"/>
          </a:xfrm>
        </p:spPr>
        <p:txBody>
          <a:bodyPr/>
          <a:lstStyle/>
          <a:p>
            <a:pPr eaLnBrk="1" hangingPunct="1"/>
            <a:endParaRPr lang="ru-RU" sz="3600" dirty="0" smtClean="0">
              <a:latin typeface="Helvetica Inserat LT Std"/>
            </a:endParaRPr>
          </a:p>
          <a:p>
            <a:pPr eaLnBrk="1" hangingPunct="1"/>
            <a:endParaRPr lang="ru-RU" sz="3600" dirty="0" smtClean="0">
              <a:latin typeface="Helvetica Inserat LT Std"/>
            </a:endParaRPr>
          </a:p>
          <a:p>
            <a:pPr eaLnBrk="1" hangingPunct="1"/>
            <a:endParaRPr lang="ru-RU" sz="3600" dirty="0" smtClean="0">
              <a:latin typeface="Helvetica Inserat LT Std"/>
            </a:endParaRPr>
          </a:p>
          <a:p>
            <a:r>
              <a:rPr lang="ru-RU" dirty="0"/>
              <a:t>Всего проведено  </a:t>
            </a:r>
            <a:r>
              <a:rPr lang="ru-RU" b="1" dirty="0"/>
              <a:t>39 </a:t>
            </a:r>
            <a:r>
              <a:rPr lang="ru-RU" dirty="0"/>
              <a:t>ярмарок. В</a:t>
            </a:r>
            <a:r>
              <a:rPr lang="ru-RU" dirty="0" smtClean="0"/>
              <a:t> </a:t>
            </a:r>
            <a:r>
              <a:rPr lang="ru-RU" dirty="0"/>
              <a:t>этом году ярмарка будет проводиться до 27 ноября и составит 36 ярмарок за год</a:t>
            </a:r>
            <a:r>
              <a:rPr lang="ru-RU" sz="5400" dirty="0"/>
              <a:t>.</a:t>
            </a:r>
          </a:p>
        </p:txBody>
      </p:sp>
      <p:sp>
        <p:nvSpPr>
          <p:cNvPr id="52229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0553E10-620D-4CD5-AA73-A1D512F813BC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223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189038" y="1271588"/>
            <a:ext cx="1296987" cy="1539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Picture 2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280" y="3292624"/>
            <a:ext cx="7128792" cy="424847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8188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50875" y="615950"/>
            <a:ext cx="11703050" cy="1597025"/>
          </a:xfrm>
        </p:spPr>
        <p:txBody>
          <a:bodyPr/>
          <a:lstStyle/>
          <a:p>
            <a:r>
              <a:rPr lang="ru-RU" b="1" smtClean="0"/>
              <a:t>Выявление и пресечение несанкционированной торговли</a:t>
            </a:r>
          </a:p>
        </p:txBody>
      </p:sp>
      <p:sp>
        <p:nvSpPr>
          <p:cNvPr id="53251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3600" b="1" dirty="0"/>
              <a:t>22</a:t>
            </a:r>
            <a:r>
              <a:rPr lang="ru-RU" sz="3600" dirty="0"/>
              <a:t> факта незаконной торговли, по которым  составлены протоколы об административном правонарушении и применены штрафные санкции  на сумму </a:t>
            </a:r>
            <a:r>
              <a:rPr lang="ru-RU" sz="3600" b="1" dirty="0"/>
              <a:t>67 500 руб. </a:t>
            </a:r>
            <a:endParaRPr lang="ru-RU" sz="3600" b="1" dirty="0" smtClean="0">
              <a:latin typeface="Helvetica Inserat LT Std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92" y="3004592"/>
            <a:ext cx="5743575" cy="4307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-31750" y="1428750"/>
            <a:ext cx="1557338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7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5325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7733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Скидки на товары и услуги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2800" dirty="0"/>
              <a:t>Скидки держателям социальной карты москвича  предоставляет  </a:t>
            </a:r>
            <a:r>
              <a:rPr lang="ru-RU" sz="2800" b="1" dirty="0"/>
              <a:t>31 </a:t>
            </a:r>
            <a:r>
              <a:rPr lang="ru-RU" sz="2800" dirty="0"/>
              <a:t>предприятие, из них: </a:t>
            </a:r>
            <a:r>
              <a:rPr lang="ru-RU" sz="2800" b="1" dirty="0"/>
              <a:t>20 </a:t>
            </a:r>
            <a:r>
              <a:rPr lang="ru-RU" sz="2800" dirty="0"/>
              <a:t>предприятий торговли и </a:t>
            </a:r>
            <a:r>
              <a:rPr lang="ru-RU" sz="2800" b="1" dirty="0"/>
              <a:t>11 </a:t>
            </a:r>
            <a:r>
              <a:rPr lang="ru-RU" sz="2800" dirty="0"/>
              <a:t>предприятий бытового обслуживания. </a:t>
            </a:r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СФЕРА ПОТРЕБИТЕЛЬСКОГО РЫНКА И УСЛУГ</a:t>
            </a: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9948" name="Picture 2" descr="C:\Users\ZinkevichEV\Desktop\со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5524872"/>
            <a:ext cx="4746625" cy="2979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4" y="1636440"/>
            <a:ext cx="4996884" cy="427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150472" y="6316960"/>
            <a:ext cx="540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+mn-lt"/>
                <a:cs typeface="+mn-cs"/>
              </a:rPr>
              <a:t>За годы реализации программы по адаптации инфраструктуры города для нужд инвалидов приспособлено </a:t>
            </a:r>
            <a:r>
              <a:rPr lang="ru-RU" sz="2800" b="1" dirty="0">
                <a:latin typeface="+mn-lt"/>
                <a:cs typeface="+mn-cs"/>
              </a:rPr>
              <a:t>135</a:t>
            </a:r>
            <a:r>
              <a:rPr lang="ru-RU" sz="2800" dirty="0">
                <a:latin typeface="+mn-lt"/>
                <a:cs typeface="+mn-cs"/>
              </a:rPr>
              <a:t> предприятий. </a:t>
            </a:r>
          </a:p>
        </p:txBody>
      </p:sp>
    </p:spTree>
    <p:extLst>
      <p:ext uri="{BB962C8B-B14F-4D97-AF65-F5344CB8AC3E}">
        <p14:creationId xmlns:p14="http://schemas.microsoft.com/office/powerpoint/2010/main" val="16507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Развитие промышленности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2800" dirty="0"/>
              <a:t>На территории </a:t>
            </a:r>
            <a:r>
              <a:rPr lang="ru-RU" sz="2800" u="sng" dirty="0"/>
              <a:t>промышленной зоны</a:t>
            </a:r>
            <a:r>
              <a:rPr lang="ru-RU" sz="2800" dirty="0"/>
              <a:t> района размещено </a:t>
            </a:r>
            <a:r>
              <a:rPr lang="ru-RU" sz="2800" b="1" dirty="0"/>
              <a:t>25</a:t>
            </a:r>
            <a:r>
              <a:rPr lang="ru-RU" sz="2800" dirty="0"/>
              <a:t> объектов, расположенных на </a:t>
            </a:r>
            <a:r>
              <a:rPr lang="ru-RU" sz="2800" b="1" dirty="0"/>
              <a:t>37</a:t>
            </a:r>
            <a:r>
              <a:rPr lang="ru-RU" sz="2800" dirty="0"/>
              <a:t> участках.</a:t>
            </a:r>
          </a:p>
          <a:p>
            <a:r>
              <a:rPr lang="ru-RU" sz="2800" dirty="0"/>
              <a:t>Территория, занимаемая предприятиями и организациями, составляет порядка </a:t>
            </a:r>
            <a:r>
              <a:rPr lang="ru-RU" sz="2800" b="1" dirty="0"/>
              <a:t>70,54 га </a:t>
            </a:r>
            <a:r>
              <a:rPr lang="ru-RU" sz="2800" dirty="0"/>
              <a:t>(включая территорию железной дороги).</a:t>
            </a:r>
          </a:p>
          <a:p>
            <a:r>
              <a:rPr lang="ru-RU" sz="2800" dirty="0"/>
              <a:t>Численность работающих - </a:t>
            </a:r>
            <a:r>
              <a:rPr lang="ru-RU" sz="2800" b="1" dirty="0"/>
              <a:t>2,3 </a:t>
            </a:r>
            <a:r>
              <a:rPr lang="ru-RU" sz="2800" b="1" dirty="0" err="1"/>
              <a:t>тыс.чел</a:t>
            </a:r>
            <a:r>
              <a:rPr lang="ru-RU" sz="2800" b="1" dirty="0"/>
              <a:t>.</a:t>
            </a:r>
          </a:p>
          <a:p>
            <a:endParaRPr lang="ru-RU" sz="28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2800" dirty="0"/>
              <a:t>Реорганизация территории предлагается на участках площадью </a:t>
            </a:r>
            <a:r>
              <a:rPr lang="ru-RU" sz="2800" b="1" dirty="0"/>
              <a:t>22,61 га</a:t>
            </a:r>
            <a:r>
              <a:rPr lang="ru-RU" sz="2800" dirty="0"/>
              <a:t>.</a:t>
            </a:r>
          </a:p>
          <a:p>
            <a:r>
              <a:rPr lang="ru-RU" sz="2800" dirty="0"/>
              <a:t>К выводу предлагаются </a:t>
            </a:r>
            <a:r>
              <a:rPr lang="ru-RU" sz="2800" b="1" dirty="0"/>
              <a:t>6 организаций</a:t>
            </a:r>
            <a:r>
              <a:rPr lang="ru-RU" sz="2800" dirty="0"/>
              <a:t>, расположенных на </a:t>
            </a:r>
            <a:r>
              <a:rPr lang="ru-RU" sz="2800" b="1" dirty="0"/>
              <a:t>9 участках</a:t>
            </a:r>
            <a:r>
              <a:rPr lang="ru-RU" sz="2800" dirty="0"/>
              <a:t>, общей площадью </a:t>
            </a:r>
            <a:r>
              <a:rPr lang="ru-RU" sz="2800" b="1" dirty="0"/>
              <a:t>27,21 га:</a:t>
            </a:r>
          </a:p>
          <a:p>
            <a:r>
              <a:rPr lang="ru-RU" sz="2800" dirty="0"/>
              <a:t>На освобождаемой территории предлагается строительство:</a:t>
            </a:r>
          </a:p>
          <a:p>
            <a:pPr lvl="0"/>
            <a:r>
              <a:rPr lang="ru-RU" sz="2800" dirty="0"/>
              <a:t>многоуровневого гаража на </a:t>
            </a:r>
            <a:r>
              <a:rPr lang="ru-RU" sz="2800" b="1" dirty="0"/>
              <a:t>570</a:t>
            </a:r>
            <a:r>
              <a:rPr lang="ru-RU" sz="2800" dirty="0"/>
              <a:t> м/мест с территорией </a:t>
            </a:r>
            <a:r>
              <a:rPr lang="ru-RU" sz="2800" b="1" dirty="0"/>
              <a:t>1,18 га</a:t>
            </a:r>
            <a:r>
              <a:rPr lang="ru-RU" sz="2800" dirty="0"/>
              <a:t>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661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Развитие промышленности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11540157" cy="6435725"/>
          </a:xfrm>
        </p:spPr>
        <p:txBody>
          <a:bodyPr/>
          <a:lstStyle/>
          <a:p>
            <a:r>
              <a:rPr lang="ru-RU" sz="2400" b="1" dirty="0"/>
              <a:t>Проектом планировки предлагается снос производственных зданий ОАО «</a:t>
            </a:r>
            <a:r>
              <a:rPr lang="ru-RU" sz="2400" b="1" dirty="0" err="1"/>
              <a:t>Лосиноостровский</a:t>
            </a:r>
            <a:r>
              <a:rPr lang="ru-RU" sz="2400" b="1" dirty="0"/>
              <a:t> завод строительных материалов и конструкций» и на месте сносимой застройки:</a:t>
            </a:r>
          </a:p>
          <a:p>
            <a:r>
              <a:rPr lang="ru-RU" sz="2400" dirty="0"/>
              <a:t>- строительство  многоэтажных жилых домов, </a:t>
            </a:r>
          </a:p>
          <a:p>
            <a:r>
              <a:rPr lang="ru-RU" sz="2400" dirty="0"/>
              <a:t>- школы на 1100 мест; </a:t>
            </a:r>
          </a:p>
          <a:p>
            <a:r>
              <a:rPr lang="ru-RU" sz="2400" dirty="0"/>
              <a:t>- 2-х детских садов на 300 мест и на 200 мест; </a:t>
            </a:r>
          </a:p>
          <a:p>
            <a:r>
              <a:rPr lang="ru-RU" sz="2400" dirty="0"/>
              <a:t>- 2-х многоуровневых паркингов на 300 </a:t>
            </a:r>
            <a:r>
              <a:rPr lang="ru-RU" sz="2400" dirty="0" err="1"/>
              <a:t>машино</a:t>
            </a:r>
            <a:r>
              <a:rPr lang="ru-RU" sz="2400" dirty="0"/>
              <a:t>-мест каждый.</a:t>
            </a:r>
          </a:p>
          <a:p>
            <a:r>
              <a:rPr lang="ru-RU" sz="2400" dirty="0"/>
              <a:t>Для развития транспортной инфраструктуры территории проектом планировки предлагается:</a:t>
            </a:r>
          </a:p>
          <a:p>
            <a:r>
              <a:rPr lang="ru-RU" sz="2400" dirty="0"/>
              <a:t>- строительство проектируемого проезда от улицы Вилюйской до улицы </a:t>
            </a:r>
            <a:r>
              <a:rPr lang="ru-RU" sz="2400" dirty="0" err="1"/>
              <a:t>Чермянская</a:t>
            </a:r>
            <a:r>
              <a:rPr lang="ru-RU" sz="2400" dirty="0"/>
              <a:t> шириной 15м с проезжей частью в три полосы движения;</a:t>
            </a:r>
          </a:p>
          <a:p>
            <a:r>
              <a:rPr lang="ru-RU" sz="2400" dirty="0"/>
              <a:t>- реконструкция участка улично-дорожной сети – </a:t>
            </a:r>
            <a:r>
              <a:rPr lang="ru-RU" sz="2400" dirty="0" err="1"/>
              <a:t>Чермянский</a:t>
            </a:r>
            <a:r>
              <a:rPr lang="ru-RU" sz="2400" dirty="0"/>
              <a:t> проезд шириной 30 м с уширением проезжей части до четырех полос движения;</a:t>
            </a:r>
          </a:p>
          <a:p>
            <a:r>
              <a:rPr lang="ru-RU" sz="2400" dirty="0"/>
              <a:t>- строительство перекрестка на пересечении </a:t>
            </a:r>
            <a:r>
              <a:rPr lang="ru-RU" sz="2400" dirty="0" err="1"/>
              <a:t>Чермянской</a:t>
            </a:r>
            <a:r>
              <a:rPr lang="ru-RU" sz="2400" dirty="0"/>
              <a:t> ул. с </a:t>
            </a:r>
            <a:r>
              <a:rPr lang="ru-RU" sz="2400" dirty="0" err="1"/>
              <a:t>Чермянским</a:t>
            </a:r>
            <a:r>
              <a:rPr lang="ru-RU" sz="2400" dirty="0"/>
              <a:t> проездом и организация светофорного объекта;</a:t>
            </a:r>
          </a:p>
          <a:p>
            <a:r>
              <a:rPr lang="ru-RU" sz="2400" dirty="0"/>
              <a:t>- строительство внутриквартальных проездов.</a:t>
            </a:r>
          </a:p>
          <a:p>
            <a:endParaRPr lang="ru-RU" sz="2400" dirty="0"/>
          </a:p>
        </p:txBody>
      </p:sp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0" y="123825"/>
            <a:ext cx="6789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 smtClean="0">
                <a:solidFill>
                  <a:srgbClr val="FF0000"/>
                </a:solidFill>
                <a:latin typeface="Calibri" pitchFamily="34" charset="0"/>
              </a:rPr>
              <a:t>РАЗВИТИЕ ПРОМЫШЛЕННОСТИ</a:t>
            </a:r>
            <a:endParaRPr lang="ru-RU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4278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7B64312-EE88-4A61-A46E-5A01AE82F9F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428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031081" y="1158082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4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7"/>
          <p:cNvSpPr>
            <a:spLocks noGrp="1"/>
          </p:cNvSpPr>
          <p:nvPr>
            <p:ph type="title"/>
          </p:nvPr>
        </p:nvSpPr>
        <p:spPr>
          <a:xfrm>
            <a:off x="741363" y="4012704"/>
            <a:ext cx="11704637" cy="1265734"/>
          </a:xfrm>
        </p:spPr>
        <p:txBody>
          <a:bodyPr/>
          <a:lstStyle/>
          <a:p>
            <a:pPr eaLnBrk="1" hangingPunct="1"/>
            <a:r>
              <a:rPr lang="ru-RU" sz="11000" b="1" dirty="0" smtClean="0"/>
              <a:t>Социальная сфера</a:t>
            </a:r>
          </a:p>
        </p:txBody>
      </p:sp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8E66361-5A1B-4D3A-A734-34B6BD8F8B1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253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338" y="1636713"/>
            <a:ext cx="20320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76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smtClean="0"/>
              <a:t>Учреждения социальной сферы </a:t>
            </a:r>
          </a:p>
        </p:txBody>
      </p:sp>
      <p:sp>
        <p:nvSpPr>
          <p:cNvPr id="2355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-209550" y="1077915"/>
            <a:ext cx="1235076" cy="171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8" name="Номер слайда 2"/>
          <p:cNvSpPr txBox="1">
            <a:spLocks/>
          </p:cNvSpPr>
          <p:nvPr/>
        </p:nvSpPr>
        <p:spPr bwMode="auto">
          <a:xfrm>
            <a:off x="9320213" y="9040813"/>
            <a:ext cx="3033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/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21675070-C2AB-4680-97B4-0F90BBE79B49}" type="slidenum">
              <a:rPr lang="ru-RU" sz="1700">
                <a:solidFill>
                  <a:srgbClr val="989898"/>
                </a:solidFill>
                <a:latin typeface="Calibri" pitchFamily="34" charset="0"/>
              </a:rPr>
              <a:pPr algn="r" eaLnBrk="1" hangingPunct="1"/>
              <a:t>36</a:t>
            </a:fld>
            <a:endParaRPr lang="ru-RU" sz="1700">
              <a:solidFill>
                <a:srgbClr val="989898"/>
              </a:solidFill>
              <a:latin typeface="Calibri" pitchFamily="34" charset="0"/>
            </a:endParaRPr>
          </a:p>
        </p:txBody>
      </p:sp>
      <p:pic>
        <p:nvPicPr>
          <p:cNvPr id="2355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62" name="Объект 13"/>
          <p:cNvSpPr txBox="1">
            <a:spLocks/>
          </p:cNvSpPr>
          <p:nvPr/>
        </p:nvSpPr>
        <p:spPr bwMode="auto">
          <a:xfrm>
            <a:off x="322263" y="2068487"/>
            <a:ext cx="6396161" cy="7231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87363" indent="-487363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000" dirty="0" smtClean="0">
                <a:latin typeface="The times"/>
              </a:rPr>
              <a:t>На территории </a:t>
            </a:r>
            <a:r>
              <a:rPr lang="ru-RU" sz="2000" dirty="0">
                <a:latin typeface="The times"/>
              </a:rPr>
              <a:t>района находится </a:t>
            </a:r>
            <a:r>
              <a:rPr lang="ru-RU" sz="2000" b="1" dirty="0" smtClean="0">
                <a:latin typeface="The times"/>
              </a:rPr>
              <a:t>24 учреждения </a:t>
            </a:r>
            <a:r>
              <a:rPr lang="ru-RU" sz="2000" b="1" dirty="0">
                <a:latin typeface="The times"/>
              </a:rPr>
              <a:t>здравоохранения</a:t>
            </a:r>
            <a:r>
              <a:rPr lang="ru-RU" sz="2000" dirty="0">
                <a:latin typeface="The times"/>
              </a:rPr>
              <a:t>,         </a:t>
            </a:r>
            <a:endParaRPr lang="ru-RU" sz="2000" dirty="0" smtClean="0">
              <a:latin typeface="The times"/>
            </a:endParaRPr>
          </a:p>
          <a:p>
            <a:r>
              <a:rPr lang="ru-RU" sz="2000" dirty="0" smtClean="0">
                <a:latin typeface="The times"/>
              </a:rPr>
              <a:t>   </a:t>
            </a:r>
            <a:r>
              <a:rPr lang="ru-RU" sz="2000" dirty="0">
                <a:latin typeface="The times"/>
              </a:rPr>
              <a:t>в том числе:</a:t>
            </a:r>
          </a:p>
          <a:p>
            <a:r>
              <a:rPr lang="ru-RU" sz="2000" dirty="0">
                <a:latin typeface="The times"/>
              </a:rPr>
              <a:t>поликлиника для взрослых - </a:t>
            </a:r>
            <a:r>
              <a:rPr lang="ru-RU" sz="2000" b="1" dirty="0">
                <a:latin typeface="The times"/>
              </a:rPr>
              <a:t>1</a:t>
            </a:r>
            <a:r>
              <a:rPr lang="ru-RU" sz="2000" dirty="0">
                <a:latin typeface="The times"/>
              </a:rPr>
              <a:t> (№ 218);</a:t>
            </a:r>
          </a:p>
          <a:p>
            <a:r>
              <a:rPr lang="ru-RU" sz="2000" dirty="0">
                <a:latin typeface="The times"/>
              </a:rPr>
              <a:t>аптеки – </a:t>
            </a:r>
            <a:r>
              <a:rPr lang="ru-RU" sz="2000" b="1" dirty="0">
                <a:latin typeface="The times"/>
              </a:rPr>
              <a:t>18</a:t>
            </a:r>
            <a:r>
              <a:rPr lang="ru-RU" sz="2000" dirty="0">
                <a:latin typeface="The times"/>
              </a:rPr>
              <a:t>;</a:t>
            </a:r>
          </a:p>
          <a:p>
            <a:r>
              <a:rPr lang="ru-RU" sz="2000" dirty="0">
                <a:latin typeface="The times"/>
              </a:rPr>
              <a:t>частные медицинские учреждения - </a:t>
            </a:r>
            <a:r>
              <a:rPr lang="ru-RU" sz="2000" b="1" dirty="0">
                <a:latin typeface="The times"/>
              </a:rPr>
              <a:t>5</a:t>
            </a:r>
            <a:r>
              <a:rPr lang="ru-RU" sz="2000" dirty="0">
                <a:latin typeface="The times"/>
              </a:rPr>
              <a:t>.</a:t>
            </a:r>
          </a:p>
          <a:p>
            <a:r>
              <a:rPr lang="ru-RU" sz="2000" dirty="0">
                <a:latin typeface="The times"/>
              </a:rPr>
              <a:t>В районе располагается </a:t>
            </a:r>
            <a:r>
              <a:rPr lang="ru-RU" sz="2000" b="1" dirty="0">
                <a:latin typeface="The times"/>
              </a:rPr>
              <a:t>4 образовательных комплекса, включающих в себя 30 общеобразовательных учреждений: </a:t>
            </a:r>
            <a:endParaRPr lang="ru-RU" sz="2000" dirty="0">
              <a:latin typeface="The times"/>
            </a:endParaRPr>
          </a:p>
          <a:p>
            <a:r>
              <a:rPr lang="ru-RU" sz="2000" b="1" dirty="0">
                <a:latin typeface="The times"/>
              </a:rPr>
              <a:t>11 </a:t>
            </a:r>
            <a:r>
              <a:rPr lang="ru-RU" sz="2000" dirty="0">
                <a:latin typeface="The times"/>
              </a:rPr>
              <a:t>общеобразовательных школ </a:t>
            </a:r>
          </a:p>
          <a:p>
            <a:r>
              <a:rPr lang="ru-RU" sz="2000" b="1" dirty="0">
                <a:latin typeface="The times"/>
              </a:rPr>
              <a:t>18 </a:t>
            </a:r>
            <a:r>
              <a:rPr lang="ru-RU" sz="2000" dirty="0">
                <a:latin typeface="The times"/>
              </a:rPr>
              <a:t>детских садов </a:t>
            </a:r>
          </a:p>
          <a:p>
            <a:r>
              <a:rPr lang="ru-RU" sz="2000" b="1" dirty="0">
                <a:latin typeface="The times"/>
              </a:rPr>
              <a:t>1</a:t>
            </a:r>
            <a:r>
              <a:rPr lang="ru-RU" sz="2000" dirty="0">
                <a:latin typeface="The times"/>
              </a:rPr>
              <a:t> учреждение дополнительного образования </a:t>
            </a:r>
          </a:p>
          <a:p>
            <a:endParaRPr lang="ru-RU" sz="2000" b="1" dirty="0" smtClean="0">
              <a:latin typeface="The times"/>
            </a:endParaRPr>
          </a:p>
          <a:p>
            <a:r>
              <a:rPr lang="ru-RU" sz="2000" b="1" dirty="0" smtClean="0">
                <a:latin typeface="The times"/>
              </a:rPr>
              <a:t>Для </a:t>
            </a:r>
            <a:r>
              <a:rPr lang="ru-RU" sz="2000" b="1" dirty="0">
                <a:latin typeface="The times"/>
              </a:rPr>
              <a:t>организации досуга детей и подростков в районе Южное Медведково функционируют: </a:t>
            </a:r>
          </a:p>
          <a:p>
            <a:r>
              <a:rPr lang="ru-RU" sz="2000" dirty="0">
                <a:latin typeface="The times"/>
              </a:rPr>
              <a:t>- центр досуга и спорта «Олимп»,</a:t>
            </a:r>
          </a:p>
          <a:p>
            <a:r>
              <a:rPr lang="ru-RU" sz="2000" dirty="0">
                <a:latin typeface="The times"/>
              </a:rPr>
              <a:t>- детская школа искусств «Феникс», </a:t>
            </a:r>
          </a:p>
          <a:p>
            <a:r>
              <a:rPr lang="ru-RU" sz="2000" dirty="0">
                <a:latin typeface="The times"/>
              </a:rPr>
              <a:t>- детская музыкальная хоровая школа «Весна», </a:t>
            </a:r>
          </a:p>
          <a:p>
            <a:r>
              <a:rPr lang="ru-RU" sz="2000" dirty="0">
                <a:latin typeface="The times"/>
              </a:rPr>
              <a:t>- библиотека №63 имени Соколова-Микитова, </a:t>
            </a:r>
          </a:p>
          <a:p>
            <a:r>
              <a:rPr lang="ru-RU" sz="2000" dirty="0">
                <a:latin typeface="The times"/>
              </a:rPr>
              <a:t>- 2 спортивные школы,</a:t>
            </a:r>
          </a:p>
          <a:p>
            <a:r>
              <a:rPr lang="ru-RU" sz="2000" dirty="0">
                <a:latin typeface="The times"/>
              </a:rPr>
              <a:t>- 14 дворовых спортивных площадок</a:t>
            </a:r>
            <a:r>
              <a:rPr lang="ru-RU" sz="2000" dirty="0"/>
              <a:t>.</a:t>
            </a:r>
          </a:p>
        </p:txBody>
      </p:sp>
      <p:pic>
        <p:nvPicPr>
          <p:cNvPr id="4107" name="Picture 4" descr="http://lyc1568.mskobr.ru/images/image-12-08-14-12-19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513" y="5811838"/>
            <a:ext cx="3965575" cy="3097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8" name="Объект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7963" y="1781175"/>
            <a:ext cx="3876675" cy="2586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9" name="Picture 2" descr="http://mtdata.ru/u32/photo4E4E/20685500373-0/huge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188" y="3709988"/>
            <a:ext cx="3681412" cy="2751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CF7C1C0-6B40-46D3-9D16-1FD0DFF52A80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83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Важнейшей составляющей социальной политики управы района Южное Медведково города Москвы является социальная защита населения</a:t>
            </a:r>
          </a:p>
        </p:txBody>
      </p:sp>
      <p:sp>
        <p:nvSpPr>
          <p:cNvPr id="24579" name="Объект 13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3200" dirty="0"/>
              <a:t>В районе Южное Медведково проживает более </a:t>
            </a:r>
            <a:r>
              <a:rPr lang="ru-RU" sz="3200" b="1" dirty="0"/>
              <a:t>85 тыс.</a:t>
            </a:r>
            <a:r>
              <a:rPr lang="ru-RU" sz="3200" dirty="0"/>
              <a:t> человек, из них, более </a:t>
            </a:r>
            <a:r>
              <a:rPr lang="ru-RU" sz="3200" b="1" dirty="0"/>
              <a:t>21 тыс.</a:t>
            </a:r>
            <a:r>
              <a:rPr lang="ru-RU" sz="3200" dirty="0"/>
              <a:t> чел.</a:t>
            </a:r>
            <a:r>
              <a:rPr lang="ru-RU" sz="3200" b="1" dirty="0"/>
              <a:t> пенсионеров </a:t>
            </a:r>
            <a:r>
              <a:rPr lang="ru-RU" sz="3200" dirty="0"/>
              <a:t>, в том числе:</a:t>
            </a:r>
          </a:p>
          <a:p>
            <a:r>
              <a:rPr lang="ru-RU" sz="3200" b="1" dirty="0"/>
              <a:t>- 51 участников ВОВ; </a:t>
            </a:r>
            <a:endParaRPr lang="ru-RU" sz="3200" dirty="0"/>
          </a:p>
          <a:p>
            <a:r>
              <a:rPr lang="ru-RU" sz="3200" b="1" dirty="0"/>
              <a:t>- 7 инвалидов ВОВ;</a:t>
            </a:r>
            <a:endParaRPr lang="ru-RU" sz="3200" dirty="0"/>
          </a:p>
          <a:p>
            <a:r>
              <a:rPr lang="ru-RU" sz="3200" b="1" dirty="0"/>
              <a:t>- 188 тружеников тыла; </a:t>
            </a:r>
            <a:endParaRPr lang="ru-RU" sz="3200" dirty="0"/>
          </a:p>
          <a:p>
            <a:r>
              <a:rPr lang="ru-RU" sz="3200" b="1" dirty="0"/>
              <a:t>- 57 несовершеннолетних узников фашизма, </a:t>
            </a:r>
            <a:endParaRPr lang="ru-RU" sz="3200" dirty="0"/>
          </a:p>
          <a:p>
            <a:r>
              <a:rPr lang="ru-RU" sz="3200" b="1" dirty="0"/>
              <a:t>- 22 жителя блокадного Ленинграда.</a:t>
            </a:r>
            <a:endParaRPr lang="ru-RU" sz="3200" dirty="0"/>
          </a:p>
          <a:p>
            <a:pPr marL="650875" lvl="1" indent="0" eaLnBrk="1" hangingPunct="1">
              <a:buNone/>
            </a:pPr>
            <a:endParaRPr lang="ru-RU" sz="2000" dirty="0" smtClean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5AB11B9-AB92-4078-A858-7C5825CAD5D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458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2238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8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5122" name="Picture 2" descr="C:\Users\ZinkevichEV\Desktop\соц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640" y="2644552"/>
            <a:ext cx="5105995" cy="5105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2732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dirty="0"/>
              <a:t>Социальная поддержка жителей </a:t>
            </a:r>
            <a:endParaRPr lang="ru-RU" sz="5400" b="1" dirty="0" smtClean="0"/>
          </a:p>
        </p:txBody>
      </p:sp>
      <p:sp>
        <p:nvSpPr>
          <p:cNvPr id="2662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BFAC5E7-9AD0-44CE-B246-983FC762F31E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663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63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17" name="Объект 9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851525" cy="6435725"/>
          </a:xfrm>
        </p:spPr>
        <p:txBody>
          <a:bodyPr/>
          <a:lstStyle/>
          <a:p>
            <a:r>
              <a:rPr lang="ru-RU" sz="2400" dirty="0"/>
              <a:t>Оказана  материальная помощь </a:t>
            </a:r>
            <a:r>
              <a:rPr lang="ru-RU" sz="2400" b="1" dirty="0"/>
              <a:t>28 </a:t>
            </a:r>
            <a:r>
              <a:rPr lang="ru-RU" sz="2400" dirty="0"/>
              <a:t>малоимущим жителям  на сумму </a:t>
            </a:r>
            <a:r>
              <a:rPr lang="ru-RU" sz="2400" b="1" dirty="0"/>
              <a:t>106  </a:t>
            </a:r>
            <a:r>
              <a:rPr lang="ru-RU" sz="2400" dirty="0"/>
              <a:t>600 рублей,  проведены ремонты   </a:t>
            </a:r>
            <a:r>
              <a:rPr lang="ru-RU" sz="2400" b="1" dirty="0"/>
              <a:t>8 </a:t>
            </a:r>
            <a:r>
              <a:rPr lang="ru-RU" sz="2400" dirty="0"/>
              <a:t>квартир ветеранов Великой Отечественной войны на сумму           </a:t>
            </a:r>
            <a:r>
              <a:rPr lang="ru-RU" sz="2400" b="1" dirty="0"/>
              <a:t>735</a:t>
            </a:r>
            <a:r>
              <a:rPr lang="ru-RU" sz="2400" dirty="0"/>
              <a:t> тыс. рублей.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15" y="1897064"/>
            <a:ext cx="3369568" cy="4492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38" y="3726305"/>
            <a:ext cx="36576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96" y="4780789"/>
            <a:ext cx="2865512" cy="382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40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 smtClean="0"/>
              <a:t>Поздравление юбиляров с 90, 95 </a:t>
            </a:r>
            <a:br>
              <a:rPr lang="ru-RU" sz="3600" b="1" dirty="0" smtClean="0"/>
            </a:br>
            <a:r>
              <a:rPr lang="ru-RU" sz="3600" b="1" dirty="0" smtClean="0"/>
              <a:t>и 100-летием на дому</a:t>
            </a:r>
          </a:p>
        </p:txBody>
      </p:sp>
      <p:sp>
        <p:nvSpPr>
          <p:cNvPr id="2970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0C285AB-5BBB-4430-B70F-5EB1D4E2123C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970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705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145" y="4192724"/>
            <a:ext cx="5663810" cy="424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ZinkevichEV\Desktop\ОТЧЕТ ГЛАВЫ 2017 ГОД\Лада Викторовна\к отчету главе за 2017\к отчету главе за 2017\поздравление на дому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4" y="2140496"/>
            <a:ext cx="6305681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96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Helvetica Inserat LT Std"/>
              </a:rPr>
              <a:t/>
            </a:r>
            <a:br>
              <a:rPr lang="en-US" dirty="0" smtClean="0">
                <a:latin typeface="Helvetica Inserat LT Std"/>
              </a:rPr>
            </a:br>
            <a:r>
              <a:rPr lang="ru-RU" b="1" dirty="0" smtClean="0">
                <a:latin typeface="Helvetica Inserat LT Std"/>
              </a:rPr>
              <a:t>Стимулирование управ районов</a:t>
            </a:r>
            <a:endParaRPr lang="ru-RU" b="1" dirty="0">
              <a:latin typeface="Helvetica Inserat LT Std"/>
            </a:endParaRPr>
          </a:p>
        </p:txBody>
      </p:sp>
      <p:sp>
        <p:nvSpPr>
          <p:cNvPr id="7171" name="Объект 8"/>
          <p:cNvSpPr>
            <a:spLocks noGrp="1"/>
          </p:cNvSpPr>
          <p:nvPr>
            <p:ph sz="half" idx="1"/>
          </p:nvPr>
        </p:nvSpPr>
        <p:spPr>
          <a:xfrm>
            <a:off x="407988" y="3364632"/>
            <a:ext cx="4795335" cy="6412537"/>
          </a:xfrm>
        </p:spPr>
        <p:txBody>
          <a:bodyPr/>
          <a:lstStyle/>
          <a:p>
            <a:r>
              <a:rPr lang="ru-RU" sz="2000" b="1" dirty="0">
                <a:latin typeface="The times"/>
              </a:rPr>
              <a:t>В 2017 году на территории района в рамках выполнения утвержденной программы благоустройства «Стимулирование управ районов» выполнено комплексное благоустройство на общую сумму 36839,9 тыс. рублей. </a:t>
            </a:r>
          </a:p>
        </p:txBody>
      </p:sp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6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3F0D9421-D2D3-4E1B-9F2B-4560024CF9C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7"/>
          <p:cNvSpPr txBox="1">
            <a:spLocks noChangeArrowheads="1"/>
          </p:cNvSpPr>
          <p:nvPr/>
        </p:nvSpPr>
        <p:spPr bwMode="auto">
          <a:xfrm>
            <a:off x="0" y="123825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368301" y="1695450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98425" y="6619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90233" y="2500536"/>
            <a:ext cx="7364328" cy="6212230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Cambria" panose="02040503050406030204" pitchFamily="18" charset="0"/>
              </a:rPr>
              <a:t>- замена </a:t>
            </a:r>
            <a:r>
              <a:rPr lang="ru-RU" sz="2400" b="1" dirty="0">
                <a:latin typeface="Cambria" panose="02040503050406030204" pitchFamily="18" charset="0"/>
              </a:rPr>
              <a:t>МАФ – 170 шт.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ремонт АБП – 14780 </a:t>
            </a:r>
            <a:r>
              <a:rPr lang="ru-RU" sz="2400" b="1" dirty="0" err="1">
                <a:latin typeface="Cambria" panose="02040503050406030204" pitchFamily="18" charset="0"/>
              </a:rPr>
              <a:t>кв.м</a:t>
            </a:r>
            <a:r>
              <a:rPr lang="ru-RU" sz="2400" b="1" dirty="0"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замена бортового камня – 1535 </a:t>
            </a:r>
            <a:r>
              <a:rPr lang="ru-RU" sz="2400" b="1" dirty="0" err="1">
                <a:latin typeface="Cambria" panose="02040503050406030204" pitchFamily="18" charset="0"/>
              </a:rPr>
              <a:t>пог.м</a:t>
            </a:r>
            <a:r>
              <a:rPr lang="ru-RU" sz="2400" b="1" dirty="0"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ремонт газона – 5100 м2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устройство ограждений – 600 </a:t>
            </a:r>
            <a:r>
              <a:rPr lang="ru-RU" sz="2400" b="1" dirty="0" err="1">
                <a:latin typeface="Cambria" panose="02040503050406030204" pitchFamily="18" charset="0"/>
              </a:rPr>
              <a:t>п.м</a:t>
            </a:r>
            <a:r>
              <a:rPr lang="ru-RU" sz="2400" b="1" dirty="0">
                <a:latin typeface="Cambria" panose="020405030504060302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ремонт резинового основания д/ </a:t>
            </a:r>
            <a:r>
              <a:rPr lang="ru-RU" sz="2400" b="1" dirty="0" err="1">
                <a:latin typeface="Cambria" panose="02040503050406030204" pitchFamily="18" charset="0"/>
              </a:rPr>
              <a:t>пл</a:t>
            </a:r>
            <a:r>
              <a:rPr lang="ru-RU" sz="2400" b="1" dirty="0">
                <a:latin typeface="Cambria" panose="02040503050406030204" pitchFamily="18" charset="0"/>
              </a:rPr>
              <a:t>- 2270 м2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модернизации  контейнерных площадок- 8 шт.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реконструкция контейнерных площадок – 35 шт.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устройству площадки для выгула домашних животных- 1 шт.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обустройство зоны отдыха и проведения мероприятий дворового масштаба – 1 объект.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устройство пешеходных переходов – 2 шт.</a:t>
            </a:r>
          </a:p>
          <a:p>
            <a:pPr marL="0" indent="0">
              <a:buNone/>
            </a:pPr>
            <a:r>
              <a:rPr lang="ru-RU" sz="2400" b="1" dirty="0">
                <a:latin typeface="Cambria" panose="02040503050406030204" pitchFamily="18" charset="0"/>
              </a:rPr>
              <a:t>- устройство технического тротуара – 470 м2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>
                <a:latin typeface="Helvetica Inserat LT Std"/>
              </a:rPr>
              <a:t>Мероприятия по формированию </a:t>
            </a:r>
            <a:r>
              <a:rPr lang="ru-RU" sz="3200" b="1" dirty="0" err="1">
                <a:latin typeface="Helvetica Inserat LT Std"/>
              </a:rPr>
              <a:t>безбарьерной</a:t>
            </a:r>
            <a:r>
              <a:rPr lang="ru-RU" sz="3200" b="1" dirty="0">
                <a:latin typeface="Helvetica Inserat LT Std"/>
              </a:rPr>
              <a:t> </a:t>
            </a:r>
            <a:r>
              <a:rPr lang="ru-RU" sz="3200" b="1" dirty="0" smtClean="0">
                <a:latin typeface="Helvetica Inserat LT Std"/>
              </a:rPr>
              <a:t/>
            </a:r>
            <a:br>
              <a:rPr lang="ru-RU" sz="3200" b="1" dirty="0" smtClean="0">
                <a:latin typeface="Helvetica Inserat LT Std"/>
              </a:rPr>
            </a:br>
            <a:r>
              <a:rPr lang="ru-RU" sz="3200" b="1" dirty="0" smtClean="0">
                <a:latin typeface="Helvetica Inserat LT Std"/>
              </a:rPr>
              <a:t>среды </a:t>
            </a:r>
            <a:r>
              <a:rPr lang="ru-RU" sz="3200" b="1" dirty="0">
                <a:latin typeface="Helvetica Inserat LT Std"/>
              </a:rPr>
              <a:t>для инвалидов и других </a:t>
            </a:r>
            <a:r>
              <a:rPr lang="ru-RU" sz="3200" b="1" dirty="0" smtClean="0">
                <a:latin typeface="Helvetica Inserat LT Std"/>
              </a:rPr>
              <a:t>маломобильных </a:t>
            </a:r>
            <a:br>
              <a:rPr lang="ru-RU" sz="3200" b="1" dirty="0" smtClean="0">
                <a:latin typeface="Helvetica Inserat LT Std"/>
              </a:rPr>
            </a:br>
            <a:r>
              <a:rPr lang="ru-RU" sz="3200" b="1" dirty="0" smtClean="0">
                <a:latin typeface="Helvetica Inserat LT Std"/>
              </a:rPr>
              <a:t>групп </a:t>
            </a:r>
            <a:r>
              <a:rPr lang="ru-RU" sz="3200" b="1" dirty="0">
                <a:latin typeface="Helvetica Inserat LT Std"/>
              </a:rPr>
              <a:t>населения</a:t>
            </a:r>
            <a:endParaRPr lang="ru-RU" sz="3200" b="1" dirty="0" smtClean="0"/>
          </a:p>
        </p:txBody>
      </p:sp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39939BA-B270-4DBA-9D1A-E8B98BE4BDC5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12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265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15" name="Объект 2"/>
          <p:cNvSpPr>
            <a:spLocks noGrp="1"/>
          </p:cNvSpPr>
          <p:nvPr>
            <p:ph sz="half" idx="1"/>
          </p:nvPr>
        </p:nvSpPr>
        <p:spPr>
          <a:xfrm>
            <a:off x="650875" y="1897063"/>
            <a:ext cx="5743575" cy="2475681"/>
          </a:xfrm>
        </p:spPr>
        <p:txBody>
          <a:bodyPr/>
          <a:lstStyle/>
          <a:p>
            <a:r>
              <a:rPr lang="ru-RU" sz="2000" dirty="0" smtClean="0"/>
              <a:t>В 2017  </a:t>
            </a:r>
            <a:r>
              <a:rPr lang="ru-RU" sz="2000" dirty="0"/>
              <a:t>году  была  продолжена работа по адаптации МКД по адресу: </a:t>
            </a:r>
          </a:p>
          <a:p>
            <a:r>
              <a:rPr lang="ru-RU" sz="2000" dirty="0"/>
              <a:t>- установлены подъемные платформы внутри подъезда по двум адресам: </a:t>
            </a:r>
            <a:r>
              <a:rPr lang="ru-RU" sz="2000" dirty="0" err="1"/>
              <a:t>пр.Дежнева</a:t>
            </a:r>
            <a:r>
              <a:rPr lang="ru-RU" sz="2000" dirty="0"/>
              <a:t>, д.29, кор.1 (под.3), </a:t>
            </a:r>
            <a:r>
              <a:rPr lang="ru-RU" sz="2000" dirty="0" err="1"/>
              <a:t>пр.Дежнева</a:t>
            </a:r>
            <a:r>
              <a:rPr lang="ru-RU" sz="2000" dirty="0"/>
              <a:t>, д.25, кор.1 (под.3);</a:t>
            </a:r>
          </a:p>
          <a:p>
            <a:r>
              <a:rPr lang="ru-RU" sz="2000" dirty="0"/>
              <a:t>- установлены откидные пандусы установлены по адресам: </a:t>
            </a:r>
            <a:r>
              <a:rPr lang="ru-RU" sz="2000" dirty="0" err="1"/>
              <a:t>ул.Полярная</a:t>
            </a:r>
            <a:r>
              <a:rPr lang="ru-RU" sz="2000" dirty="0"/>
              <a:t>, д.14; ул. Полярная, д.18; Ясный проезд, д.5 (под.3); пр. Дежнева, д.27, кор.1; </a:t>
            </a:r>
            <a:r>
              <a:rPr lang="ru-RU" sz="2000" dirty="0" err="1"/>
              <a:t>пр.Дежнева</a:t>
            </a:r>
            <a:r>
              <a:rPr lang="ru-RU" sz="2000" dirty="0"/>
              <a:t>, д.34.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648" y="1492424"/>
            <a:ext cx="3657600" cy="487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5" y="5261862"/>
            <a:ext cx="3094657" cy="4126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04" y="5378141"/>
            <a:ext cx="2920240" cy="3893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8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Благотворительные акции </a:t>
            </a:r>
            <a:br>
              <a:rPr lang="ru-RU" sz="3200" b="1" smtClean="0"/>
            </a:br>
            <a:r>
              <a:rPr lang="ru-RU" sz="3200" b="1" smtClean="0"/>
              <a:t>«Поможем подготовиться детям к школьному балу»</a:t>
            </a:r>
            <a:br>
              <a:rPr lang="ru-RU" sz="3200" b="1" smtClean="0"/>
            </a:br>
            <a:r>
              <a:rPr lang="ru-RU" sz="3200" b="1" smtClean="0"/>
              <a:t> и «Семья помогает семье. Подготовим детей в школу» </a:t>
            </a: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5FFE3DB-8124-46C4-8382-154314C10F38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072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1" name="Picture 3" descr="C:\Users\LitovchenkoLE\Downloads\DSC_20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9085" y="3004592"/>
            <a:ext cx="7119596" cy="4824536"/>
          </a:xfrm>
          <a:prstGeom prst="round2DiagRect">
            <a:avLst>
              <a:gd name="adj1" fmla="val 0"/>
              <a:gd name="adj2" fmla="val 23927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8525" y="3004592"/>
            <a:ext cx="409170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семьи, где есть первоклассники, были обеспечены школьно-письменными товарами, ранцами,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малообеспеченные семьи, где дети выпускались из образовательных учреждений, к выпускному вечеру получили костюмы, обувь. За что большое спасибо нашим спонсорам.</a:t>
            </a:r>
          </a:p>
        </p:txBody>
      </p:sp>
    </p:spTree>
    <p:extLst>
      <p:ext uri="{BB962C8B-B14F-4D97-AF65-F5344CB8AC3E}">
        <p14:creationId xmlns:p14="http://schemas.microsoft.com/office/powerpoint/2010/main" val="6835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650875" y="390524"/>
            <a:ext cx="11703050" cy="2182019"/>
          </a:xfrm>
        </p:spPr>
        <p:txBody>
          <a:bodyPr/>
          <a:lstStyle/>
          <a:p>
            <a:pPr eaLnBrk="1" hangingPunct="1"/>
            <a:r>
              <a:rPr lang="ru-RU" sz="3200" b="1" dirty="0"/>
              <a:t>Льготные категории населения района Южное Медведково, более 27 тысяч жителей района, обслуживают в 3  учреждениях социальной защиты:</a:t>
            </a:r>
            <a:endParaRPr lang="ru-RU" sz="3200" b="1" dirty="0" smtClean="0"/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5FFE3DB-8124-46C4-8382-154314C10F38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072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-82551" y="1144589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821" y="3001326"/>
            <a:ext cx="1178525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защиты населения районов Северное и Южное Медведково, который находится на ул.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Грекова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7, и объединяет два района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государственное 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 учреждение  Территориальный Центр социального обслуживания «Бабушкинский» филиал Южное Медведково, расположенный по двум адресам в районе: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Полярная, дом 10, стр. 1 и ул.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Молодцова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дом 21; </a:t>
            </a:r>
          </a:p>
          <a:p>
            <a:pPr fontAlgn="t"/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Центр содействия семейному воспитанию «Алые паруса».</a:t>
            </a:r>
            <a:endParaRPr lang="ru-RU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dirty="0"/>
              <a:t>В районе  работает  9 общественных организаций, на учете в которых состоит более 11 тыс. человек</a:t>
            </a:r>
            <a:endParaRPr lang="ru-RU" sz="3600" b="1" dirty="0" smtClean="0"/>
          </a:p>
        </p:txBody>
      </p:sp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E2CDE74-53CD-4741-8B1A-1D27FB011DA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2560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2238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25610" name="Объект 13"/>
          <p:cNvSpPr>
            <a:spLocks noGrp="1"/>
          </p:cNvSpPr>
          <p:nvPr>
            <p:ph sz="half" idx="1"/>
          </p:nvPr>
        </p:nvSpPr>
        <p:spPr>
          <a:xfrm>
            <a:off x="822324" y="2860576"/>
            <a:ext cx="5743575" cy="5472213"/>
          </a:xfrm>
        </p:spPr>
        <p:txBody>
          <a:bodyPr/>
          <a:lstStyle/>
          <a:p>
            <a:pPr eaLnBrk="1" hangingPunct="1"/>
            <a:r>
              <a:rPr lang="ru-RU" sz="2800" dirty="0"/>
              <a:t>В 2017 году управой района произведена  оплата коммунальных услуг, телефонной связи, интернета, уборки помещений    на сумму                       </a:t>
            </a:r>
            <a:r>
              <a:rPr lang="ru-RU" sz="2800" b="1" dirty="0"/>
              <a:t>204,4  тыс. рублей.  </a:t>
            </a:r>
            <a:r>
              <a:rPr lang="ru-RU" sz="2800" dirty="0"/>
              <a:t>На</a:t>
            </a:r>
            <a:r>
              <a:rPr lang="ru-RU" sz="2800" b="1" dirty="0"/>
              <a:t> </a:t>
            </a:r>
            <a:r>
              <a:rPr lang="ru-RU" sz="2800" dirty="0"/>
              <a:t> поддержание материально-технической базы Совета ветеранов выделены финансовые средства   на сумму </a:t>
            </a:r>
            <a:r>
              <a:rPr lang="ru-RU" sz="2800" b="1" dirty="0"/>
              <a:t>146 тыс. рублей.</a:t>
            </a:r>
            <a:endParaRPr lang="en-US" sz="2800" dirty="0" smtClean="0"/>
          </a:p>
        </p:txBody>
      </p:sp>
      <p:pic>
        <p:nvPicPr>
          <p:cNvPr id="15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09935" y="3436640"/>
            <a:ext cx="5522229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42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7200" b="1" dirty="0" smtClean="0"/>
              <a:t>Здравоохранение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3802" name="Объект 2"/>
          <p:cNvSpPr>
            <a:spLocks noGrp="1"/>
          </p:cNvSpPr>
          <p:nvPr>
            <p:ph sz="half" idx="1"/>
          </p:nvPr>
        </p:nvSpPr>
        <p:spPr>
          <a:xfrm>
            <a:off x="650875" y="2139950"/>
            <a:ext cx="5743575" cy="6435725"/>
          </a:xfrm>
        </p:spPr>
        <p:txBody>
          <a:bodyPr/>
          <a:lstStyle/>
          <a:p>
            <a:pPr eaLnBrk="1" hangingPunct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района находится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учреждение здравоохранения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амбулаторное объединение Государственное бюджетное учреждение здравоохранения «Городская поликлиника № 218 ДЗМ», поликлиника имеет 5 филиалов и на сегодня является самым крупным в городе Москве. Медицинское обслуживание непосредственно в поликлинике № 218 получают около 60 тыс. человек в год.</a:t>
            </a:r>
          </a:p>
          <a:p>
            <a:pPr eaLnBrk="1" hangingPunct="1"/>
            <a:endParaRPr lang="ru-RU" sz="2800" dirty="0" smtClean="0"/>
          </a:p>
        </p:txBody>
      </p:sp>
      <p:pic>
        <p:nvPicPr>
          <p:cNvPr id="50178" name="Picture 2" descr="http://b1.m24.ru/c/458724.900x900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934" y="1897064"/>
            <a:ext cx="6372710" cy="4248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2902000" y="7181056"/>
            <a:ext cx="57606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тыс.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отдельных групп населения в 2017 году прошли профилактические осмотры и диспансеризацию. Профилактические прививки получили более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тыс. человек.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2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7200" b="1" dirty="0" smtClean="0"/>
              <a:t>Здравоохранение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E4F1B3BE-B835-4BD4-875D-CE1444506209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379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-175478" y="1144589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80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3802" name="Объект 2"/>
          <p:cNvSpPr>
            <a:spLocks noGrp="1"/>
          </p:cNvSpPr>
          <p:nvPr>
            <p:ph sz="half" idx="1"/>
          </p:nvPr>
        </p:nvSpPr>
        <p:spPr>
          <a:xfrm>
            <a:off x="96838" y="1619708"/>
            <a:ext cx="5253038" cy="5345325"/>
          </a:xfrm>
        </p:spPr>
        <p:txBody>
          <a:bodyPr/>
          <a:lstStyle/>
          <a:p>
            <a:r>
              <a:rPr lang="ru-RU" sz="2000" dirty="0"/>
              <a:t>По итогам работы в 2017 году Государственное бюджетное учреждение здравоохранения «Городская поликлиника № 218 Департамента Здравоохранения Москвы»:</a:t>
            </a:r>
          </a:p>
          <a:p>
            <a:r>
              <a:rPr lang="ru-RU" sz="2000" dirty="0"/>
              <a:t>1. получила Грант Департамента здравоохранения Москвы за лучшие показатели по раннему выявлению онкологических заболеваний;</a:t>
            </a:r>
          </a:p>
          <a:p>
            <a:r>
              <a:rPr lang="ru-RU" sz="2000" dirty="0"/>
              <a:t>2. завоевала 1 место среди клинико- диагностических лабораторий Москвы и награждена дипломом 1 степени и памятным знаком «Золотой микроскоп». </a:t>
            </a:r>
          </a:p>
          <a:p>
            <a:pPr eaLnBrk="1" hangingPunct="1"/>
            <a:endParaRPr lang="ru-RU" sz="28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665" y="5847181"/>
            <a:ext cx="5022420" cy="3766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01" y="1708448"/>
            <a:ext cx="6076586" cy="4557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7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400" b="1" smtClean="0"/>
              <a:t>Образование</a:t>
            </a:r>
          </a:p>
        </p:txBody>
      </p:sp>
      <p:sp>
        <p:nvSpPr>
          <p:cNvPr id="34820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0ADF07A-0DDF-4BCF-BB20-E591F9654EE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482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25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4826" name="Объект 2"/>
          <p:cNvSpPr>
            <a:spLocks noGrp="1"/>
          </p:cNvSpPr>
          <p:nvPr>
            <p:ph sz="half" idx="1"/>
          </p:nvPr>
        </p:nvSpPr>
        <p:spPr>
          <a:xfrm>
            <a:off x="650875" y="1997075"/>
            <a:ext cx="5743575" cy="6764338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Южное Медведково проживает и получает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более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тысяч детей,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обучаются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учреждениях.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районе расположено: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- 18 дошкольных учреждений,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мощность которых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3285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а фактическая наполняемость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2933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- 10 образовательных учреждений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специальная коррекционная школа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учреждение дополнительного образования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Проектная мощность образовательных учреждений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5940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человек, фактическая наполняемость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6724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616" name="Picture 8" descr="http://mognovse.ru/mogno/805/804127/804127_html_m721007d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7930" y="1769930"/>
            <a:ext cx="4679691" cy="3496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6114" y="5380856"/>
            <a:ext cx="5142891" cy="3426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434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Организация физкультурно-оздоровительной </a:t>
            </a:r>
            <a:br>
              <a:rPr lang="ru-RU" sz="3200" b="1" smtClean="0"/>
            </a:br>
            <a:r>
              <a:rPr lang="ru-RU" sz="3200" b="1" smtClean="0"/>
              <a:t>и спортивной работы с населением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6874" name="Объект 2"/>
          <p:cNvSpPr>
            <a:spLocks noGrp="1"/>
          </p:cNvSpPr>
          <p:nvPr>
            <p:ph sz="half" idx="1"/>
          </p:nvPr>
        </p:nvSpPr>
        <p:spPr>
          <a:xfrm>
            <a:off x="6430963" y="1924050"/>
            <a:ext cx="5743575" cy="6435725"/>
          </a:xfrm>
        </p:spPr>
        <p:txBody>
          <a:bodyPr/>
          <a:lstStyle/>
          <a:p>
            <a:r>
              <a:rPr lang="ru-RU" sz="2800" dirty="0"/>
              <a:t>На территории района Южное Медведково расположено </a:t>
            </a:r>
            <a:r>
              <a:rPr lang="ru-RU" sz="2800" b="1" dirty="0"/>
              <a:t>83 спортсооружений</a:t>
            </a:r>
            <a:r>
              <a:rPr lang="ru-RU" sz="2800" dirty="0"/>
              <a:t>, в том числе </a:t>
            </a:r>
            <a:r>
              <a:rPr lang="ru-RU" sz="2800" b="1" dirty="0"/>
              <a:t>14</a:t>
            </a:r>
            <a:r>
              <a:rPr lang="ru-RU" sz="2800" dirty="0"/>
              <a:t> дворовых спортивных площадок, </a:t>
            </a:r>
            <a:r>
              <a:rPr lang="ru-RU" sz="2800" b="1" dirty="0"/>
              <a:t>13</a:t>
            </a:r>
            <a:r>
              <a:rPr lang="ru-RU" sz="2800" dirty="0"/>
              <a:t> спортивных залов, </a:t>
            </a:r>
            <a:r>
              <a:rPr lang="ru-RU" sz="2800" b="1" dirty="0"/>
              <a:t>56</a:t>
            </a:r>
            <a:r>
              <a:rPr lang="ru-RU" sz="2800" dirty="0"/>
              <a:t> плоскостных спортивных сооружений на территории образовательных учреждений. </a:t>
            </a:r>
          </a:p>
          <a:p>
            <a:r>
              <a:rPr lang="ru-RU" sz="2800" dirty="0"/>
              <a:t>Также работу с населением ведут:</a:t>
            </a:r>
          </a:p>
          <a:p>
            <a:r>
              <a:rPr lang="ru-RU" sz="2800" dirty="0"/>
              <a:t>- «Спортивная школа № 84 Москомспорта» (волейбол); </a:t>
            </a:r>
          </a:p>
          <a:p>
            <a:r>
              <a:rPr lang="ru-RU" sz="2800" dirty="0"/>
              <a:t>- «Спортивная школа № 2» </a:t>
            </a:r>
            <a:r>
              <a:rPr lang="ru-RU" sz="2800" dirty="0" smtClean="0"/>
              <a:t>Москомспорта»</a:t>
            </a:r>
            <a:r>
              <a:rPr lang="en-US" sz="2800" dirty="0" smtClean="0"/>
              <a:t>;</a:t>
            </a:r>
          </a:p>
          <a:p>
            <a:r>
              <a:rPr lang="ru-RU" sz="2800" dirty="0"/>
              <a:t>ГБУ Центр досуга и спорта «Олимп»</a:t>
            </a:r>
            <a:endParaRPr lang="ru-RU" sz="2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0" y="1910493"/>
            <a:ext cx="563262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5296397"/>
            <a:ext cx="554492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236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Организация физкультурно-оздоровительной </a:t>
            </a:r>
            <a:br>
              <a:rPr lang="ru-RU" sz="4000" b="1" dirty="0" smtClean="0"/>
            </a:br>
            <a:r>
              <a:rPr lang="ru-RU" sz="4000" b="1" dirty="0" smtClean="0"/>
              <a:t>и спортивной работы с населением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6874" name="Объект 2"/>
          <p:cNvSpPr>
            <a:spLocks noGrp="1"/>
          </p:cNvSpPr>
          <p:nvPr>
            <p:ph sz="half" idx="1"/>
          </p:nvPr>
        </p:nvSpPr>
        <p:spPr>
          <a:xfrm>
            <a:off x="96837" y="2572544"/>
            <a:ext cx="6189539" cy="5994127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году на территории Южного Медведкова было проведено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спортивной и оздоровительной направленности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жителей района. Всего в спортивных праздниках и соревнованиях приняли участие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5000 тысяч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жителей района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районной спартакиады в течение года проходят соревнования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23-ми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спорта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жителей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видам среди людей             с ограниченными возможностями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93" y="2068488"/>
            <a:ext cx="5911865" cy="3326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93" y="5524872"/>
            <a:ext cx="5911865" cy="3326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611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50875" y="546099"/>
            <a:ext cx="11703050" cy="1666405"/>
          </a:xfrm>
        </p:spPr>
        <p:txBody>
          <a:bodyPr/>
          <a:lstStyle/>
          <a:p>
            <a:r>
              <a:rPr lang="ru-RU" sz="3600" b="1" dirty="0"/>
              <a:t>Победа хоккейной дружины Южного Медведкова, занявшей 1 место в окружном этапе турнира «Золотая шайба 2017</a:t>
            </a:r>
            <a:r>
              <a:rPr lang="ru-RU" sz="3600" b="1" dirty="0" smtClean="0"/>
              <a:t>»</a:t>
            </a:r>
            <a:endParaRPr lang="ru-RU" sz="3600" dirty="0"/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8300" y="1302311"/>
            <a:ext cx="166640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92" y="4625696"/>
            <a:ext cx="6214368" cy="41437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2466085"/>
            <a:ext cx="6477571" cy="4319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71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b="1" dirty="0" smtClean="0">
                <a:latin typeface="Helvetica Inserat LT Std"/>
              </a:rPr>
              <a:t>Ясный проезд, д.7</a:t>
            </a:r>
            <a:endParaRPr lang="ru-RU" dirty="0" smtClean="0"/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4" name="Picture 3" descr="D:\Новая папка\БЛАГОУСТРОЙСТВО 2017\СНИМКИ ДО\Ясный пр., д.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09" y="3292624"/>
            <a:ext cx="547531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Новая папка\БЛАГОУСТРОЙСТВО 2017\Ясный 7 фото\IMG_20170601_1026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04" y="5020816"/>
            <a:ext cx="6180642" cy="37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29886" y="4377862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1408" y="2644770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dirty="0" smtClean="0"/>
              <a:t>Центр досуга и спорта «Олимп»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82A2B56-DCD0-4867-B3FE-1336F3B1EE7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096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41" y="2058499"/>
            <a:ext cx="5460488" cy="3722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88" y="2058499"/>
            <a:ext cx="4981450" cy="3736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56" y="5150751"/>
            <a:ext cx="5566296" cy="4174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29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/>
              <a:t>Организация физкультурно-оздоровительной </a:t>
            </a:r>
            <a:br>
              <a:rPr lang="ru-RU" sz="4000" b="1" dirty="0" smtClean="0"/>
            </a:br>
            <a:r>
              <a:rPr lang="ru-RU" sz="4000" b="1" dirty="0" smtClean="0"/>
              <a:t>и спортивной работы с населением 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6AC1FDAC-F008-4DF3-BE81-4040BBD985B7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68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36874" name="Объект 2"/>
          <p:cNvSpPr>
            <a:spLocks noGrp="1"/>
          </p:cNvSpPr>
          <p:nvPr>
            <p:ph sz="half" idx="1"/>
          </p:nvPr>
        </p:nvSpPr>
        <p:spPr>
          <a:xfrm>
            <a:off x="96837" y="2572544"/>
            <a:ext cx="6333555" cy="6048672"/>
          </a:xfrm>
        </p:spPr>
        <p:txBody>
          <a:bodyPr/>
          <a:lstStyle/>
          <a:p>
            <a:r>
              <a:rPr lang="ru-RU" sz="2400" dirty="0"/>
              <a:t>Всего в районе расположено </a:t>
            </a:r>
            <a:r>
              <a:rPr lang="ru-RU" sz="2400" b="1" dirty="0"/>
              <a:t>6 открытых спортивных площадок</a:t>
            </a:r>
            <a:r>
              <a:rPr lang="ru-RU" sz="2400" dirty="0"/>
              <a:t> (тренажерных комплексов) </a:t>
            </a:r>
            <a:r>
              <a:rPr lang="ru-RU" sz="2400" b="1" dirty="0"/>
              <a:t>для людей с ограниченными возможностями.</a:t>
            </a:r>
            <a:endParaRPr lang="ru-RU" sz="2400" dirty="0"/>
          </a:p>
          <a:p>
            <a:r>
              <a:rPr lang="ru-RU" sz="2400" dirty="0"/>
              <a:t>В зимнем сезоне 2017-2018г. залито </a:t>
            </a:r>
            <a:r>
              <a:rPr lang="ru-RU" sz="2400" b="1" dirty="0"/>
              <a:t>9</a:t>
            </a:r>
            <a:r>
              <a:rPr lang="ru-RU" sz="2400" dirty="0"/>
              <a:t> катков, в том числе один -                               с искусственным льдом на ул., Заповедная, 28, проложены </a:t>
            </a:r>
            <a:r>
              <a:rPr lang="ru-RU" sz="2400" b="1" dirty="0"/>
              <a:t>2</a:t>
            </a:r>
            <a:r>
              <a:rPr lang="ru-RU" sz="2400" dirty="0"/>
              <a:t> лыжные трассы.</a:t>
            </a:r>
          </a:p>
          <a:p>
            <a:r>
              <a:rPr lang="ru-RU" sz="2400" b="1" dirty="0"/>
              <a:t>- </a:t>
            </a:r>
            <a:r>
              <a:rPr lang="ru-RU" sz="2400" dirty="0"/>
              <a:t>Обеспеченность дворовыми спортивными площадками в районе составляет </a:t>
            </a:r>
            <a:r>
              <a:rPr lang="ru-RU" sz="2400" b="1" dirty="0"/>
              <a:t>63,2%</a:t>
            </a:r>
            <a:r>
              <a:rPr lang="ru-RU" sz="2400" dirty="0"/>
              <a:t>. Для жителей района необходимо построить в ближайшее время спортивные зоны площадью 4500 </a:t>
            </a:r>
            <a:r>
              <a:rPr lang="ru-RU" sz="2400" dirty="0" err="1"/>
              <a:t>кв.м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261" y="1754176"/>
            <a:ext cx="4680520" cy="3510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269" y="5366344"/>
            <a:ext cx="4536504" cy="3402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/>
              <a:t>Детская музыкальная хоровая школа «Весна» </a:t>
            </a:r>
            <a:br>
              <a:rPr lang="ru-RU" sz="3200" b="1" dirty="0" smtClean="0"/>
            </a:br>
            <a:r>
              <a:rPr lang="ru-RU" sz="3200" b="1" dirty="0" smtClean="0"/>
              <a:t>им. А.С. </a:t>
            </a:r>
            <a:r>
              <a:rPr lang="ru-RU" sz="3200" b="1" dirty="0" err="1" smtClean="0"/>
              <a:t>Пономарёва</a:t>
            </a:r>
            <a:endParaRPr lang="ru-RU" sz="3200" b="1" dirty="0" smtClean="0"/>
          </a:p>
        </p:txBody>
      </p:sp>
      <p:sp>
        <p:nvSpPr>
          <p:cNvPr id="3891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24194EF1-8B96-4939-BB2B-F5B75E8702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891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92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90" b="-2369"/>
          <a:stretch/>
        </p:blipFill>
        <p:spPr>
          <a:xfrm flipH="1">
            <a:off x="729596" y="5549471"/>
            <a:ext cx="5375493" cy="29781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087" y="2068488"/>
            <a:ext cx="5857749" cy="3268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8702" y="5502674"/>
            <a:ext cx="5416346" cy="31592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9040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650875" y="227012"/>
            <a:ext cx="11703050" cy="1789113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Центр досуга и спорта «Олимп»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82A2B56-DCD0-4867-B3FE-1336F3B1EE7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096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1" y="5271240"/>
            <a:ext cx="5507537" cy="3672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224" y="5190231"/>
            <a:ext cx="5112568" cy="38344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80" y="1529614"/>
            <a:ext cx="5056702" cy="35910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621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650875" y="227012"/>
            <a:ext cx="11703050" cy="1789113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Центр досуга и спорта «Олимп»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82A2B56-DCD0-4867-B3FE-1336F3B1EE7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096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20" y="1492424"/>
            <a:ext cx="4896544" cy="326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6" y="4964907"/>
            <a:ext cx="5613487" cy="3718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55" y="4964907"/>
            <a:ext cx="5737589" cy="38258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0155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650875" y="227012"/>
            <a:ext cx="11703050" cy="1789113"/>
          </a:xfrm>
        </p:spPr>
        <p:txBody>
          <a:bodyPr/>
          <a:lstStyle/>
          <a:p>
            <a:pPr eaLnBrk="1" hangingPunct="1"/>
            <a:r>
              <a:rPr lang="ru-RU" sz="4400" b="1" dirty="0" smtClean="0"/>
              <a:t>Центр досуга и спорта «Олимп»</a:t>
            </a:r>
          </a:p>
        </p:txBody>
      </p:sp>
      <p:sp>
        <p:nvSpPr>
          <p:cNvPr id="40964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82A2B56-DCD0-4867-B3FE-1336F3B1EE7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096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9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20" y="1564432"/>
            <a:ext cx="5029200" cy="33534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2" y="5257056"/>
            <a:ext cx="5209396" cy="34736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6" y="5257056"/>
            <a:ext cx="5255445" cy="3504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417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/>
              <a:t>Библиотека № 63 </a:t>
            </a:r>
            <a:br>
              <a:rPr lang="ru-RU" sz="3200" b="1" dirty="0" smtClean="0"/>
            </a:br>
            <a:r>
              <a:rPr lang="ru-RU" sz="3200" b="1" dirty="0" smtClean="0"/>
              <a:t>имени Ивана Сергеевича Соколова – Микитова</a:t>
            </a:r>
          </a:p>
        </p:txBody>
      </p:sp>
      <p:sp>
        <p:nvSpPr>
          <p:cNvPr id="43012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702DBC4B-3394-4206-A570-87D10A2F53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301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017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25" y="1996480"/>
            <a:ext cx="5750496" cy="382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827" y="5102526"/>
            <a:ext cx="5658445" cy="3822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71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Молодежная общественная палата </a:t>
            </a:r>
            <a:br>
              <a:rPr lang="ru-RU" sz="3200" b="1" smtClean="0"/>
            </a:br>
            <a:r>
              <a:rPr lang="ru-RU" sz="3200" b="1" smtClean="0"/>
              <a:t>района Южное Медведково </a:t>
            </a:r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49F11A10-9EF0-4576-BB44-3519A3062D6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403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1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1" y="1897064"/>
            <a:ext cx="5095336" cy="33975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44" y="1897064"/>
            <a:ext cx="4653837" cy="3485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92" y="5884912"/>
            <a:ext cx="4608155" cy="3070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376" y="5444804"/>
            <a:ext cx="6118357" cy="3441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512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799753"/>
            <a:ext cx="11703050" cy="1700783"/>
          </a:xfrm>
        </p:spPr>
        <p:txBody>
          <a:bodyPr/>
          <a:lstStyle/>
          <a:p>
            <a:r>
              <a:rPr lang="ru-RU" sz="4400" b="1" dirty="0"/>
              <a:t>ПОДГОТОВКА И ПРОВЕДЕНИЕ ПРИЗЫВА ГРАЖДАН НА ВОЕННУЮ СЛУЖБУ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3200" dirty="0"/>
              <a:t>весной и осенью 2017 г. был осуществлен </a:t>
            </a:r>
            <a:r>
              <a:rPr lang="ru-RU" sz="3200" b="1" dirty="0"/>
              <a:t>призыв </a:t>
            </a:r>
            <a:r>
              <a:rPr lang="ru-RU" sz="3200" dirty="0"/>
              <a:t>москвичей, не состоящих в запасе, на военную службу.</a:t>
            </a:r>
          </a:p>
          <a:p>
            <a:r>
              <a:rPr lang="ru-RU" sz="3200" dirty="0"/>
              <a:t>Установленное плановое задание на призыв и оправку граждан на военную службу выполнен в установленные сроки</a:t>
            </a:r>
            <a:r>
              <a:rPr lang="ru-RU" sz="3200" b="1" dirty="0"/>
              <a:t> на 100%.</a:t>
            </a:r>
            <a:endParaRPr lang="ru-RU" sz="3200" dirty="0"/>
          </a:p>
          <a:p>
            <a:r>
              <a:rPr lang="ru-RU" sz="3200" dirty="0"/>
              <a:t>В ходе призывных кампаний 2017 года проведено </a:t>
            </a:r>
            <a:r>
              <a:rPr lang="ru-RU" sz="3200" b="1" dirty="0"/>
              <a:t>23 заседания </a:t>
            </a:r>
            <a:endParaRPr lang="ru-RU" sz="32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92" y="3292624"/>
            <a:ext cx="6188836" cy="357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5400000" flipV="1">
            <a:off x="657302" y="1226816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8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Комиссия по делам несовершеннолетних </a:t>
            </a:r>
            <a:br>
              <a:rPr lang="ru-RU" sz="3200" b="1" smtClean="0"/>
            </a:br>
            <a:r>
              <a:rPr lang="ru-RU" sz="3200" b="1" smtClean="0"/>
              <a:t>и защите их прав 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BF79E2A-5069-4AC1-A655-1BB6EE77E2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50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45067" name="Объект 2"/>
          <p:cNvSpPr>
            <a:spLocks noGrp="1"/>
          </p:cNvSpPr>
          <p:nvPr>
            <p:ph sz="half" idx="1"/>
          </p:nvPr>
        </p:nvSpPr>
        <p:spPr>
          <a:xfrm>
            <a:off x="525736" y="2428528"/>
            <a:ext cx="5743575" cy="3319463"/>
          </a:xfrm>
        </p:spPr>
        <p:txBody>
          <a:bodyPr/>
          <a:lstStyle/>
          <a:p>
            <a:r>
              <a:rPr lang="ru-RU" sz="3200" dirty="0"/>
              <a:t>За </a:t>
            </a:r>
            <a:r>
              <a:rPr lang="ru-RU" sz="3200" b="1" dirty="0"/>
              <a:t>2017</a:t>
            </a:r>
            <a:r>
              <a:rPr lang="ru-RU" sz="3200" dirty="0"/>
              <a:t> год проведено </a:t>
            </a:r>
            <a:r>
              <a:rPr lang="ru-RU" sz="3200" b="1" dirty="0"/>
              <a:t>26 </a:t>
            </a:r>
            <a:r>
              <a:rPr lang="ru-RU" sz="3200" dirty="0"/>
              <a:t>заседаний КДН и ЗП, на которых рассмотрено </a:t>
            </a:r>
            <a:r>
              <a:rPr lang="ru-RU" sz="3200" b="1" dirty="0"/>
              <a:t>607 </a:t>
            </a:r>
            <a:r>
              <a:rPr lang="ru-RU" sz="3200" dirty="0"/>
              <a:t>вопросов, из которых </a:t>
            </a:r>
            <a:r>
              <a:rPr lang="ru-RU" sz="3200" b="1" dirty="0"/>
              <a:t>197</a:t>
            </a:r>
            <a:r>
              <a:rPr lang="ru-RU" sz="3200" dirty="0"/>
              <a:t> протоколов об административных правонарушениях.</a:t>
            </a:r>
          </a:p>
          <a:p>
            <a:r>
              <a:rPr lang="ru-RU" sz="3200" dirty="0"/>
              <a:t>За </a:t>
            </a:r>
            <a:r>
              <a:rPr lang="ru-RU" sz="3200" b="1" dirty="0"/>
              <a:t>2017</a:t>
            </a:r>
            <a:r>
              <a:rPr lang="ru-RU" sz="3200" dirty="0"/>
              <a:t>  год на учете в КДН и ЗП состояло </a:t>
            </a:r>
            <a:r>
              <a:rPr lang="ru-RU" sz="3200" b="1" dirty="0"/>
              <a:t>67 </a:t>
            </a:r>
            <a:r>
              <a:rPr lang="ru-RU" sz="3200" dirty="0"/>
              <a:t>несовершеннолетних, </a:t>
            </a:r>
            <a:r>
              <a:rPr lang="ru-RU" sz="3200" b="1" dirty="0"/>
              <a:t>20</a:t>
            </a:r>
            <a:r>
              <a:rPr lang="ru-RU" sz="3200" dirty="0"/>
              <a:t> семей.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464" y="2212504"/>
            <a:ext cx="4968552" cy="5142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9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b="1" dirty="0">
                <a:latin typeface="Helvetica Inserat LT Std"/>
              </a:rPr>
              <a:t>Полярная ул., д. 10</a:t>
            </a: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2320" y="5236840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10012" y="2309019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164832"/>
            <a:ext cx="5050121" cy="364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42" y="5282680"/>
            <a:ext cx="490439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44" y="1880721"/>
            <a:ext cx="4824536" cy="2896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41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Комиссия по делам несовершеннолетних </a:t>
            </a:r>
            <a:br>
              <a:rPr lang="ru-RU" sz="3200" b="1" smtClean="0"/>
            </a:br>
            <a:r>
              <a:rPr lang="ru-RU" sz="3200" b="1" smtClean="0"/>
              <a:t>и защите их прав 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BF79E2A-5069-4AC1-A655-1BB6EE77E2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50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45067" name="Объект 2"/>
          <p:cNvSpPr>
            <a:spLocks noGrp="1"/>
          </p:cNvSpPr>
          <p:nvPr>
            <p:ph sz="half" idx="1"/>
          </p:nvPr>
        </p:nvSpPr>
        <p:spPr>
          <a:xfrm>
            <a:off x="525736" y="2428528"/>
            <a:ext cx="5743575" cy="3319463"/>
          </a:xfrm>
        </p:spPr>
        <p:txBody>
          <a:bodyPr/>
          <a:lstStyle/>
          <a:p>
            <a:r>
              <a:rPr lang="ru-RU" sz="1800" b="1" dirty="0"/>
              <a:t>За 2017 год в рамках реализации Регламента межведомственного взаимодействия по выявлению семейного неблагополучия, организации работы с семьями и несовершеннолетними, находящимися в социально-опасном положении индивидуальная профилактическая работа с семьями и несовершеннолетними проводилась:</a:t>
            </a:r>
          </a:p>
          <a:p>
            <a:r>
              <a:rPr lang="ru-RU" sz="1800" dirty="0"/>
              <a:t>- ГБУ «Центр Досуга и спорта «Олимп» – </a:t>
            </a:r>
            <a:r>
              <a:rPr lang="ru-RU" sz="1800" b="1" dirty="0"/>
              <a:t>41</a:t>
            </a:r>
            <a:r>
              <a:rPr lang="ru-RU" sz="1800" dirty="0"/>
              <a:t> несовершеннолетний;</a:t>
            </a:r>
          </a:p>
          <a:p>
            <a:r>
              <a:rPr lang="ru-RU" sz="1800" dirty="0"/>
              <a:t>- Образовательными учреждениями – </a:t>
            </a:r>
            <a:r>
              <a:rPr lang="ru-RU" sz="1800" b="1" dirty="0"/>
              <a:t>14</a:t>
            </a:r>
            <a:r>
              <a:rPr lang="ru-RU" sz="1800" dirty="0"/>
              <a:t> несовершеннолетних; </a:t>
            </a:r>
          </a:p>
          <a:p>
            <a:r>
              <a:rPr lang="ru-RU" sz="1800" dirty="0"/>
              <a:t>- ГБУ ЦССВ «Алые паруса» –  </a:t>
            </a:r>
            <a:r>
              <a:rPr lang="ru-RU" sz="1800" b="1" dirty="0"/>
              <a:t>6 </a:t>
            </a:r>
            <a:r>
              <a:rPr lang="ru-RU" sz="1800" dirty="0"/>
              <a:t>несовершеннолетних;</a:t>
            </a:r>
          </a:p>
          <a:p>
            <a:r>
              <a:rPr lang="ru-RU" sz="1800" dirty="0"/>
              <a:t>- ГБУ СРЦ «Алтуфьево» –  </a:t>
            </a:r>
            <a:r>
              <a:rPr lang="ru-RU" sz="1800" b="1" dirty="0"/>
              <a:t>3</a:t>
            </a:r>
            <a:r>
              <a:rPr lang="ru-RU" sz="1800" dirty="0"/>
              <a:t> несовершеннолетний;</a:t>
            </a:r>
          </a:p>
          <a:p>
            <a:r>
              <a:rPr lang="ru-RU" sz="1800" dirty="0"/>
              <a:t>- ГБУ Специальная школа «Шанс» –  </a:t>
            </a:r>
            <a:r>
              <a:rPr lang="ru-RU" sz="1800" b="1" dirty="0"/>
              <a:t>2;</a:t>
            </a:r>
            <a:endParaRPr lang="ru-RU" sz="1800" dirty="0"/>
          </a:p>
          <a:p>
            <a:r>
              <a:rPr lang="ru-RU" sz="1800" dirty="0"/>
              <a:t>- ГБУ ЦСПСИД «Диалог» – </a:t>
            </a:r>
            <a:r>
              <a:rPr lang="ru-RU" sz="1800" b="1" dirty="0"/>
              <a:t>17</a:t>
            </a:r>
            <a:r>
              <a:rPr lang="ru-RU" sz="1800" dirty="0"/>
              <a:t> семей;</a:t>
            </a:r>
          </a:p>
          <a:p>
            <a:r>
              <a:rPr lang="ru-RU" sz="1800" dirty="0"/>
              <a:t>- ГБУ СРЦ «Отрадное» – </a:t>
            </a:r>
            <a:r>
              <a:rPr lang="ru-RU" sz="1800" b="1" dirty="0"/>
              <a:t>2</a:t>
            </a:r>
            <a:r>
              <a:rPr lang="ru-RU" sz="1800" dirty="0"/>
              <a:t> семьи;</a:t>
            </a:r>
          </a:p>
          <a:p>
            <a:r>
              <a:rPr lang="ru-RU" sz="1800" dirty="0"/>
              <a:t>- ГБУ СРЦ «Возрождение» –  </a:t>
            </a:r>
            <a:r>
              <a:rPr lang="ru-RU" sz="1800" b="1" dirty="0"/>
              <a:t>1</a:t>
            </a:r>
            <a:r>
              <a:rPr lang="ru-RU" sz="1800" dirty="0"/>
              <a:t> семья, </a:t>
            </a:r>
            <a:r>
              <a:rPr lang="ru-RU" sz="1800" b="1" dirty="0"/>
              <a:t>1</a:t>
            </a:r>
            <a:r>
              <a:rPr lang="ru-RU" sz="1800" dirty="0"/>
              <a:t> несовершеннолетний;</a:t>
            </a:r>
            <a:r>
              <a:rPr lang="ru-RU" sz="1800" b="1" dirty="0"/>
              <a:t> </a:t>
            </a:r>
            <a:endParaRPr lang="ru-RU" sz="1800" dirty="0"/>
          </a:p>
          <a:p>
            <a:r>
              <a:rPr lang="ru-RU" sz="1800" dirty="0"/>
              <a:t>За 2017 год с профилактического учета снято </a:t>
            </a:r>
            <a:r>
              <a:rPr lang="ru-RU" sz="1800" b="1" dirty="0"/>
              <a:t>40</a:t>
            </a:r>
            <a:r>
              <a:rPr lang="ru-RU" sz="1800" dirty="0"/>
              <a:t> несовершеннолетних,</a:t>
            </a:r>
            <a:r>
              <a:rPr lang="ru-RU" sz="1800" b="1" dirty="0"/>
              <a:t> 16</a:t>
            </a:r>
            <a:r>
              <a:rPr lang="ru-RU" sz="1800" dirty="0"/>
              <a:t> семей.</a:t>
            </a:r>
          </a:p>
          <a:p>
            <a:pPr eaLnBrk="1" hangingPunct="1"/>
            <a:endParaRPr lang="ru-RU" sz="1800" dirty="0" smtClean="0"/>
          </a:p>
        </p:txBody>
      </p:sp>
      <p:pic>
        <p:nvPicPr>
          <p:cNvPr id="11" name="Рисунок 10" descr="C:\Users\User\Desktop\Веснина Южное Медведково\ПОДРОСТОК И ЗАКОН\Подросток и Закон 2017\ФОТО Подросток и Закон 2017\07-04-2017_11-17-17\IMG_21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8" y="3292624"/>
            <a:ext cx="6192688" cy="4320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43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Комиссия по делам несовершеннолетних </a:t>
            </a:r>
            <a:br>
              <a:rPr lang="ru-RU" sz="3200" b="1" smtClean="0"/>
            </a:br>
            <a:r>
              <a:rPr lang="ru-RU" sz="3200" b="1" smtClean="0"/>
              <a:t>и защите их прав </a:t>
            </a:r>
          </a:p>
        </p:txBody>
      </p:sp>
      <p:sp>
        <p:nvSpPr>
          <p:cNvPr id="45061" name="TextBox 7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07988" y="9040813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BF79E2A-5069-4AC1-A655-1BB6EE77E252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450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96838" y="446088"/>
            <a:ext cx="9067800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71437" y="1144588"/>
            <a:ext cx="135096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71438" y="-19050"/>
            <a:ext cx="52784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СОЦИАЛЬНАЯ СФЕРА</a:t>
            </a:r>
          </a:p>
        </p:txBody>
      </p:sp>
      <p:sp>
        <p:nvSpPr>
          <p:cNvPr id="45067" name="Объект 2"/>
          <p:cNvSpPr>
            <a:spLocks noGrp="1"/>
          </p:cNvSpPr>
          <p:nvPr>
            <p:ph sz="half" idx="1"/>
          </p:nvPr>
        </p:nvSpPr>
        <p:spPr>
          <a:xfrm>
            <a:off x="407988" y="2284512"/>
            <a:ext cx="6310436" cy="4464496"/>
          </a:xfrm>
        </p:spPr>
        <p:txBody>
          <a:bodyPr/>
          <a:lstStyle/>
          <a:p>
            <a:pPr eaLnBrk="1" hangingPunct="1"/>
            <a:r>
              <a:rPr lang="ru-RU" sz="1800" dirty="0"/>
              <a:t>За 2017  год КДН и ЗП района Южное Медведково г. Москвы совместно с ОДН ОМВД России по району Южное Медведково г. Москвы, специалистами ГБУ </a:t>
            </a:r>
            <a:r>
              <a:rPr lang="ru-RU" sz="1800" dirty="0" err="1"/>
              <a:t>ЦСПСиД</a:t>
            </a:r>
            <a:r>
              <a:rPr lang="ru-RU" sz="1800" dirty="0"/>
              <a:t> «Диалог», ОСЗН районов Северное и Южное Медведково, ОПОП района Южное Медведково, осуществлено </a:t>
            </a:r>
            <a:r>
              <a:rPr lang="ru-RU" sz="1800" b="1" dirty="0"/>
              <a:t>28</a:t>
            </a:r>
            <a:r>
              <a:rPr lang="ru-RU" sz="1800" dirty="0"/>
              <a:t> выходов для проведения обследований социальной обстановки (обследования </a:t>
            </a:r>
            <a:r>
              <a:rPr lang="ru-RU" sz="1800" dirty="0" err="1"/>
              <a:t>жилищно</a:t>
            </a:r>
            <a:r>
              <a:rPr lang="ru-RU" sz="1800" dirty="0"/>
              <a:t> – бытовых условий) </a:t>
            </a:r>
            <a:r>
              <a:rPr lang="ru-RU" sz="1800" b="1" dirty="0"/>
              <a:t>63</a:t>
            </a:r>
            <a:r>
              <a:rPr lang="ru-RU" sz="1800" dirty="0"/>
              <a:t> семей.</a:t>
            </a:r>
          </a:p>
          <a:p>
            <a:pPr eaLnBrk="1" hangingPunct="1"/>
            <a:endParaRPr lang="ru-RU" sz="18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3" y="4728060"/>
            <a:ext cx="6646813" cy="3738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67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5"/>
          <p:cNvSpPr>
            <a:spLocks noGrp="1"/>
          </p:cNvSpPr>
          <p:nvPr>
            <p:ph type="title"/>
          </p:nvPr>
        </p:nvSpPr>
        <p:spPr>
          <a:xfrm>
            <a:off x="741363" y="3868688"/>
            <a:ext cx="11704637" cy="2520280"/>
          </a:xfrm>
        </p:spPr>
        <p:txBody>
          <a:bodyPr/>
          <a:lstStyle/>
          <a:p>
            <a:pPr eaLnBrk="1" hangingPunct="1"/>
            <a:r>
              <a:rPr lang="ru-RU" sz="6600" b="1" dirty="0" smtClean="0"/>
              <a:t>Информирование населения </a:t>
            </a:r>
            <a:br>
              <a:rPr lang="ru-RU" sz="6600" b="1" dirty="0" smtClean="0"/>
            </a:br>
            <a:r>
              <a:rPr lang="ru-RU" sz="6600" b="1" dirty="0" smtClean="0"/>
              <a:t>и взаимодействие с органами местного самоуправления</a:t>
            </a:r>
          </a:p>
        </p:txBody>
      </p:sp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9C23E40-003F-4DB3-96A8-BE2335DAA9B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5302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73113"/>
            <a:ext cx="20304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Информирование населения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50875" y="1060377"/>
            <a:ext cx="5743575" cy="7651824"/>
          </a:xfrm>
        </p:spPr>
        <p:txBody>
          <a:bodyPr rtlCol="0">
            <a:normAutofit/>
          </a:bodyPr>
          <a:lstStyle/>
          <a:p>
            <a:pPr marL="487672" indent="-487672" defTabSz="1300460" eaLnBrk="1" fontAlgn="auto" hangingPunct="1">
              <a:spcAft>
                <a:spcPts val="0"/>
              </a:spcAft>
              <a:defRPr/>
            </a:pPr>
            <a:endParaRPr lang="en-US" sz="3200" dirty="0" smtClean="0">
              <a:latin typeface="Helvetica Inserat LT Std"/>
            </a:endParaRPr>
          </a:p>
          <a:p>
            <a:pPr marL="487672" indent="-487672" defTabSz="1300460" eaLnBrk="1" fontAlgn="auto" hangingPunct="1">
              <a:spcAft>
                <a:spcPts val="0"/>
              </a:spcAft>
              <a:defRPr/>
            </a:pPr>
            <a:endParaRPr lang="ru-RU" sz="3200" dirty="0" smtClean="0">
              <a:latin typeface="Helvetica Inserat LT Std"/>
            </a:endParaRPr>
          </a:p>
          <a:p>
            <a:pPr marL="487672" indent="-487672" defTabSz="1300460" eaLnBrk="1" fontAlgn="auto" hangingPunct="1">
              <a:spcAft>
                <a:spcPts val="0"/>
              </a:spcAft>
              <a:defRPr/>
            </a:pPr>
            <a:endParaRPr lang="ru-RU" sz="3200" dirty="0">
              <a:latin typeface="Helvetica Inserat LT Std"/>
            </a:endParaRPr>
          </a:p>
          <a:p>
            <a:pPr marL="0" indent="0" defTabSz="1300460" eaLnBrk="1" fontAlgn="auto" hangingPunct="1">
              <a:spcAft>
                <a:spcPts val="0"/>
              </a:spcAft>
              <a:buNone/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жителей района о деятельности органов исполнительной власти  информируют окружная газета «Звездный бульвар», районная интернет-газета «Южное Медведково», сайт управы района Южное Медведково</a:t>
            </a:r>
            <a:r>
              <a:rPr lang="ru-RU" sz="3200" dirty="0"/>
              <a:t>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3" name="TextBox 7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C697E37D-A18C-4320-84DD-099DF7F5AD5A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8375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Box 10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1228725" y="1576388"/>
            <a:ext cx="1474787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8380" name="Picture 12" descr="C:\Users\ZinkevichEV\Desktop\газ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6964363"/>
            <a:ext cx="54514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00" y="2390776"/>
            <a:ext cx="5313007" cy="198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060" y="5092824"/>
            <a:ext cx="5030685" cy="219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7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Встречи с населением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 rtlCol="0">
            <a:normAutofit/>
          </a:bodyPr>
          <a:lstStyle/>
          <a:p>
            <a:pPr marL="487672" indent="-487672" defTabSz="1300460" eaLnBrk="1" fontAlgn="auto" hangingPunct="1">
              <a:spcAft>
                <a:spcPts val="0"/>
              </a:spcAft>
              <a:defRPr/>
            </a:pPr>
            <a:r>
              <a:rPr lang="ru-RU" sz="2400" dirty="0"/>
              <a:t>В  2017 году глава управы провел </a:t>
            </a:r>
            <a:r>
              <a:rPr lang="ru-RU" sz="2400" b="1" dirty="0"/>
              <a:t>10  встреч</a:t>
            </a:r>
            <a:r>
              <a:rPr lang="ru-RU" sz="2400" dirty="0"/>
              <a:t> с жителями района (встречи проводятся ежемесячно, каждую 3 среду месяца), на которых присутствовало </a:t>
            </a:r>
            <a:r>
              <a:rPr lang="ru-RU" sz="2400" b="1" dirty="0"/>
              <a:t>более  600 человек</a:t>
            </a:r>
            <a:r>
              <a:rPr lang="ru-RU" sz="2400" dirty="0"/>
              <a:t>.</a:t>
            </a:r>
            <a:endParaRPr lang="en-US" sz="2400" dirty="0" smtClean="0">
              <a:latin typeface="+mj-lt"/>
            </a:endParaRP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41C5121-AD8B-4755-A165-CD23C867224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632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724819" y="122951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7" y="5052246"/>
            <a:ext cx="6984777" cy="3554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61" y="1859412"/>
            <a:ext cx="6347618" cy="3551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/>
              <a:t>Информация о встречах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41C5121-AD8B-4755-A165-CD23C867224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632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293466" y="122951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1860524"/>
            <a:ext cx="5056825" cy="6240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21" y="1837676"/>
            <a:ext cx="684062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82" y="5308848"/>
            <a:ext cx="4826904" cy="341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1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Информационный центр</a:t>
            </a:r>
            <a:endParaRPr lang="ru-RU" b="1" dirty="0"/>
          </a:p>
        </p:txBody>
      </p:sp>
      <p:sp>
        <p:nvSpPr>
          <p:cNvPr id="59395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pPr eaLnBrk="1" hangingPunct="1"/>
            <a:endParaRPr lang="ru-RU" sz="2800" smtClean="0">
              <a:latin typeface="Helvetica Inserat LT Std"/>
            </a:endParaRPr>
          </a:p>
          <a:p>
            <a:pPr eaLnBrk="1" hangingPunct="1"/>
            <a:endParaRPr lang="ru-RU" sz="2800" smtClean="0">
              <a:latin typeface="Helvetica Inserat LT Std"/>
            </a:endParaRPr>
          </a:p>
          <a:p>
            <a:pPr eaLnBrk="1" hangingPunct="1"/>
            <a:r>
              <a:rPr lang="ru-RU" sz="2800" smtClean="0">
                <a:latin typeface="Helvetica Inserat LT Std"/>
              </a:rPr>
              <a:t>В управе района работает Информационный центр, где жители могут посмотреть всю необходимую информацию на сайте управы и районной газеты</a:t>
            </a:r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F2376C0E-B440-406D-A701-CA0B2E346791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59399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1431131" y="1731169"/>
            <a:ext cx="1069975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5067" name="Объект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200" y="2932113"/>
            <a:ext cx="5743575" cy="4308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6600" b="1" smtClean="0"/>
              <a:t>Сайт управы</a:t>
            </a:r>
          </a:p>
        </p:txBody>
      </p:sp>
      <p:sp>
        <p:nvSpPr>
          <p:cNvPr id="58370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2000" dirty="0"/>
              <a:t>За </a:t>
            </a:r>
            <a:r>
              <a:rPr lang="ru-RU" sz="2000" b="1" dirty="0"/>
              <a:t>2017 </a:t>
            </a:r>
            <a:r>
              <a:rPr lang="ru-RU" sz="2000" dirty="0"/>
              <a:t>год, с 01.01.2017г. по 31.12.2017г. сайт просмотрели </a:t>
            </a:r>
            <a:r>
              <a:rPr lang="ru-RU" sz="2000" b="1" dirty="0"/>
              <a:t>131870 </a:t>
            </a:r>
            <a:r>
              <a:rPr lang="ru-RU" sz="2000" dirty="0"/>
              <a:t>пользователей</a:t>
            </a:r>
            <a:r>
              <a:rPr lang="ru-RU" sz="2000" b="1" dirty="0"/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/>
              <a:t>Сайт посещают жители разных возрастных категорий.</a:t>
            </a:r>
          </a:p>
        </p:txBody>
      </p:sp>
      <p:sp>
        <p:nvSpPr>
          <p:cNvPr id="61445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14116C93-8001-405B-BF0A-8F467186879F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144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V="1">
            <a:off x="3165475" y="1219200"/>
            <a:ext cx="1068388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111690"/>
            <a:ext cx="3442283" cy="52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95" y="6723492"/>
            <a:ext cx="39147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786" y="2212504"/>
            <a:ext cx="6243169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Координационный совет</a:t>
            </a:r>
          </a:p>
        </p:txBody>
      </p:sp>
      <p:sp>
        <p:nvSpPr>
          <p:cNvPr id="64515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pPr eaLnBrk="1" hangingPunct="1"/>
            <a:endParaRPr lang="en-US" sz="2400" dirty="0" smtClean="0">
              <a:latin typeface="Helvetica Inserat LT Std"/>
            </a:endParaRPr>
          </a:p>
          <a:p>
            <a:pPr eaLnBrk="1" hangingPunct="1"/>
            <a:endParaRPr lang="en-US" sz="2400" dirty="0" smtClean="0">
              <a:latin typeface="Helvetica Inserat LT Std"/>
            </a:endParaRPr>
          </a:p>
          <a:p>
            <a:pPr eaLnBrk="1" hangingPunct="1"/>
            <a:endParaRPr lang="en-US" sz="2400" dirty="0" smtClean="0">
              <a:latin typeface="Helvetica Inserat LT Std"/>
            </a:endParaRPr>
          </a:p>
          <a:p>
            <a:pPr eaLnBrk="1" hangingPunct="1"/>
            <a:endParaRPr lang="en-US" sz="3000" dirty="0" smtClean="0">
              <a:latin typeface="Helvetica Inserat LT Std"/>
            </a:endParaRPr>
          </a:p>
          <a:p>
            <a:r>
              <a:rPr lang="ru-RU" sz="3200" dirty="0"/>
              <a:t>За истекший период было проведено </a:t>
            </a:r>
            <a:r>
              <a:rPr lang="ru-RU" sz="3200" b="1" dirty="0"/>
              <a:t>10 заседаний </a:t>
            </a:r>
            <a:r>
              <a:rPr lang="ru-RU" sz="3200" dirty="0"/>
              <a:t>Координационного совета, на которых было рассмотрено </a:t>
            </a:r>
            <a:r>
              <a:rPr lang="ru-RU" sz="3200" b="1" dirty="0"/>
              <a:t>20 вопросов.  </a:t>
            </a:r>
            <a:endParaRPr lang="ru-RU" sz="3200" dirty="0"/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7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882796E-878B-43EA-B3D1-1D966F99D0EB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6452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 rot="5400000" flipV="1">
            <a:off x="1293019" y="122951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3340497"/>
            <a:ext cx="5743575" cy="4307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/>
              <a:t>Присяжные заседатели</a:t>
            </a:r>
          </a:p>
        </p:txBody>
      </p:sp>
      <p:sp>
        <p:nvSpPr>
          <p:cNvPr id="65539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dirty="0"/>
              <a:t>управой района была проведена работа по составлению и выверке списков кандидатов в присяжные заседатели </a:t>
            </a:r>
            <a:r>
              <a:rPr lang="ru-RU" b="1" dirty="0"/>
              <a:t>в количестве 4090 человек</a:t>
            </a:r>
            <a:r>
              <a:rPr lang="ru-RU" dirty="0"/>
              <a:t> на 2017-2020 годы. </a:t>
            </a:r>
            <a:endParaRPr lang="ru-RU" dirty="0" smtClean="0"/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05" y="3004592"/>
            <a:ext cx="6058049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554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 rot="5400000" flipV="1">
            <a:off x="1515269" y="1197769"/>
            <a:ext cx="1068387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 rot="10800000" flipV="1">
            <a:off x="304800" y="53816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6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1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b="1" dirty="0" smtClean="0">
                <a:latin typeface="Helvetica Inserat LT Std"/>
              </a:rPr>
              <a:t>Ясный проезд, д.28</a:t>
            </a:r>
            <a:endParaRPr lang="ru-RU" b="1" dirty="0">
              <a:latin typeface="Helvetica Inserat LT Std"/>
            </a:endParaRP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8880152" y="4709559"/>
            <a:ext cx="21977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10012" y="2309019"/>
            <a:ext cx="23762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96" y="3148608"/>
            <a:ext cx="6158649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Users\Администратор\AppData\Local\Microsoft\Windows\Temporary Internet Files\Content.Outlook\57DYCHPE\IMG_20170914_0922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43" y="5524872"/>
            <a:ext cx="6095699" cy="34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36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650875" y="844550"/>
            <a:ext cx="11703050" cy="1171575"/>
          </a:xfrm>
        </p:spPr>
        <p:txBody>
          <a:bodyPr/>
          <a:lstStyle/>
          <a:p>
            <a:r>
              <a:rPr lang="ru-RU" sz="7200" b="1" smtClean="0"/>
              <a:t>Общественные советники</a:t>
            </a:r>
          </a:p>
        </p:txBody>
      </p:sp>
      <p:sp>
        <p:nvSpPr>
          <p:cNvPr id="67587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r>
              <a:rPr lang="ru-RU" sz="3200" smtClean="0"/>
              <a:t>В районе Южное Медведково </a:t>
            </a:r>
            <a:r>
              <a:rPr lang="ru-RU" sz="3200" b="1" smtClean="0"/>
              <a:t>186 </a:t>
            </a:r>
            <a:r>
              <a:rPr lang="ru-RU" sz="3200" smtClean="0"/>
              <a:t>общественных советников.  Среди них старшие по подъездам и домам, председатели ТСЖ и ЖСК, и просто инициативные жители района, которые готовы совместно с районной властью работать над улучшением жизни нашего района.</a:t>
            </a:r>
          </a:p>
          <a:p>
            <a:endParaRPr lang="ru-RU" sz="3200" smtClean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3220616"/>
            <a:ext cx="5696021" cy="3791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590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119649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473075" y="1401763"/>
            <a:ext cx="1412875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593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759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70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>
          <a:xfrm>
            <a:off x="650875" y="123825"/>
            <a:ext cx="11703050" cy="2376488"/>
          </a:xfrm>
        </p:spPr>
        <p:txBody>
          <a:bodyPr/>
          <a:lstStyle/>
          <a:p>
            <a:pPr lvl="0"/>
            <a:r>
              <a:rPr lang="ru-RU" sz="4000" b="1" dirty="0"/>
              <a:t>ВЫБОРЫ ДЕПУТАТОВ 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b="1" dirty="0"/>
              <a:t>муниципального округа Южное Медведково</a:t>
            </a:r>
            <a:endParaRPr lang="ru-RU" sz="4000" dirty="0"/>
          </a:p>
        </p:txBody>
      </p:sp>
      <p:sp>
        <p:nvSpPr>
          <p:cNvPr id="68611" name="Объект 2"/>
          <p:cNvSpPr>
            <a:spLocks noGrp="1"/>
          </p:cNvSpPr>
          <p:nvPr>
            <p:ph sz="half" idx="1"/>
          </p:nvPr>
        </p:nvSpPr>
        <p:spPr>
          <a:xfrm>
            <a:off x="650875" y="2932113"/>
            <a:ext cx="5743575" cy="5780087"/>
          </a:xfrm>
        </p:spPr>
        <p:txBody>
          <a:bodyPr/>
          <a:lstStyle/>
          <a:p>
            <a:r>
              <a:rPr lang="ru-RU" sz="3200" b="1" dirty="0"/>
              <a:t>10 сентября 2017г. </a:t>
            </a:r>
            <a:r>
              <a:rPr lang="ru-RU" sz="3200" dirty="0"/>
              <a:t>состоялись выборы депутатов муниципального округа Южное Медведково.</a:t>
            </a:r>
          </a:p>
          <a:p>
            <a:r>
              <a:rPr lang="ru-RU" sz="3200" dirty="0"/>
              <a:t>Управой района было организовано материально-технические обеспечение выборов на 21 избирательной комиссии района </a:t>
            </a:r>
            <a:endParaRPr lang="ru-RU" sz="3200" dirty="0" smtClean="0"/>
          </a:p>
        </p:txBody>
      </p:sp>
      <p:sp>
        <p:nvSpPr>
          <p:cNvPr id="68614" name="TextBox 8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V="1">
            <a:off x="304007" y="1404963"/>
            <a:ext cx="1420812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617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8618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71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3377890"/>
            <a:ext cx="5743575" cy="4232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title"/>
          </p:nvPr>
        </p:nvSpPr>
        <p:spPr>
          <a:xfrm>
            <a:off x="650875" y="989013"/>
            <a:ext cx="11703050" cy="2087562"/>
          </a:xfrm>
        </p:spPr>
        <p:txBody>
          <a:bodyPr/>
          <a:lstStyle/>
          <a:p>
            <a:r>
              <a:rPr lang="ru-RU" sz="5400" b="1" smtClean="0"/>
              <a:t>ОБЩЕРОССИЙСКИЙ ДЕНЬ ПРИЕМА ГРАЖДАН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66563" name="Объект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43575" cy="6435725"/>
          </a:xfrm>
        </p:spPr>
        <p:txBody>
          <a:bodyPr/>
          <a:lstStyle/>
          <a:p>
            <a:endParaRPr lang="en-US" sz="2800" b="1" dirty="0" smtClean="0"/>
          </a:p>
          <a:p>
            <a:r>
              <a:rPr lang="ru-RU" sz="2800" b="1" dirty="0"/>
              <a:t>12 декабря 2017 года </a:t>
            </a:r>
            <a:r>
              <a:rPr lang="ru-RU" sz="2800" dirty="0"/>
              <a:t>в управе района Южное Медведково был организован и проведен личный прием граждан уполномоченными должностными лицами района в рамках Общероссийского дня приема граждан  (с 12 часов 00 минут до 20 часов 00 минут по местному времени)</a:t>
            </a:r>
            <a:endParaRPr lang="ru-RU" sz="2800" dirty="0" smtClean="0"/>
          </a:p>
        </p:txBody>
      </p:sp>
      <p:sp>
        <p:nvSpPr>
          <p:cNvPr id="6" name="Прямоугольник 5"/>
          <p:cNvSpPr/>
          <p:nvPr/>
        </p:nvSpPr>
        <p:spPr>
          <a:xfrm rot="5400000" flipV="1">
            <a:off x="465138" y="1222375"/>
            <a:ext cx="1343025" cy="155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7" name="TextBox 8"/>
          <p:cNvSpPr txBox="1">
            <a:spLocks noChangeArrowheads="1"/>
          </p:cNvSpPr>
          <p:nvPr/>
        </p:nvSpPr>
        <p:spPr bwMode="auto">
          <a:xfrm>
            <a:off x="28575" y="222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 flipV="1">
            <a:off x="165100" y="454025"/>
            <a:ext cx="11737975" cy="460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9" name="TextBox 5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66570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DDB782F7-D5DD-4F80-B625-3519FE6BC79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72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73" y="3148608"/>
            <a:ext cx="6052454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ru-RU" sz="4800" b="1" dirty="0" smtClean="0"/>
              <a:t>Работа </a:t>
            </a:r>
            <a:r>
              <a:rPr lang="ru-RU" sz="4800" b="1" dirty="0"/>
              <a:t>с письменными и устными обращениями граждан и организаций</a:t>
            </a:r>
            <a:endParaRPr lang="ru-RU" sz="4800" dirty="0"/>
          </a:p>
        </p:txBody>
      </p:sp>
      <p:sp>
        <p:nvSpPr>
          <p:cNvPr id="66563" name="Объект 2"/>
          <p:cNvSpPr>
            <a:spLocks noGrp="1"/>
          </p:cNvSpPr>
          <p:nvPr>
            <p:ph sz="half" idx="1"/>
          </p:nvPr>
        </p:nvSpPr>
        <p:spPr>
          <a:xfrm>
            <a:off x="415925" y="1276400"/>
            <a:ext cx="5365750" cy="7515175"/>
          </a:xfrm>
        </p:spPr>
        <p:txBody>
          <a:bodyPr/>
          <a:lstStyle/>
          <a:p>
            <a:pPr eaLnBrk="1" hangingPunct="1">
              <a:defRPr/>
            </a:pPr>
            <a:endParaRPr lang="en-US" sz="2800" dirty="0" smtClean="0">
              <a:latin typeface="Helvetica Inserat LT Std"/>
            </a:endParaRPr>
          </a:p>
          <a:p>
            <a:pPr eaLnBrk="1" hangingPunct="1">
              <a:defRPr/>
            </a:pPr>
            <a:endParaRPr lang="ru-RU" sz="2400" dirty="0" smtClean="0">
              <a:latin typeface="Helvetica Inserat LT Std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2400" dirty="0" smtClean="0">
              <a:latin typeface="Helvetica Inserat LT Std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2400" dirty="0">
              <a:latin typeface="Helvetica Inserat LT Std"/>
            </a:endParaRPr>
          </a:p>
          <a:p>
            <a:r>
              <a:rPr lang="ru-RU" sz="2400" dirty="0"/>
              <a:t>Всего за отчетный период </a:t>
            </a:r>
            <a:r>
              <a:rPr lang="ru-RU" sz="2400" b="1" dirty="0"/>
              <a:t>2017 </a:t>
            </a:r>
            <a:r>
              <a:rPr lang="ru-RU" sz="2400" dirty="0"/>
              <a:t>года в управу поступило </a:t>
            </a:r>
            <a:r>
              <a:rPr lang="ru-RU" sz="2400" b="1" dirty="0"/>
              <a:t>11901 обращение жителей</a:t>
            </a:r>
            <a:r>
              <a:rPr lang="ru-RU" sz="2400" dirty="0"/>
              <a:t> и </a:t>
            </a:r>
            <a:r>
              <a:rPr lang="ru-RU" sz="2400" b="1" dirty="0"/>
              <a:t>719 от организаций и предприятий</a:t>
            </a:r>
            <a:r>
              <a:rPr lang="ru-RU" sz="2400" dirty="0"/>
              <a:t> по различным направлениям деятельности, на которые даны аргументированные ответы в установленные законом сроки.  </a:t>
            </a:r>
            <a:endParaRPr lang="ru-RU" sz="2400" dirty="0" smtClean="0"/>
          </a:p>
          <a:p>
            <a:r>
              <a:rPr lang="ru-RU" sz="2400" dirty="0"/>
              <a:t>В 2017 году было проведено </a:t>
            </a:r>
            <a:r>
              <a:rPr lang="ru-RU" sz="2400" b="1" dirty="0"/>
              <a:t>146 приемов жителей</a:t>
            </a:r>
            <a:r>
              <a:rPr lang="ru-RU" sz="2400" dirty="0"/>
              <a:t>, в </a:t>
            </a:r>
            <a:r>
              <a:rPr lang="ru-RU" sz="2400" dirty="0" err="1"/>
              <a:t>т.ч</a:t>
            </a:r>
            <a:r>
              <a:rPr lang="ru-RU" sz="2400" dirty="0"/>
              <a:t>. 46- главой управы и 100-заместителями главы управы.</a:t>
            </a:r>
          </a:p>
          <a:p>
            <a:endParaRPr lang="ru-RU" sz="2400" dirty="0"/>
          </a:p>
          <a:p>
            <a:pPr marL="0" indent="0" eaLnBrk="1" hangingPunct="1">
              <a:buFont typeface="Arial" pitchFamily="34" charset="0"/>
              <a:buNone/>
              <a:defRPr/>
            </a:pPr>
            <a:r>
              <a:rPr lang="ru-RU" sz="2400" dirty="0" smtClean="0">
                <a:latin typeface="Helvetica Inserat LT Std"/>
              </a:rPr>
              <a:t>.</a:t>
            </a:r>
          </a:p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9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A39CC6C7-C5BA-4F1C-A777-245BCCB07163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73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066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0"/>
          <p:cNvSpPr txBox="1">
            <a:spLocks noChangeArrowheads="1"/>
          </p:cNvSpPr>
          <p:nvPr/>
        </p:nvSpPr>
        <p:spPr bwMode="auto">
          <a:xfrm>
            <a:off x="0" y="123825"/>
            <a:ext cx="127809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2200">
                <a:solidFill>
                  <a:srgbClr val="FF0000"/>
                </a:solidFill>
                <a:latin typeface="Calibri" pitchFamily="34" charset="0"/>
              </a:rPr>
              <a:t>ИНФОРМИРОВАНИЕ НАСЕЛЕНИЯ И СОТРУДНИЧЕСТВО С ОРГАНАМИ МЕСТНОГО САМОУПРАВЛЕНИЯ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2550" y="569913"/>
            <a:ext cx="9069388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 rot="5400000" flipV="1">
            <a:off x="693737" y="1395413"/>
            <a:ext cx="1255713" cy="15398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sz="half" idx="2"/>
          </p:nvPr>
        </p:nvGraphicFramePr>
        <p:xfrm>
          <a:off x="6610350" y="2276475"/>
          <a:ext cx="5743575" cy="643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877768470"/>
              </p:ext>
            </p:extLst>
          </p:nvPr>
        </p:nvGraphicFramePr>
        <p:xfrm>
          <a:off x="5926336" y="2500536"/>
          <a:ext cx="6854627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41363" y="3292475"/>
            <a:ext cx="11704637" cy="1625600"/>
          </a:xfrm>
        </p:spPr>
        <p:txBody>
          <a:bodyPr rtlCol="0">
            <a:normAutofit fontScale="90000"/>
          </a:bodyPr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ru-RU" sz="8000" b="1" dirty="0" smtClean="0"/>
              <a:t/>
            </a:r>
            <a:br>
              <a:rPr lang="ru-RU" sz="8000" b="1" dirty="0" smtClean="0"/>
            </a:br>
            <a:r>
              <a:rPr lang="ru-RU" sz="8000" b="1" dirty="0" smtClean="0"/>
              <a:t>СПАСИБО ЗА ВНИМАНИЕ!</a:t>
            </a:r>
            <a:endParaRPr lang="ru-RU" sz="8000" b="1" dirty="0"/>
          </a:p>
        </p:txBody>
      </p:sp>
      <p:pic>
        <p:nvPicPr>
          <p:cNvPr id="71684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8991600"/>
            <a:ext cx="61595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6"/>
          <p:cNvSpPr txBox="1">
            <a:spLocks noChangeArrowheads="1"/>
          </p:cNvSpPr>
          <p:nvPr/>
        </p:nvSpPr>
        <p:spPr bwMode="auto">
          <a:xfrm>
            <a:off x="10404475" y="9040813"/>
            <a:ext cx="2376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sp>
        <p:nvSpPr>
          <p:cNvPr id="8" name="Номер слайда 4"/>
          <p:cNvSpPr txBox="1">
            <a:spLocks/>
          </p:cNvSpPr>
          <p:nvPr/>
        </p:nvSpPr>
        <p:spPr>
          <a:xfrm>
            <a:off x="415925" y="9075738"/>
            <a:ext cx="981075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9D1A3505-05D6-4E8B-877E-CA9DD918B404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74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71687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347788"/>
            <a:ext cx="2030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sz="5400" b="1" dirty="0" smtClean="0">
                <a:latin typeface="Helvetica Inserat LT Std"/>
              </a:rPr>
              <a:t>Благоустройство образовательных учреждений</a:t>
            </a:r>
            <a:endParaRPr lang="ru-RU" sz="5400" b="1" dirty="0">
              <a:latin typeface="Helvetica Inserat LT Std"/>
            </a:endParaRP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650240" y="3004592"/>
            <a:ext cx="10934541" cy="5708174"/>
          </a:xfrm>
        </p:spPr>
        <p:txBody>
          <a:bodyPr/>
          <a:lstStyle/>
          <a:p>
            <a:r>
              <a:rPr lang="ru-RU" sz="2800" b="1" dirty="0"/>
              <a:t>По программе «Столичное образование» была благоустроена </a:t>
            </a:r>
            <a:r>
              <a:rPr lang="ru-RU" sz="2800" dirty="0"/>
              <a:t>школьная территория  по адресу: </a:t>
            </a:r>
            <a:r>
              <a:rPr lang="ru-RU" sz="2800" b="1" dirty="0"/>
              <a:t>Шокальского пр., д.11 к.2, к.3 </a:t>
            </a:r>
            <a:r>
              <a:rPr lang="ru-RU" sz="2800" i="1" dirty="0"/>
              <a:t>(на сумму 5900,0 тыс. руб.).</a:t>
            </a:r>
            <a:endParaRPr lang="ru-RU" sz="2800" dirty="0"/>
          </a:p>
          <a:p>
            <a:r>
              <a:rPr lang="ru-RU" sz="2800" dirty="0"/>
              <a:t>Выполнены следующие виды работ:</a:t>
            </a:r>
          </a:p>
          <a:p>
            <a:r>
              <a:rPr lang="ru-RU" sz="2800" dirty="0"/>
              <a:t>- устройство резинового покрытия – 1514 </a:t>
            </a:r>
            <a:r>
              <a:rPr lang="ru-RU" sz="2800" dirty="0" err="1"/>
              <a:t>кв.м</a:t>
            </a:r>
            <a:r>
              <a:rPr lang="ru-RU" sz="2800" dirty="0"/>
              <a:t>.;</a:t>
            </a:r>
          </a:p>
          <a:p>
            <a:r>
              <a:rPr lang="ru-RU" sz="2800" dirty="0"/>
              <a:t>- устройство садового камня – 102 </a:t>
            </a:r>
            <a:r>
              <a:rPr lang="ru-RU" sz="2800" dirty="0" err="1"/>
              <a:t>пог.м</a:t>
            </a:r>
            <a:r>
              <a:rPr lang="ru-RU" sz="2800" dirty="0"/>
              <a:t>.</a:t>
            </a:r>
          </a:p>
          <a:p>
            <a:r>
              <a:rPr lang="ru-RU" sz="2800" dirty="0"/>
              <a:t>- ремонт металлического ограждения – 25 м2;</a:t>
            </a:r>
          </a:p>
          <a:p>
            <a:r>
              <a:rPr lang="ru-RU" sz="2800" dirty="0"/>
              <a:t>- замена металлических секций ограждения – 15 м2;</a:t>
            </a:r>
          </a:p>
          <a:p>
            <a:r>
              <a:rPr lang="ru-RU" sz="2800" dirty="0"/>
              <a:t>- установка МАФ – 65 шт.;</a:t>
            </a:r>
          </a:p>
          <a:p>
            <a:r>
              <a:rPr lang="ru-RU" sz="2800" dirty="0"/>
              <a:t>- ремонт газонов – 300 м2;</a:t>
            </a:r>
          </a:p>
          <a:p>
            <a:r>
              <a:rPr lang="ru-RU" sz="2800" dirty="0"/>
              <a:t>- засыпка ямы песком – 6 м3.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92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50875" y="555625"/>
            <a:ext cx="11703050" cy="1460500"/>
          </a:xfrm>
        </p:spPr>
        <p:txBody>
          <a:bodyPr/>
          <a:lstStyle/>
          <a:p>
            <a:r>
              <a:rPr lang="ru-RU" sz="5400" b="1" dirty="0" smtClean="0">
                <a:latin typeface="Helvetica Inserat LT Std"/>
              </a:rPr>
              <a:t>Шокальского пр., 11 корп.2, корп.3</a:t>
            </a:r>
            <a:endParaRPr lang="ru-RU" sz="5400" b="1" dirty="0">
              <a:latin typeface="Helvetica Inserat LT Std"/>
            </a:endParaRP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26988" y="0"/>
            <a:ext cx="9671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>
                <a:solidFill>
                  <a:srgbClr val="FF0000"/>
                </a:solidFill>
                <a:latin typeface="Calibri" pitchFamily="34" charset="0"/>
              </a:rPr>
              <a:t>БЛАГОУСТРОЙСТВО И ЖИЛИЩНО-КОММУНАЛЬНОЕ ХОЗЯЙСТВО</a:t>
            </a:r>
          </a:p>
        </p:txBody>
      </p:sp>
      <p:sp>
        <p:nvSpPr>
          <p:cNvPr id="7" name="Прямоугольник 6"/>
          <p:cNvSpPr/>
          <p:nvPr/>
        </p:nvSpPr>
        <p:spPr>
          <a:xfrm rot="5400000" flipH="1" flipV="1">
            <a:off x="940594" y="2258219"/>
            <a:ext cx="46038" cy="10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44450" y="420688"/>
            <a:ext cx="9375775" cy="46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 flipV="1">
            <a:off x="34926" y="1271587"/>
            <a:ext cx="1657350" cy="984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00460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02" name="TextBox 4"/>
          <p:cNvSpPr txBox="1">
            <a:spLocks noChangeArrowheads="1"/>
          </p:cNvSpPr>
          <p:nvPr/>
        </p:nvSpPr>
        <p:spPr bwMode="auto">
          <a:xfrm>
            <a:off x="10396538" y="9040813"/>
            <a:ext cx="2376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УПРАВА РАЙОНА</a:t>
            </a:r>
          </a:p>
          <a:p>
            <a:pPr eaLnBrk="1" hangingPunct="1"/>
            <a:r>
              <a:rPr lang="ru-RU" sz="1200">
                <a:solidFill>
                  <a:srgbClr val="525252"/>
                </a:solidFill>
                <a:latin typeface="HelveticaNeueCyr"/>
              </a:rPr>
              <a:t>ЮЖНОЕ МЕДВЕДКОВО</a:t>
            </a:r>
          </a:p>
        </p:txBody>
      </p:sp>
      <p:pic>
        <p:nvPicPr>
          <p:cNvPr id="8203" name="Picture 4" descr="C:\Users\Дмитрий\Desktop\герб ЮМ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50" y="8955088"/>
            <a:ext cx="61595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4"/>
          <p:cNvSpPr txBox="1">
            <a:spLocks/>
          </p:cNvSpPr>
          <p:nvPr/>
        </p:nvSpPr>
        <p:spPr>
          <a:xfrm>
            <a:off x="407988" y="9040813"/>
            <a:ext cx="693737" cy="519112"/>
          </a:xfrm>
          <a:prstGeom prst="rect">
            <a:avLst/>
          </a:prstGeom>
        </p:spPr>
        <p:txBody>
          <a:bodyPr lIns="130046" tIns="65023" rIns="130046" bIns="65023" anchor="ctr"/>
          <a:lstStyle>
            <a:defPPr>
              <a:defRPr lang="ru-RU"/>
            </a:defPPr>
            <a:lvl1pPr marL="0" algn="r" defTabSz="1300460" rtl="0" eaLnBrk="1" latinLnBrk="0" hangingPunct="1">
              <a:defRPr sz="1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5023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130046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BE148504-63B8-482C-BDC2-01576FE91A1D}" type="slidenum">
              <a:rPr lang="ru-RU" sz="4800" b="1" smtClean="0">
                <a:solidFill>
                  <a:schemeClr val="bg1">
                    <a:lumMod val="75000"/>
                  </a:schemeClr>
                </a:solidFill>
                <a:latin typeface="Helvetica Inserat LT Std" pitchFamily="34" charset="-52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4800" b="1" dirty="0">
              <a:solidFill>
                <a:schemeClr val="bg1">
                  <a:lumMod val="75000"/>
                </a:schemeClr>
              </a:solidFill>
              <a:latin typeface="Helvetica Inserat LT Std" pitchFamily="34" charset="-52"/>
            </a:endParaRPr>
          </a:p>
        </p:txBody>
      </p:sp>
      <p:pic>
        <p:nvPicPr>
          <p:cNvPr id="11" name="Picture 2" descr="D:\Новая папка\IMG_20160906_1321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9" y="3161220"/>
            <a:ext cx="2744569" cy="487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овая папка\IMG_20160906_131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55" y="3162036"/>
            <a:ext cx="2743403" cy="487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Администратор\AppData\Local\Microsoft\Windows\Temporary Internet Files\Content.Outlook\57DYCHPE\IMG_20170817_142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10" y="2953715"/>
            <a:ext cx="5181622" cy="29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Администратор\AppData\Local\Microsoft\Windows\Temporary Internet Files\Content.Outlook\57DYCHPE\IMG_20171122_1003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44" y="6068960"/>
            <a:ext cx="5130892" cy="28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5126" y="2499683"/>
            <a:ext cx="25504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БЫЛО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878664" y="2286000"/>
            <a:ext cx="20162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СТАЛО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FK">
      <a:dk1>
        <a:srgbClr val="525252"/>
      </a:dk1>
      <a:lt1>
        <a:sysClr val="window" lastClr="FFFFFF"/>
      </a:lt1>
      <a:dk2>
        <a:srgbClr val="AA002B"/>
      </a:dk2>
      <a:lt2>
        <a:srgbClr val="EEECE1"/>
      </a:lt2>
      <a:accent1>
        <a:srgbClr val="525252"/>
      </a:accent1>
      <a:accent2>
        <a:srgbClr val="AA002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K">
    <a:dk1>
      <a:srgbClr val="525252"/>
    </a:dk1>
    <a:lt1>
      <a:sysClr val="window" lastClr="FFFFFF"/>
    </a:lt1>
    <a:dk2>
      <a:srgbClr val="AA002B"/>
    </a:dk2>
    <a:lt2>
      <a:srgbClr val="EEECE1"/>
    </a:lt2>
    <a:accent1>
      <a:srgbClr val="525252"/>
    </a:accent1>
    <a:accent2>
      <a:srgbClr val="AA002B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FK">
    <a:dk1>
      <a:srgbClr val="525252"/>
    </a:dk1>
    <a:lt1>
      <a:sysClr val="window" lastClr="FFFFFF"/>
    </a:lt1>
    <a:dk2>
      <a:srgbClr val="AA002B"/>
    </a:dk2>
    <a:lt2>
      <a:srgbClr val="EEECE1"/>
    </a:lt2>
    <a:accent1>
      <a:srgbClr val="525252"/>
    </a:accent1>
    <a:accent2>
      <a:srgbClr val="AA002B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FK">
    <a:dk1>
      <a:srgbClr val="525252"/>
    </a:dk1>
    <a:lt1>
      <a:sysClr val="window" lastClr="FFFFFF"/>
    </a:lt1>
    <a:dk2>
      <a:srgbClr val="AA002B"/>
    </a:dk2>
    <a:lt2>
      <a:srgbClr val="EEECE1"/>
    </a:lt2>
    <a:accent1>
      <a:srgbClr val="525252"/>
    </a:accent1>
    <a:accent2>
      <a:srgbClr val="AA002B"/>
    </a:accent2>
    <a:accent3>
      <a:srgbClr val="FFFFFF"/>
    </a:accent3>
    <a:accent4>
      <a:srgbClr val="FFFFFF"/>
    </a:accent4>
    <a:accent5>
      <a:srgbClr val="FFFFFF"/>
    </a:accent5>
    <a:accent6>
      <a:srgbClr val="FFFFFF"/>
    </a:accent6>
    <a:hlink>
      <a:srgbClr val="FFFFFF"/>
    </a:hlink>
    <a:folHlink>
      <a:srgbClr val="FFFFFF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5071</TotalTime>
  <Words>3741</Words>
  <Application>Microsoft Office PowerPoint</Application>
  <PresentationFormat>Произвольный</PresentationFormat>
  <Paragraphs>610</Paragraphs>
  <Slides>74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82" baseType="lpstr">
      <vt:lpstr>Arial</vt:lpstr>
      <vt:lpstr>Calibri</vt:lpstr>
      <vt:lpstr>Cambria</vt:lpstr>
      <vt:lpstr>Helvetica Inserat LT Std</vt:lpstr>
      <vt:lpstr>HelveticaNeueCyr</vt:lpstr>
      <vt:lpstr>The times</vt:lpstr>
      <vt:lpstr>Times New Roman</vt:lpstr>
      <vt:lpstr>Тема Office</vt:lpstr>
      <vt:lpstr>   Отчет исполняющего обязанности главы управы района Южное Медведково города Москвы С.А. Галишникова о результатах деятельности управы района Южное Медведково города Москвы в 2017 году    2018 г. </vt:lpstr>
      <vt:lpstr>Район Южное Медведково входит в состав Северо-Восточного административного округа города Москвы и занимает площадь 387,5 га.</vt:lpstr>
      <vt:lpstr>  Благоустройство  и жилищно-коммунальное хозяйство</vt:lpstr>
      <vt:lpstr> Стимулирование управ районов</vt:lpstr>
      <vt:lpstr>Ясный проезд, д.7</vt:lpstr>
      <vt:lpstr>Полярная ул., д. 10</vt:lpstr>
      <vt:lpstr>Ясный проезд, д.28</vt:lpstr>
      <vt:lpstr>Благоустройство образовательных учреждений</vt:lpstr>
      <vt:lpstr>Шокальского пр., 11 корп.2, корп.3</vt:lpstr>
      <vt:lpstr>  Работы по санитарному содержанию дворовых территорий</vt:lpstr>
      <vt:lpstr>  Работы по санитарному содержанию дворовых территорий</vt:lpstr>
      <vt:lpstr> Содержание и уборка объектов озеленения</vt:lpstr>
      <vt:lpstr> Содержание и уборка объектов дорожного хозяйства</vt:lpstr>
      <vt:lpstr>  Многоквартирные дома (МКД)</vt:lpstr>
      <vt:lpstr>  Постановление Правительства Москвы № 832-ПП от 29.12.2014г.</vt:lpstr>
      <vt:lpstr>  Государственная программа города Москвы «Жилище»</vt:lpstr>
      <vt:lpstr>  Реновация жилого фонда</vt:lpstr>
      <vt:lpstr>  Строительство, отселение и снос ветхого жилья</vt:lpstr>
      <vt:lpstr>  Участие в проведении месячников, субботников</vt:lpstr>
      <vt:lpstr> Брошенный транспорт</vt:lpstr>
      <vt:lpstr>ТРАНСПОРТ, ГАРАЖНОЕ ХОЗЯЙСТВО</vt:lpstr>
      <vt:lpstr>Портал «Наш город»</vt:lpstr>
      <vt:lpstr> Безопасность</vt:lpstr>
      <vt:lpstr> Организация деятельности ОПОП</vt:lpstr>
      <vt:lpstr> Организация деятельности ОПОП</vt:lpstr>
      <vt:lpstr>Сфера потребительского рынка и услуг</vt:lpstr>
      <vt:lpstr>Инфраструктура потребительского рынка и услуг</vt:lpstr>
      <vt:lpstr>Инфраструктура потребительского рынка и услуг</vt:lpstr>
      <vt:lpstr>Нестационарные объекты</vt:lpstr>
      <vt:lpstr>Ярмарка выходного дня</vt:lpstr>
      <vt:lpstr>Выявление и пресечение несанкционированной торговли</vt:lpstr>
      <vt:lpstr>Скидки на товары и услуги</vt:lpstr>
      <vt:lpstr>Развитие промышленности</vt:lpstr>
      <vt:lpstr>Развитие промышленности</vt:lpstr>
      <vt:lpstr>Социальная сфера</vt:lpstr>
      <vt:lpstr>Учреждения социальной сферы </vt:lpstr>
      <vt:lpstr>Важнейшей составляющей социальной политики управы района Южное Медведково города Москвы является социальная защита населения</vt:lpstr>
      <vt:lpstr>Социальная поддержка жителей </vt:lpstr>
      <vt:lpstr>Поздравление юбиляров с 90, 95  и 100-летием на дому</vt:lpstr>
      <vt:lpstr>Мероприятия по формированию безбарьерной  среды для инвалидов и других маломобильных  групп населения</vt:lpstr>
      <vt:lpstr>Благотворительные акции  «Поможем подготовиться детям к школьному балу»  и «Семья помогает семье. Подготовим детей в школу» </vt:lpstr>
      <vt:lpstr>Льготные категории населения района Южное Медведково, более 27 тысяч жителей района, обслуживают в 3  учреждениях социальной защиты:</vt:lpstr>
      <vt:lpstr>В районе  работает  9 общественных организаций, на учете в которых состоит более 11 тыс. человек</vt:lpstr>
      <vt:lpstr>Здравоохранение</vt:lpstr>
      <vt:lpstr>Здравоохранение</vt:lpstr>
      <vt:lpstr>Образование</vt:lpstr>
      <vt:lpstr>Организация физкультурно-оздоровительной  и спортивной работы с населением </vt:lpstr>
      <vt:lpstr>Организация физкультурно-оздоровительной  и спортивной работы с населением </vt:lpstr>
      <vt:lpstr>Победа хоккейной дружины Южного Медведкова, занявшей 1 место в окружном этапе турнира «Золотая шайба 2017»</vt:lpstr>
      <vt:lpstr>Центр досуга и спорта «Олимп»</vt:lpstr>
      <vt:lpstr>Организация физкультурно-оздоровительной  и спортивной работы с населением </vt:lpstr>
      <vt:lpstr>Детская музыкальная хоровая школа «Весна»  им. А.С. Пономарёва</vt:lpstr>
      <vt:lpstr>Центр досуга и спорта «Олимп»</vt:lpstr>
      <vt:lpstr>Центр досуга и спорта «Олимп»</vt:lpstr>
      <vt:lpstr>Центр досуга и спорта «Олимп»</vt:lpstr>
      <vt:lpstr>Библиотека № 63  имени Ивана Сергеевича Соколова – Микитова</vt:lpstr>
      <vt:lpstr>Молодежная общественная палата  района Южное Медведково </vt:lpstr>
      <vt:lpstr>ПОДГОТОВКА И ПРОВЕДЕНИЕ ПРИЗЫВА ГРАЖДАН НА ВОЕННУЮ СЛУЖБУ </vt:lpstr>
      <vt:lpstr>Комиссия по делам несовершеннолетних  и защите их прав </vt:lpstr>
      <vt:lpstr>Комиссия по делам несовершеннолетних  и защите их прав </vt:lpstr>
      <vt:lpstr>Комиссия по делам несовершеннолетних  и защите их прав </vt:lpstr>
      <vt:lpstr>Информирование населения  и взаимодействие с органами местного самоуправления</vt:lpstr>
      <vt:lpstr> Информирование населения</vt:lpstr>
      <vt:lpstr>Встречи с населением</vt:lpstr>
      <vt:lpstr>Информация о встречах</vt:lpstr>
      <vt:lpstr> Информационный центр</vt:lpstr>
      <vt:lpstr>Сайт управы</vt:lpstr>
      <vt:lpstr>Координационный совет</vt:lpstr>
      <vt:lpstr>Присяжные заседатели</vt:lpstr>
      <vt:lpstr>Общественные советники</vt:lpstr>
      <vt:lpstr>ВЫБОРЫ ДЕПУТАТОВ  муниципального округа Южное Медведково</vt:lpstr>
      <vt:lpstr>ОБЩЕРОССИЙСКИЙ ДЕНЬ ПРИЕМА ГРАЖДАН </vt:lpstr>
      <vt:lpstr> Работа с письменными и устными обращениями граждан и организаций</vt:lpstr>
      <vt:lpstr>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U021</cp:lastModifiedBy>
  <cp:revision>212</cp:revision>
  <cp:lastPrinted>2013-04-17T08:32:39Z</cp:lastPrinted>
  <dcterms:created xsi:type="dcterms:W3CDTF">2013-04-16T08:13:33Z</dcterms:created>
  <dcterms:modified xsi:type="dcterms:W3CDTF">2018-02-16T06:26:40Z</dcterms:modified>
</cp:coreProperties>
</file>