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256" r:id="rId2"/>
    <p:sldId id="264" r:id="rId3"/>
    <p:sldId id="266" r:id="rId4"/>
    <p:sldId id="267" r:id="rId5"/>
    <p:sldId id="441" r:id="rId6"/>
    <p:sldId id="479" r:id="rId7"/>
    <p:sldId id="445" r:id="rId8"/>
    <p:sldId id="504" r:id="rId9"/>
    <p:sldId id="505" r:id="rId10"/>
    <p:sldId id="393" r:id="rId11"/>
    <p:sldId id="448" r:id="rId12"/>
    <p:sldId id="447" r:id="rId13"/>
    <p:sldId id="317" r:id="rId14"/>
    <p:sldId id="449" r:id="rId15"/>
    <p:sldId id="395" r:id="rId16"/>
    <p:sldId id="397" r:id="rId17"/>
    <p:sldId id="450" r:id="rId18"/>
    <p:sldId id="398" r:id="rId19"/>
    <p:sldId id="451" r:id="rId20"/>
    <p:sldId id="452" r:id="rId21"/>
    <p:sldId id="400" r:id="rId22"/>
    <p:sldId id="401" r:id="rId23"/>
    <p:sldId id="453" r:id="rId24"/>
    <p:sldId id="454" r:id="rId25"/>
    <p:sldId id="455" r:id="rId26"/>
    <p:sldId id="277" r:id="rId27"/>
    <p:sldId id="276" r:id="rId28"/>
    <p:sldId id="421" r:id="rId29"/>
    <p:sldId id="456" r:id="rId30"/>
    <p:sldId id="481" r:id="rId31"/>
    <p:sldId id="411" r:id="rId32"/>
    <p:sldId id="412" r:id="rId33"/>
    <p:sldId id="482" r:id="rId34"/>
    <p:sldId id="483" r:id="rId35"/>
    <p:sldId id="484" r:id="rId36"/>
    <p:sldId id="485" r:id="rId37"/>
    <p:sldId id="486" r:id="rId38"/>
    <p:sldId id="487" r:id="rId39"/>
    <p:sldId id="488" r:id="rId40"/>
    <p:sldId id="489" r:id="rId41"/>
    <p:sldId id="490" r:id="rId42"/>
    <p:sldId id="491" r:id="rId43"/>
    <p:sldId id="492" r:id="rId44"/>
    <p:sldId id="466" r:id="rId45"/>
    <p:sldId id="493" r:id="rId46"/>
    <p:sldId id="497" r:id="rId47"/>
    <p:sldId id="498" r:id="rId48"/>
    <p:sldId id="499" r:id="rId49"/>
    <p:sldId id="500" r:id="rId50"/>
    <p:sldId id="501" r:id="rId51"/>
    <p:sldId id="502" r:id="rId52"/>
    <p:sldId id="503" r:id="rId53"/>
    <p:sldId id="414" r:id="rId54"/>
    <p:sldId id="472" r:id="rId55"/>
    <p:sldId id="473" r:id="rId56"/>
    <p:sldId id="474" r:id="rId57"/>
    <p:sldId id="425" r:id="rId58"/>
    <p:sldId id="476" r:id="rId59"/>
    <p:sldId id="494" r:id="rId60"/>
    <p:sldId id="432" r:id="rId61"/>
    <p:sldId id="478" r:id="rId62"/>
    <p:sldId id="495" r:id="rId63"/>
    <p:sldId id="496" r:id="rId64"/>
    <p:sldId id="434" r:id="rId65"/>
    <p:sldId id="433" r:id="rId66"/>
    <p:sldId id="437" r:id="rId67"/>
    <p:sldId id="304" r:id="rId68"/>
    <p:sldId id="439" r:id="rId69"/>
    <p:sldId id="305" r:id="rId70"/>
    <p:sldId id="358" r:id="rId71"/>
    <p:sldId id="310" r:id="rId72"/>
    <p:sldId id="316" r:id="rId73"/>
  </p:sldIdLst>
  <p:sldSz cx="13004800" cy="9753600"/>
  <p:notesSz cx="6858000" cy="9144000"/>
  <p:defaultTextStyle>
    <a:defPPr>
      <a:defRPr lang="ru-RU"/>
    </a:defPPr>
    <a:lvl1pPr algn="l" defTabSz="1300163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649288" indent="-192088" algn="l" defTabSz="1300163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1300163" indent="-385763" algn="l" defTabSz="1300163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949450" indent="-577850" algn="l" defTabSz="1300163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2600325" indent="-771525" algn="l" defTabSz="1300163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25252"/>
    <a:srgbClr val="5C8AD4"/>
    <a:srgbClr val="5971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8" autoAdjust="0"/>
    <p:restoredTop sz="94660"/>
  </p:normalViewPr>
  <p:slideViewPr>
    <p:cSldViewPr>
      <p:cViewPr varScale="1">
        <p:scale>
          <a:sx n="76" d="100"/>
          <a:sy n="76" d="100"/>
        </p:scale>
        <p:origin x="1716" y="114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txPr>
        <a:bodyPr/>
        <a:lstStyle/>
        <a:p>
          <a:pPr>
            <a:defRPr sz="3000" baseline="0"/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всего 85000</c:v>
                </c:pt>
                <c:pt idx="1">
                  <c:v>трудоспособный возраст 49085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85000</c:v>
                </c:pt>
                <c:pt idx="1">
                  <c:v>49085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E43-44F1-A341-92C29399A9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0984538218669493"/>
          <c:y val="0.34790781147423172"/>
          <c:w val="0.37821755867060297"/>
          <c:h val="0.29109105811699537"/>
        </c:manualLayout>
      </c:layout>
      <c:overlay val="0"/>
      <c:txPr>
        <a:bodyPr/>
        <a:lstStyle/>
        <a:p>
          <a:pPr>
            <a:defRPr sz="2400" b="1" i="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30046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30046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E6315EA-CB25-4D42-BEAB-8EF9F06D329E}" type="datetimeFigureOut">
              <a:rPr lang="ru-RU"/>
              <a:pPr>
                <a:defRPr/>
              </a:pPr>
              <a:t>25.02.2020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30046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30046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C1C816B-3D2E-4C1A-B3D1-788F3FBAF8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55248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30046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30046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294DA76-0E3B-4C26-B2AC-52E080604D51}" type="datetimeFigureOut">
              <a:rPr lang="ru-RU"/>
              <a:pPr>
                <a:defRPr/>
              </a:pPr>
              <a:t>25.02.2020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30046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30046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1D68381-A381-4635-B454-564D765866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1593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CB35B-CC0E-48C1-96BC-78AEF5E254BC}" type="datetime1">
              <a:rPr lang="ru-RU" smtClean="0"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DC6F2-CAAB-48C3-A591-9E2BBEA129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611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D80F1-0984-4DE6-AE00-7119C50E7A8E}" type="datetime1">
              <a:rPr lang="ru-RU" smtClean="0"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80F43-5C7B-4989-9AE5-9BF0E08BDB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459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28480" y="390597"/>
            <a:ext cx="2926080" cy="832216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50240" y="390597"/>
            <a:ext cx="8561493" cy="832216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95B3E-55F0-4804-84D2-9A342A7D7E07}" type="datetime1">
              <a:rPr lang="ru-RU" smtClean="0"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AA837-B439-47AF-9BE8-33899219BF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981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CFE76-B5CE-4A07-B7EC-56CD409E7169}" type="datetime1">
              <a:rPr lang="ru-RU" smtClean="0"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AA59C-2A66-416B-B4FC-2AF8C7BF5A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175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05AE2-B543-43B2-96E9-B4BD83180D15}" type="datetime1">
              <a:rPr lang="ru-RU" smtClean="0"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872A9-A1CA-45EB-A515-CCEEAF98C4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245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50240" y="2275841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610773" y="2275841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C4270-F57B-47F5-BDCF-05A9DE45D385}" type="datetime1">
              <a:rPr lang="ru-RU" smtClean="0"/>
              <a:t>25.02.2020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ED39D-D832-439E-9EFC-92A3DCEAF3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496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6259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606259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FFA06-242E-4F87-B4F4-35E3D03C04CE}" type="datetime1">
              <a:rPr lang="ru-RU" smtClean="0"/>
              <a:t>25.02.2020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C8038-9210-4C14-A152-DF741B2F20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24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68603-7F91-495F-A365-04CF5BD36FBA}" type="datetime1">
              <a:rPr lang="ru-RU" smtClean="0"/>
              <a:t>25.02.2020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56A4A-74BE-4266-A975-AC981345EA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604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CD32C-8D1D-4AEF-8191-7B634C57C822}" type="datetime1">
              <a:rPr lang="ru-RU" smtClean="0"/>
              <a:t>25.02.2020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9F0D7-076C-48AC-8E34-03E4DFA1BE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351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41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84516" y="388339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241" y="2041032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C7F28-EE91-4458-B336-6A81ACF87146}" type="datetime1">
              <a:rPr lang="ru-RU" smtClean="0"/>
              <a:t>25.02.2020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9DCFC-01FE-429E-9751-C3F61191C8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717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 rtlCol="0">
            <a:normAutofit/>
          </a:bodyPr>
          <a:lstStyle>
            <a:lvl1pPr marL="0" indent="0">
              <a:buNone/>
              <a:defRPr sz="46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87B59-010F-4EE3-A389-DE2ED6934712}" type="datetime1">
              <a:rPr lang="ru-RU" smtClean="0"/>
              <a:t>25.02.2020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F1674-0B4B-4D3E-B6AA-516EB8405A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863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50875" y="390525"/>
            <a:ext cx="117030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6" tIns="65023" rIns="130046" bIns="650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50875" y="2276475"/>
            <a:ext cx="1170305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50875" y="9040813"/>
            <a:ext cx="3033713" cy="519112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 defTabSz="1300460" fontAlgn="auto">
              <a:spcBef>
                <a:spcPts val="0"/>
              </a:spcBef>
              <a:spcAft>
                <a:spcPts val="0"/>
              </a:spcAft>
              <a:defRPr sz="17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F84609-EFCD-4842-965F-17CA34B75D8E}" type="datetime1">
              <a:rPr lang="ru-RU" smtClean="0"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443413" y="9040813"/>
            <a:ext cx="4117975" cy="519112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ctr" defTabSz="1300460" fontAlgn="auto">
              <a:spcBef>
                <a:spcPts val="0"/>
              </a:spcBef>
              <a:spcAft>
                <a:spcPts val="0"/>
              </a:spcAft>
              <a:defRPr sz="17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320213" y="9040813"/>
            <a:ext cx="3033712" cy="519112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r" defTabSz="1300460" fontAlgn="auto">
              <a:spcBef>
                <a:spcPts val="0"/>
              </a:spcBef>
              <a:spcAft>
                <a:spcPts val="0"/>
              </a:spcAft>
              <a:defRPr sz="17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136E1AC-08B0-42D0-B72E-CAC38BFE47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1300163" rtl="0" eaLnBrk="0" fontAlgn="base" hangingPunct="0">
        <a:spcBef>
          <a:spcPct val="0"/>
        </a:spcBef>
        <a:spcAft>
          <a:spcPct val="0"/>
        </a:spcAft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300163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2pPr>
      <a:lvl3pPr algn="ctr" defTabSz="1300163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3pPr>
      <a:lvl4pPr algn="ctr" defTabSz="1300163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4pPr>
      <a:lvl5pPr algn="ctr" defTabSz="1300163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5pPr>
      <a:lvl6pPr marL="457200" algn="ctr" defTabSz="1300163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6pPr>
      <a:lvl7pPr marL="914400" algn="ctr" defTabSz="1300163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7pPr>
      <a:lvl8pPr marL="1371600" algn="ctr" defTabSz="1300163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8pPr>
      <a:lvl9pPr marL="1828800" algn="ctr" defTabSz="1300163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9pPr>
    </p:titleStyle>
    <p:bodyStyle>
      <a:lvl1pPr marL="487363" indent="-487363" algn="l" defTabSz="13001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5688" indent="-404813" algn="l" defTabSz="13001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4013" indent="-323850" algn="l" defTabSz="13001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4888" indent="-323850" algn="l" defTabSz="13001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763" indent="-323850" algn="l" defTabSz="13001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2.jpg"/><Relationship Id="rId4" Type="http://schemas.openxmlformats.org/officeDocument/2006/relationships/image" Target="../media/image9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jpg"/><Relationship Id="rId5" Type="http://schemas.openxmlformats.org/officeDocument/2006/relationships/image" Target="../media/image101.jpg"/><Relationship Id="rId4" Type="http://schemas.openxmlformats.org/officeDocument/2006/relationships/image" Target="../media/image10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4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0.jpg"/><Relationship Id="rId4" Type="http://schemas.openxmlformats.org/officeDocument/2006/relationships/image" Target="../media/image10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3.jpg"/><Relationship Id="rId4" Type="http://schemas.openxmlformats.org/officeDocument/2006/relationships/image" Target="../media/image11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6.jpeg"/><Relationship Id="rId4" Type="http://schemas.openxmlformats.org/officeDocument/2006/relationships/image" Target="../media/image115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3.jpg"/><Relationship Id="rId4" Type="http://schemas.openxmlformats.org/officeDocument/2006/relationships/image" Target="../media/image122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7.jp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0.jpg"/><Relationship Id="rId4" Type="http://schemas.openxmlformats.org/officeDocument/2006/relationships/image" Target="../media/image12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4.jpg"/><Relationship Id="rId5" Type="http://schemas.openxmlformats.org/officeDocument/2006/relationships/image" Target="../media/image133.jpg"/><Relationship Id="rId4" Type="http://schemas.openxmlformats.org/officeDocument/2006/relationships/image" Target="../media/image13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Работа\Департамент культуры\MDMM_OUT\MDMM_OUT\Links\City_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3"/>
          <a:stretch>
            <a:fillRect/>
          </a:stretch>
        </p:blipFill>
        <p:spPr bwMode="auto">
          <a:xfrm>
            <a:off x="0" y="7848600"/>
            <a:ext cx="13004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974725" y="4156075"/>
            <a:ext cx="11055350" cy="2520950"/>
          </a:xfrm>
        </p:spPr>
        <p:txBody>
          <a:bodyPr rtlCol="0">
            <a:normAutofit fontScale="90000"/>
          </a:bodyPr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ru-RU" sz="4800" dirty="0" smtClean="0">
                <a:latin typeface="Helvetica Inserat LT Std" pitchFamily="34" charset="-52"/>
              </a:rPr>
              <a:t> </a:t>
            </a:r>
            <a:br>
              <a:rPr lang="ru-RU" sz="4800" dirty="0" smtClean="0">
                <a:latin typeface="Helvetica Inserat LT Std" pitchFamily="34" charset="-52"/>
              </a:rPr>
            </a:br>
            <a:r>
              <a:rPr lang="ru-RU" sz="4800" dirty="0" smtClean="0">
                <a:latin typeface="Helvetica Inserat LT Std" pitchFamily="34" charset="-52"/>
              </a:rPr>
              <a:t/>
            </a:r>
            <a:br>
              <a:rPr lang="ru-RU" sz="4800" dirty="0" smtClean="0">
                <a:latin typeface="Helvetica Inserat LT Std" pitchFamily="34" charset="-52"/>
              </a:rPr>
            </a:br>
            <a:r>
              <a:rPr lang="ru-RU" sz="4400" b="1" dirty="0" smtClean="0"/>
              <a:t>Отчет главы </a:t>
            </a:r>
            <a:r>
              <a:rPr lang="ru-RU" sz="4400" b="1" dirty="0"/>
              <a:t>управы района Южное Медведково города </a:t>
            </a:r>
            <a:r>
              <a:rPr lang="ru-RU" sz="4400" b="1" dirty="0" smtClean="0"/>
              <a:t>Москвы О.В. </a:t>
            </a:r>
            <a:r>
              <a:rPr lang="ru-RU" sz="4400" b="1" dirty="0" err="1" smtClean="0"/>
              <a:t>Голембы</a:t>
            </a:r>
            <a:r>
              <a:rPr lang="ru-RU" sz="4400" b="1" dirty="0" smtClean="0"/>
              <a:t/>
            </a:r>
            <a:br>
              <a:rPr lang="ru-RU" sz="4400" b="1" dirty="0" smtClean="0"/>
            </a:br>
            <a:r>
              <a:rPr lang="ru-RU" sz="4400" b="1" dirty="0" smtClean="0"/>
              <a:t>о </a:t>
            </a:r>
            <a:r>
              <a:rPr lang="ru-RU" sz="4400" b="1" dirty="0"/>
              <a:t>результатах деятельности управы района Южное Медведково города Москвы в </a:t>
            </a:r>
            <a:r>
              <a:rPr lang="ru-RU" sz="4400" b="1" dirty="0" smtClean="0"/>
              <a:t>2019 </a:t>
            </a:r>
            <a:r>
              <a:rPr lang="ru-RU" sz="4400" b="1" dirty="0"/>
              <a:t>году</a:t>
            </a:r>
            <a:br>
              <a:rPr lang="ru-RU" sz="4400" b="1" dirty="0"/>
            </a:br>
            <a:r>
              <a:rPr lang="ru-RU" sz="4400" b="1" dirty="0" smtClean="0">
                <a:latin typeface="Helvetica Inserat LT Std" pitchFamily="34" charset="-52"/>
              </a:rPr>
              <a:t/>
            </a:r>
            <a:br>
              <a:rPr lang="ru-RU" sz="4400" b="1" dirty="0" smtClean="0">
                <a:latin typeface="Helvetica Inserat LT Std" pitchFamily="34" charset="-52"/>
              </a:rPr>
            </a:br>
            <a:r>
              <a:rPr lang="ru-RU" sz="4400" b="1" dirty="0" smtClean="0">
                <a:latin typeface="Helvetica Inserat LT Std" pitchFamily="34" charset="-52"/>
              </a:rPr>
              <a:t/>
            </a:r>
            <a:br>
              <a:rPr lang="ru-RU" sz="4400" b="1" dirty="0" smtClean="0">
                <a:latin typeface="Helvetica Inserat LT Std" pitchFamily="34" charset="-52"/>
              </a:rPr>
            </a:br>
            <a:r>
              <a:rPr lang="ru-RU" sz="4400" b="1" dirty="0" smtClean="0">
                <a:latin typeface="Helvetica Inserat LT Std" pitchFamily="34" charset="-52"/>
              </a:rPr>
              <a:t/>
            </a:r>
            <a:br>
              <a:rPr lang="ru-RU" sz="4400" b="1" dirty="0" smtClean="0">
                <a:latin typeface="Helvetica Inserat LT Std" pitchFamily="34" charset="-52"/>
              </a:rPr>
            </a:br>
            <a:r>
              <a:rPr lang="ru-RU" sz="2700" b="1" dirty="0" smtClean="0">
                <a:latin typeface="Helvetica Inserat LT Std" pitchFamily="34" charset="-52"/>
              </a:rPr>
              <a:t>2020 г.</a:t>
            </a:r>
            <a:r>
              <a:rPr lang="ru-RU" sz="4400" b="1" dirty="0" smtClean="0">
                <a:latin typeface="Helvetica Inserat LT Std" pitchFamily="34" charset="-52"/>
              </a:rPr>
              <a:t/>
            </a:r>
            <a:br>
              <a:rPr lang="ru-RU" sz="4400" b="1" dirty="0" smtClean="0">
                <a:latin typeface="Helvetica Inserat LT Std" pitchFamily="34" charset="-52"/>
              </a:rPr>
            </a:br>
            <a:endParaRPr lang="ru-RU" sz="4400" b="1" dirty="0">
              <a:latin typeface="Helvetica Inserat LT Std" pitchFamily="34" charset="-52"/>
            </a:endParaRPr>
          </a:p>
        </p:txBody>
      </p:sp>
      <p:sp>
        <p:nvSpPr>
          <p:cNvPr id="2052" name="Подзаголовок 6"/>
          <p:cNvSpPr>
            <a:spLocks noGrp="1"/>
          </p:cNvSpPr>
          <p:nvPr>
            <p:ph type="subTitle" idx="1"/>
          </p:nvPr>
        </p:nvSpPr>
        <p:spPr>
          <a:xfrm>
            <a:off x="4789488" y="473075"/>
            <a:ext cx="3425825" cy="989013"/>
          </a:xfrm>
        </p:spPr>
        <p:txBody>
          <a:bodyPr/>
          <a:lstStyle/>
          <a:p>
            <a:pPr eaLnBrk="1" hangingPunct="1"/>
            <a:endParaRPr lang="ru-RU" sz="1400" smtClean="0">
              <a:solidFill>
                <a:srgbClr val="525252"/>
              </a:solidFill>
              <a:latin typeface="HelveticaNeueCyr"/>
            </a:endParaRPr>
          </a:p>
          <a:p>
            <a:pPr eaLnBrk="1" hangingPunct="1"/>
            <a:r>
              <a:rPr lang="ru-RU" sz="1400" smtClean="0">
                <a:solidFill>
                  <a:srgbClr val="525252"/>
                </a:solidFill>
                <a:latin typeface="HelveticaNeueCyr"/>
              </a:rPr>
              <a:t>УПРАВА РАЙОНА ЮЖНОЕ МЕДВЕДКОВО</a:t>
            </a:r>
          </a:p>
        </p:txBody>
      </p:sp>
      <p:pic>
        <p:nvPicPr>
          <p:cNvPr id="2053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688" y="1492250"/>
            <a:ext cx="1495425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TextBox 7"/>
          <p:cNvSpPr txBox="1">
            <a:spLocks noChangeArrowheads="1"/>
          </p:cNvSpPr>
          <p:nvPr/>
        </p:nvSpPr>
        <p:spPr bwMode="auto">
          <a:xfrm>
            <a:off x="26988" y="0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8" name="Прямоугольник 7"/>
          <p:cNvSpPr/>
          <p:nvPr/>
        </p:nvSpPr>
        <p:spPr>
          <a:xfrm rot="10800000">
            <a:off x="44450" y="420688"/>
            <a:ext cx="9375775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 flipV="1">
            <a:off x="34926" y="1271587"/>
            <a:ext cx="1657350" cy="984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202" name="TextBox 4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pic>
        <p:nvPicPr>
          <p:cNvPr id="8203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Номер слайда 4"/>
          <p:cNvSpPr txBox="1">
            <a:spLocks/>
          </p:cNvSpPr>
          <p:nvPr/>
        </p:nvSpPr>
        <p:spPr>
          <a:xfrm>
            <a:off x="407988" y="9040813"/>
            <a:ext cx="1125860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BE148504-63B8-482C-BDC2-01576FE91A1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667741" y="2500536"/>
            <a:ext cx="11955339" cy="5708174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В рамках реализации программы «Столичное образование» в 2019 году были выполнены работы: 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650875" y="555625"/>
            <a:ext cx="1170305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6" tIns="65023" rIns="130046" bIns="65023" numCol="1" anchor="ctr" anchorCtr="0" compatLnSpc="1">
            <a:prstTxWarp prst="textNoShape">
              <a:avLst/>
            </a:prstTxWarp>
          </a:bodyPr>
          <a:lstStyle>
            <a:lvl1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1"/>
                </a:solidFill>
                <a:latin typeface="Calibri" pitchFamily="34" charset="0"/>
              </a:defRPr>
            </a:lvl2pPr>
            <a:lvl3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1"/>
                </a:solidFill>
                <a:latin typeface="Calibri" pitchFamily="34" charset="0"/>
              </a:defRPr>
            </a:lvl3pPr>
            <a:lvl4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1"/>
                </a:solidFill>
                <a:latin typeface="Calibri" pitchFamily="34" charset="0"/>
              </a:defRPr>
            </a:lvl4pPr>
            <a:lvl5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4400" b="1" dirty="0" smtClean="0"/>
              <a:t>Благоустройство образовательных учреждений</a:t>
            </a:r>
            <a:endParaRPr lang="ru-RU" sz="44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34243" y="3575720"/>
            <a:ext cx="634107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ГБОУ «Школа № 956» </a:t>
            </a:r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адресу: пр. Дежнева, 15, 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корп.2</a:t>
            </a:r>
          </a:p>
          <a:p>
            <a:pPr marL="0" indent="0">
              <a:buNone/>
            </a:pPr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Виды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работ: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Ремонт АБП –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1518 м2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Устройство детских и спортивных площадок –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804 м2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Установка бортового камня –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1205 м/п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Ремонт газонов –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1354 м2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Ремонт резинового покрытия –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804 м2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Установка МАФ –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32 шт.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775319" y="3575720"/>
            <a:ext cx="64074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ГБОУ «Школа № 285 имени В.А. </a:t>
            </a:r>
            <a:r>
              <a:rPr lang="ru-RU" sz="2400" b="1" u="sng" dirty="0" err="1">
                <a:latin typeface="Times New Roman" pitchFamily="18" charset="0"/>
                <a:cs typeface="Times New Roman" pitchFamily="18" charset="0"/>
              </a:rPr>
              <a:t>Молодцова</a:t>
            </a:r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» по адресу: Ясный пр., 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5Б</a:t>
            </a:r>
          </a:p>
          <a:p>
            <a:pPr marL="0" indent="0">
              <a:buNone/>
            </a:pPr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Виды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работ: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Установка бортового камня –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300 м/п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Устройство игровых площадок –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977 м2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Устройство дорожек –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100 м2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Ремонт веранд –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7 шт.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Устройство МАФ –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23 шт.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Устройство резинового покрытия –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977 м2 </a:t>
            </a:r>
          </a:p>
        </p:txBody>
      </p:sp>
    </p:spTree>
    <p:extLst>
      <p:ext uri="{BB962C8B-B14F-4D97-AF65-F5344CB8AC3E}">
        <p14:creationId xmlns:p14="http://schemas.microsoft.com/office/powerpoint/2010/main" val="89923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650875" y="555625"/>
            <a:ext cx="11703050" cy="1460500"/>
          </a:xfrm>
        </p:spPr>
        <p:txBody>
          <a:bodyPr/>
          <a:lstStyle/>
          <a:p>
            <a:r>
              <a:rPr lang="ru-RU" sz="4400" b="1" dirty="0"/>
              <a:t>Благоустройство образовательных учреждений</a:t>
            </a:r>
          </a:p>
        </p:txBody>
      </p:sp>
      <p:sp>
        <p:nvSpPr>
          <p:cNvPr id="8198" name="TextBox 7"/>
          <p:cNvSpPr txBox="1">
            <a:spLocks noChangeArrowheads="1"/>
          </p:cNvSpPr>
          <p:nvPr/>
        </p:nvSpPr>
        <p:spPr bwMode="auto">
          <a:xfrm>
            <a:off x="26988" y="0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8" name="Прямоугольник 7"/>
          <p:cNvSpPr/>
          <p:nvPr/>
        </p:nvSpPr>
        <p:spPr>
          <a:xfrm rot="10800000">
            <a:off x="44450" y="420688"/>
            <a:ext cx="9375775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 flipV="1">
            <a:off x="34926" y="1271587"/>
            <a:ext cx="1657350" cy="984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202" name="TextBox 4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pic>
        <p:nvPicPr>
          <p:cNvPr id="8203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Номер слайда 4"/>
          <p:cNvSpPr txBox="1">
            <a:spLocks/>
          </p:cNvSpPr>
          <p:nvPr/>
        </p:nvSpPr>
        <p:spPr>
          <a:xfrm>
            <a:off x="407988" y="9040813"/>
            <a:ext cx="1125860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BE148504-63B8-482C-BDC2-01576FE91A1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" name="Рисунок 13" descr="C:\Users\Администратор\Downloads\WhatsApp Image 2019-08-15 at 10.27.51 (3)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2149475"/>
            <a:ext cx="5943600" cy="344740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5" name="Рисунок 14" descr="C:\Users\Администратор\Downloads\WhatsApp Image 2019-08-15 at 10.27.51 (1)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045" y="5612101"/>
            <a:ext cx="5964979" cy="322513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6" name="Рисунок 15" descr="C:\Users\Администратор\Downloads\WhatsApp Image 2019-08-15 at 10.27.26 (2).jpe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52" y="2149476"/>
            <a:ext cx="5544616" cy="668776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01845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650875" y="555625"/>
            <a:ext cx="11703050" cy="1460500"/>
          </a:xfrm>
        </p:spPr>
        <p:txBody>
          <a:bodyPr/>
          <a:lstStyle/>
          <a:p>
            <a:r>
              <a:rPr lang="ru-RU" sz="4400" b="1" dirty="0"/>
              <a:t>Работы по установке </a:t>
            </a:r>
            <a:r>
              <a:rPr lang="ru-RU" sz="4400" b="1" dirty="0" smtClean="0"/>
              <a:t>93 опор </a:t>
            </a:r>
            <a:r>
              <a:rPr lang="ru-RU" sz="4400" b="1" dirty="0"/>
              <a:t>наружного освещения по следующим адресам:</a:t>
            </a:r>
          </a:p>
        </p:txBody>
      </p:sp>
      <p:sp>
        <p:nvSpPr>
          <p:cNvPr id="8198" name="TextBox 7"/>
          <p:cNvSpPr txBox="1">
            <a:spLocks noChangeArrowheads="1"/>
          </p:cNvSpPr>
          <p:nvPr/>
        </p:nvSpPr>
        <p:spPr bwMode="auto">
          <a:xfrm>
            <a:off x="26988" y="0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8" name="Прямоугольник 7"/>
          <p:cNvSpPr/>
          <p:nvPr/>
        </p:nvSpPr>
        <p:spPr>
          <a:xfrm rot="10800000">
            <a:off x="44450" y="420688"/>
            <a:ext cx="9375775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 flipV="1">
            <a:off x="34926" y="1271587"/>
            <a:ext cx="1657350" cy="984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202" name="TextBox 4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pic>
        <p:nvPicPr>
          <p:cNvPr id="8203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Номер слайда 4"/>
          <p:cNvSpPr txBox="1">
            <a:spLocks/>
          </p:cNvSpPr>
          <p:nvPr/>
        </p:nvSpPr>
        <p:spPr>
          <a:xfrm>
            <a:off x="407988" y="9040813"/>
            <a:ext cx="1125860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BE148504-63B8-482C-BDC2-01576FE91A1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811691" y="2149475"/>
            <a:ext cx="5543995" cy="5708174"/>
          </a:xfrm>
        </p:spPr>
        <p:txBody>
          <a:bodyPr/>
          <a:lstStyle/>
          <a:p>
            <a:r>
              <a:rPr lang="ru-RU" sz="2800" dirty="0">
                <a:latin typeface="Times New Roman" pitchFamily="18" charset="0"/>
                <a:ea typeface="+mj-ea"/>
                <a:cs typeface="Times New Roman" pitchFamily="18" charset="0"/>
              </a:rPr>
              <a:t>Ясный пр. д.9</a:t>
            </a:r>
          </a:p>
          <a:p>
            <a:r>
              <a:rPr lang="ru-RU" sz="2800" dirty="0" err="1">
                <a:latin typeface="Times New Roman" pitchFamily="18" charset="0"/>
                <a:ea typeface="+mj-ea"/>
                <a:cs typeface="Times New Roman" pitchFamily="18" charset="0"/>
              </a:rPr>
              <a:t>Молодцова</a:t>
            </a:r>
            <a:r>
              <a:rPr lang="ru-RU" sz="2800" dirty="0">
                <a:latin typeface="Times New Roman" pitchFamily="18" charset="0"/>
                <a:ea typeface="+mj-ea"/>
                <a:cs typeface="Times New Roman" pitchFamily="18" charset="0"/>
              </a:rPr>
              <a:t> у. д.27 к.1</a:t>
            </a:r>
          </a:p>
          <a:p>
            <a:r>
              <a:rPr lang="ru-RU" sz="2800" dirty="0">
                <a:latin typeface="Times New Roman" pitchFamily="18" charset="0"/>
                <a:ea typeface="+mj-ea"/>
                <a:cs typeface="Times New Roman" pitchFamily="18" charset="0"/>
              </a:rPr>
              <a:t>Ясный пр. д.26</a:t>
            </a:r>
          </a:p>
          <a:p>
            <a:r>
              <a:rPr lang="ru-RU" sz="2800" dirty="0">
                <a:latin typeface="Times New Roman" pitchFamily="18" charset="0"/>
                <a:ea typeface="+mj-ea"/>
                <a:cs typeface="Times New Roman" pitchFamily="18" charset="0"/>
              </a:rPr>
              <a:t>Заповедная ул. д.8</a:t>
            </a:r>
          </a:p>
          <a:p>
            <a:r>
              <a:rPr lang="ru-RU" sz="2800" dirty="0">
                <a:latin typeface="Times New Roman" pitchFamily="18" charset="0"/>
                <a:ea typeface="+mj-ea"/>
                <a:cs typeface="Times New Roman" pitchFamily="18" charset="0"/>
              </a:rPr>
              <a:t>Ясный пр. д.11</a:t>
            </a:r>
          </a:p>
          <a:p>
            <a:r>
              <a:rPr lang="ru-RU" sz="2800" dirty="0" err="1">
                <a:latin typeface="Times New Roman" pitchFamily="18" charset="0"/>
                <a:ea typeface="+mj-ea"/>
                <a:cs typeface="Times New Roman" pitchFamily="18" charset="0"/>
              </a:rPr>
              <a:t>Молодцова</a:t>
            </a:r>
            <a:r>
              <a:rPr lang="ru-RU" sz="2800" dirty="0">
                <a:latin typeface="Times New Roman" pitchFamily="18" charset="0"/>
                <a:ea typeface="+mj-ea"/>
                <a:cs typeface="Times New Roman" pitchFamily="18" charset="0"/>
              </a:rPr>
              <a:t> у. д.25 к.2</a:t>
            </a:r>
          </a:p>
          <a:p>
            <a:r>
              <a:rPr lang="ru-RU" sz="2800" dirty="0">
                <a:latin typeface="Times New Roman" pitchFamily="18" charset="0"/>
                <a:ea typeface="+mj-ea"/>
                <a:cs typeface="Times New Roman" pitchFamily="18" charset="0"/>
              </a:rPr>
              <a:t>Дежнева пр. д.5 к.1</a:t>
            </a:r>
          </a:p>
          <a:p>
            <a:r>
              <a:rPr lang="ru-RU" sz="2800" dirty="0">
                <a:latin typeface="Times New Roman" pitchFamily="18" charset="0"/>
                <a:ea typeface="+mj-ea"/>
                <a:cs typeface="Times New Roman" pitchFamily="18" charset="0"/>
              </a:rPr>
              <a:t>Заповедная ул. д.24</a:t>
            </a:r>
          </a:p>
          <a:p>
            <a:r>
              <a:rPr lang="ru-RU" sz="2800" dirty="0">
                <a:latin typeface="Times New Roman" pitchFamily="18" charset="0"/>
                <a:ea typeface="+mj-ea"/>
                <a:cs typeface="Times New Roman" pitchFamily="18" charset="0"/>
              </a:rPr>
              <a:t>Ясный пр. д.5А</a:t>
            </a:r>
          </a:p>
          <a:p>
            <a:r>
              <a:rPr lang="ru-RU" sz="2800" dirty="0">
                <a:latin typeface="Times New Roman" pitchFamily="18" charset="0"/>
                <a:ea typeface="+mj-ea"/>
                <a:cs typeface="Times New Roman" pitchFamily="18" charset="0"/>
              </a:rPr>
              <a:t>Полярная ул. д.4 к.2</a:t>
            </a:r>
          </a:p>
          <a:p>
            <a:r>
              <a:rPr lang="ru-RU" sz="2800" dirty="0">
                <a:latin typeface="Times New Roman" pitchFamily="18" charset="0"/>
                <a:ea typeface="+mj-ea"/>
                <a:cs typeface="Times New Roman" pitchFamily="18" charset="0"/>
              </a:rPr>
              <a:t>Шокальского пр. д.1 </a:t>
            </a:r>
            <a:r>
              <a:rPr lang="ru-RU" sz="2800" dirty="0" smtClean="0">
                <a:latin typeface="Times New Roman" pitchFamily="18" charset="0"/>
                <a:ea typeface="+mj-ea"/>
                <a:cs typeface="Times New Roman" pitchFamily="18" charset="0"/>
              </a:rPr>
              <a:t>к.1</a:t>
            </a:r>
          </a:p>
          <a:p>
            <a:r>
              <a:rPr lang="ru-RU" sz="2800" dirty="0" err="1">
                <a:latin typeface="Times New Roman" pitchFamily="18" charset="0"/>
                <a:ea typeface="+mj-ea"/>
                <a:cs typeface="Times New Roman" pitchFamily="18" charset="0"/>
              </a:rPr>
              <a:t>Сухонская</a:t>
            </a:r>
            <a:r>
              <a:rPr lang="ru-RU" sz="2800" dirty="0">
                <a:latin typeface="Times New Roman" pitchFamily="18" charset="0"/>
                <a:ea typeface="+mj-ea"/>
                <a:cs typeface="Times New Roman" pitchFamily="18" charset="0"/>
              </a:rPr>
              <a:t> улица д.1А</a:t>
            </a:r>
          </a:p>
          <a:p>
            <a:r>
              <a:rPr lang="ru-RU" sz="2800" dirty="0">
                <a:latin typeface="Times New Roman" pitchFamily="18" charset="0"/>
                <a:ea typeface="+mj-ea"/>
                <a:cs typeface="Times New Roman" pitchFamily="18" charset="0"/>
              </a:rPr>
              <a:t>Ясный пр. д.10 (Стадион)</a:t>
            </a:r>
          </a:p>
          <a:p>
            <a:endParaRPr lang="ru-RU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46416" y="2149475"/>
            <a:ext cx="5832648" cy="7762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7363" indent="-487363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800" dirty="0">
                <a:latin typeface="Times New Roman" pitchFamily="18" charset="0"/>
                <a:ea typeface="+mj-ea"/>
                <a:cs typeface="Times New Roman" pitchFamily="18" charset="0"/>
              </a:rPr>
              <a:t>Полярная ул. д.2 к. 1</a:t>
            </a:r>
          </a:p>
          <a:p>
            <a:pPr marL="487363" indent="-487363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800" dirty="0">
                <a:latin typeface="Times New Roman" pitchFamily="18" charset="0"/>
                <a:ea typeface="+mj-ea"/>
                <a:cs typeface="Times New Roman" pitchFamily="18" charset="0"/>
              </a:rPr>
              <a:t>Дежнева пр. д.25 к.2</a:t>
            </a:r>
          </a:p>
          <a:p>
            <a:pPr marL="487363" indent="-487363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800" dirty="0">
                <a:latin typeface="Times New Roman" pitchFamily="18" charset="0"/>
                <a:ea typeface="+mj-ea"/>
                <a:cs typeface="Times New Roman" pitchFamily="18" charset="0"/>
              </a:rPr>
              <a:t>Дежнева пр. д.22 к.3</a:t>
            </a:r>
          </a:p>
          <a:p>
            <a:pPr marL="487363" indent="-487363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800" dirty="0">
                <a:latin typeface="Times New Roman" pitchFamily="18" charset="0"/>
                <a:ea typeface="+mj-ea"/>
                <a:cs typeface="Times New Roman" pitchFamily="18" charset="0"/>
              </a:rPr>
              <a:t>Ясный проезд д.26 к.3</a:t>
            </a:r>
          </a:p>
          <a:p>
            <a:pPr marL="487363" indent="-487363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800" dirty="0">
                <a:latin typeface="Times New Roman" pitchFamily="18" charset="0"/>
                <a:ea typeface="+mj-ea"/>
                <a:cs typeface="Times New Roman" pitchFamily="18" charset="0"/>
              </a:rPr>
              <a:t>Полярная улица д.9 к.2</a:t>
            </a:r>
          </a:p>
          <a:p>
            <a:pPr marL="487363" indent="-487363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800" dirty="0">
                <a:latin typeface="Times New Roman" pitchFamily="18" charset="0"/>
                <a:ea typeface="+mj-ea"/>
                <a:cs typeface="Times New Roman" pitchFamily="18" charset="0"/>
              </a:rPr>
              <a:t>Полярная улица д.11 к.2</a:t>
            </a:r>
          </a:p>
          <a:p>
            <a:pPr marL="487363" indent="-487363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800" dirty="0">
                <a:latin typeface="Times New Roman" pitchFamily="18" charset="0"/>
                <a:ea typeface="+mj-ea"/>
                <a:cs typeface="Times New Roman" pitchFamily="18" charset="0"/>
              </a:rPr>
              <a:t>Полярная улица д.15 к.2</a:t>
            </a:r>
          </a:p>
          <a:p>
            <a:pPr marL="487363" indent="-487363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800" dirty="0">
                <a:latin typeface="Times New Roman" pitchFamily="18" charset="0"/>
                <a:ea typeface="+mj-ea"/>
                <a:cs typeface="Times New Roman" pitchFamily="18" charset="0"/>
              </a:rPr>
              <a:t>Дежнева пр. д.9 к.2</a:t>
            </a:r>
          </a:p>
          <a:p>
            <a:pPr marL="487363" indent="-487363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800" dirty="0">
                <a:latin typeface="Times New Roman" pitchFamily="18" charset="0"/>
                <a:ea typeface="+mj-ea"/>
                <a:cs typeface="Times New Roman" pitchFamily="18" charset="0"/>
              </a:rPr>
              <a:t>Шокальского пр. д.1</a:t>
            </a:r>
          </a:p>
          <a:p>
            <a:pPr marL="487363" indent="-487363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800" dirty="0">
                <a:latin typeface="Times New Roman" pitchFamily="18" charset="0"/>
                <a:ea typeface="+mj-ea"/>
                <a:cs typeface="Times New Roman" pitchFamily="18" charset="0"/>
              </a:rPr>
              <a:t>Шокальского пр. д.4</a:t>
            </a:r>
          </a:p>
          <a:p>
            <a:pPr marL="487363" indent="-487363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800" dirty="0" err="1">
                <a:latin typeface="Times New Roman" pitchFamily="18" charset="0"/>
                <a:ea typeface="+mj-ea"/>
                <a:cs typeface="Times New Roman" pitchFamily="18" charset="0"/>
              </a:rPr>
              <a:t>Молодцова</a:t>
            </a:r>
            <a:r>
              <a:rPr lang="ru-RU" sz="28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ea typeface="+mj-ea"/>
                <a:cs typeface="Times New Roman" pitchFamily="18" charset="0"/>
              </a:rPr>
              <a:t>ул. </a:t>
            </a:r>
            <a:r>
              <a:rPr lang="ru-RU" sz="2800" dirty="0">
                <a:latin typeface="Times New Roman" pitchFamily="18" charset="0"/>
                <a:ea typeface="+mj-ea"/>
                <a:cs typeface="Times New Roman" pitchFamily="18" charset="0"/>
              </a:rPr>
              <a:t>д.3 </a:t>
            </a:r>
          </a:p>
          <a:p>
            <a:pPr marL="487363" indent="-487363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800" dirty="0">
                <a:latin typeface="Times New Roman" pitchFamily="18" charset="0"/>
                <a:ea typeface="+mj-ea"/>
                <a:cs typeface="Times New Roman" pitchFamily="18" charset="0"/>
              </a:rPr>
              <a:t>Ясный пр. д.30 </a:t>
            </a:r>
            <a:r>
              <a:rPr lang="ru-RU" sz="2800" dirty="0" smtClean="0">
                <a:latin typeface="Times New Roman" pitchFamily="18" charset="0"/>
                <a:ea typeface="+mj-ea"/>
                <a:cs typeface="Times New Roman" pitchFamily="18" charset="0"/>
              </a:rPr>
              <a:t>к.1</a:t>
            </a:r>
          </a:p>
          <a:p>
            <a:pPr marL="487363" indent="-487363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Ясный пр. 25 к.2</a:t>
            </a:r>
          </a:p>
          <a:p>
            <a:pPr marL="487363" indent="-487363" eaLnBrk="0" hangingPunct="0">
              <a:spcBef>
                <a:spcPct val="20000"/>
              </a:spcBef>
              <a:buFont typeface="Arial" pitchFamily="34" charset="0"/>
              <a:buChar char="•"/>
            </a:pPr>
            <a:endParaRPr lang="ru-RU" sz="2800" dirty="0" smtClean="0">
              <a:latin typeface="+mj-lt"/>
              <a:ea typeface="+mj-ea"/>
              <a:cs typeface="+mj-cs"/>
            </a:endParaRPr>
          </a:p>
          <a:p>
            <a:pPr marL="487363" indent="-487363" eaLnBrk="0" hangingPunct="0">
              <a:spcBef>
                <a:spcPct val="20000"/>
              </a:spcBef>
              <a:buFont typeface="Arial" pitchFamily="34" charset="0"/>
              <a:buChar char="•"/>
            </a:pPr>
            <a:endParaRPr lang="ru-RU" sz="28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2247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424" y="-61693"/>
            <a:ext cx="13100721" cy="1050062"/>
          </a:xfrm>
        </p:spPr>
        <p:txBody>
          <a:bodyPr rtlCol="0">
            <a:noAutofit/>
          </a:bodyPr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6000" b="1" dirty="0"/>
              <a:t>Содержание и уборка территории</a:t>
            </a:r>
          </a:p>
        </p:txBody>
      </p:sp>
      <p:sp>
        <p:nvSpPr>
          <p:cNvPr id="9219" name="Объект 2"/>
          <p:cNvSpPr>
            <a:spLocks noGrp="1"/>
          </p:cNvSpPr>
          <p:nvPr>
            <p:ph sz="half" idx="1"/>
          </p:nvPr>
        </p:nvSpPr>
        <p:spPr>
          <a:xfrm>
            <a:off x="770932" y="1830979"/>
            <a:ext cx="6379539" cy="6681571"/>
          </a:xfrm>
        </p:spPr>
        <p:txBody>
          <a:bodyPr/>
          <a:lstStyle/>
          <a:p>
            <a:pPr marL="0" indent="0" eaLnBrk="1" hangingPunct="1">
              <a:buNone/>
            </a:pPr>
            <a:endParaRPr lang="ru-RU" sz="3200" dirty="0" smtClean="0"/>
          </a:p>
          <a:p>
            <a:pPr marL="0" indent="0">
              <a:buNone/>
            </a:pPr>
            <a:r>
              <a:rPr lang="ru-RU" sz="2800" dirty="0" smtClean="0">
                <a:latin typeface="+mj-lt"/>
                <a:ea typeface="+mj-ea"/>
                <a:cs typeface="+mj-cs"/>
              </a:rPr>
              <a:t> В </a:t>
            </a:r>
            <a:r>
              <a:rPr lang="ru-RU" sz="2800" dirty="0">
                <a:latin typeface="+mj-lt"/>
                <a:ea typeface="+mj-ea"/>
                <a:cs typeface="+mj-cs"/>
              </a:rPr>
              <a:t>районе Южное Медведково </a:t>
            </a:r>
            <a:endParaRPr lang="ru-RU" sz="2800" dirty="0" smtClean="0"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ru-RU" sz="2800" b="1" dirty="0" smtClean="0">
                <a:latin typeface="+mj-lt"/>
                <a:ea typeface="+mj-ea"/>
                <a:cs typeface="+mj-cs"/>
              </a:rPr>
              <a:t>168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 дворовых территорий, </a:t>
            </a:r>
          </a:p>
          <a:p>
            <a:pPr marL="0" indent="0">
              <a:buNone/>
            </a:pPr>
            <a:r>
              <a:rPr lang="ru-RU" sz="2800" dirty="0" smtClean="0">
                <a:latin typeface="+mj-lt"/>
                <a:ea typeface="+mj-ea"/>
                <a:cs typeface="+mj-cs"/>
              </a:rPr>
              <a:t>общей </a:t>
            </a:r>
            <a:r>
              <a:rPr lang="ru-RU" sz="2800" dirty="0">
                <a:latin typeface="+mj-lt"/>
                <a:ea typeface="+mj-ea"/>
                <a:cs typeface="+mj-cs"/>
              </a:rPr>
              <a:t>площадью свыше </a:t>
            </a:r>
            <a:r>
              <a:rPr lang="ru-RU" sz="2800" b="1" dirty="0">
                <a:latin typeface="+mj-lt"/>
                <a:ea typeface="+mj-ea"/>
                <a:cs typeface="+mj-cs"/>
              </a:rPr>
              <a:t>1 млн. </a:t>
            </a:r>
            <a:r>
              <a:rPr lang="ru-RU" sz="2800" b="1" dirty="0" err="1" smtClean="0">
                <a:latin typeface="+mj-lt"/>
                <a:ea typeface="+mj-ea"/>
                <a:cs typeface="+mj-cs"/>
              </a:rPr>
              <a:t>кв.м</a:t>
            </a:r>
            <a:r>
              <a:rPr lang="ru-RU" sz="2800" dirty="0">
                <a:latin typeface="+mj-lt"/>
                <a:ea typeface="+mj-ea"/>
                <a:cs typeface="+mj-cs"/>
              </a:rPr>
              <a:t>, из них </a:t>
            </a:r>
            <a:r>
              <a:rPr lang="ru-RU" sz="2800" b="1" dirty="0">
                <a:latin typeface="+mj-lt"/>
                <a:ea typeface="+mj-ea"/>
                <a:cs typeface="+mj-cs"/>
              </a:rPr>
              <a:t>125</a:t>
            </a:r>
            <a:r>
              <a:rPr lang="ru-RU" sz="2800" dirty="0">
                <a:latin typeface="+mj-lt"/>
                <a:ea typeface="+mj-ea"/>
                <a:cs typeface="+mj-cs"/>
              </a:rPr>
              <a:t> дворовых территорий убирается 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механизированным </a:t>
            </a:r>
            <a:r>
              <a:rPr lang="ru-RU" sz="2800" dirty="0">
                <a:latin typeface="+mj-lt"/>
                <a:ea typeface="+mj-ea"/>
                <a:cs typeface="+mj-cs"/>
              </a:rPr>
              <a:t>способом</a:t>
            </a:r>
          </a:p>
          <a:p>
            <a:pPr marL="0" indent="0">
              <a:buNone/>
            </a:pPr>
            <a:r>
              <a:rPr lang="ru-RU" sz="2800" dirty="0" smtClean="0">
                <a:latin typeface="+mj-lt"/>
                <a:ea typeface="+mj-ea"/>
                <a:cs typeface="+mj-cs"/>
              </a:rPr>
              <a:t>   На </a:t>
            </a:r>
            <a:r>
              <a:rPr lang="ru-RU" sz="2800" dirty="0">
                <a:latin typeface="+mj-lt"/>
                <a:ea typeface="+mj-ea"/>
                <a:cs typeface="+mj-cs"/>
              </a:rPr>
              <a:t>балансе ГБУ «Жилищник района Южное Медведково» находится:</a:t>
            </a:r>
          </a:p>
          <a:p>
            <a:pPr marL="0" indent="0">
              <a:buNone/>
            </a:pPr>
            <a:r>
              <a:rPr lang="ru-RU" sz="2800" b="1" dirty="0">
                <a:latin typeface="+mj-lt"/>
                <a:ea typeface="+mj-ea"/>
                <a:cs typeface="+mj-cs"/>
              </a:rPr>
              <a:t>- </a:t>
            </a:r>
            <a:r>
              <a:rPr lang="ru-RU" sz="2800" b="1" dirty="0" smtClean="0">
                <a:latin typeface="+mj-lt"/>
                <a:ea typeface="+mj-ea"/>
                <a:cs typeface="+mj-cs"/>
              </a:rPr>
              <a:t>17 </a:t>
            </a:r>
            <a:r>
              <a:rPr lang="ru-RU" sz="2800" dirty="0">
                <a:latin typeface="+mj-lt"/>
                <a:ea typeface="+mj-ea"/>
                <a:cs typeface="+mj-cs"/>
              </a:rPr>
              <a:t>объектов озеленения 2-й 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кат. </a:t>
            </a:r>
            <a:r>
              <a:rPr lang="ru-RU" sz="2800" dirty="0">
                <a:latin typeface="+mj-lt"/>
                <a:ea typeface="+mj-ea"/>
                <a:cs typeface="+mj-cs"/>
              </a:rPr>
              <a:t>и </a:t>
            </a:r>
          </a:p>
          <a:p>
            <a:pPr marL="0" indent="0">
              <a:buNone/>
            </a:pPr>
            <a:r>
              <a:rPr lang="ru-RU" sz="2800" b="1" dirty="0" smtClean="0">
                <a:latin typeface="+mj-lt"/>
                <a:ea typeface="+mj-ea"/>
                <a:cs typeface="+mj-cs"/>
              </a:rPr>
              <a:t>- 2 </a:t>
            </a:r>
            <a:r>
              <a:rPr lang="ru-RU" sz="2800" dirty="0">
                <a:latin typeface="+mj-lt"/>
                <a:ea typeface="+mj-ea"/>
                <a:cs typeface="+mj-cs"/>
              </a:rPr>
              <a:t>объекта озеленения 1-й 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кат. </a:t>
            </a:r>
          </a:p>
          <a:p>
            <a:pPr marL="0" indent="0">
              <a:buNone/>
            </a:pPr>
            <a:r>
              <a:rPr lang="ru-RU" sz="2800" dirty="0" smtClean="0">
                <a:latin typeface="+mj-lt"/>
                <a:ea typeface="+mj-ea"/>
                <a:cs typeface="+mj-cs"/>
              </a:rPr>
              <a:t>общей площадью </a:t>
            </a:r>
            <a:r>
              <a:rPr lang="ru-RU" sz="2800" dirty="0">
                <a:latin typeface="+mj-lt"/>
                <a:ea typeface="+mj-ea"/>
                <a:cs typeface="+mj-cs"/>
              </a:rPr>
              <a:t>– </a:t>
            </a:r>
            <a:r>
              <a:rPr lang="ru-RU" sz="2800" b="1" dirty="0">
                <a:latin typeface="+mj-lt"/>
                <a:ea typeface="+mj-ea"/>
                <a:cs typeface="+mj-cs"/>
              </a:rPr>
              <a:t>762 352,4 </a:t>
            </a:r>
            <a:r>
              <a:rPr lang="ru-RU" sz="2800" b="1" dirty="0" err="1" smtClean="0">
                <a:latin typeface="+mj-lt"/>
                <a:ea typeface="+mj-ea"/>
                <a:cs typeface="+mj-cs"/>
              </a:rPr>
              <a:t>кв.м</a:t>
            </a:r>
            <a:endParaRPr lang="ru-RU" sz="2800" b="1" dirty="0">
              <a:latin typeface="+mj-lt"/>
              <a:ea typeface="+mj-ea"/>
              <a:cs typeface="+mj-cs"/>
            </a:endParaRPr>
          </a:p>
          <a:p>
            <a:endParaRPr lang="ru-RU" sz="2400" dirty="0">
              <a:latin typeface="The times"/>
            </a:endParaRPr>
          </a:p>
        </p:txBody>
      </p:sp>
      <p:pic>
        <p:nvPicPr>
          <p:cNvPr id="10244" name="Объект 1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19887" y="3149072"/>
            <a:ext cx="5902325" cy="3671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07988" y="9040813"/>
            <a:ext cx="1053852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BE148504-63B8-482C-BDC2-01576FE91A1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9224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98425" y="593725"/>
            <a:ext cx="9067800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 flipV="1">
            <a:off x="57027" y="1419227"/>
            <a:ext cx="1657350" cy="984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280678" y="2444569"/>
            <a:ext cx="4805265" cy="92325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419429" y="2444568"/>
            <a:ext cx="4702628" cy="926527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360675" y="2557116"/>
            <a:ext cx="34334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+mj-lt"/>
                <a:ea typeface="+mj-ea"/>
                <a:cs typeface="+mj-cs"/>
              </a:rPr>
              <a:t>ДВОРОВЫХ ТЕРРИТОРИЙ</a:t>
            </a:r>
            <a:endParaRPr lang="ru-RU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76550" y="2431557"/>
            <a:ext cx="1418305" cy="730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168</a:t>
            </a:r>
            <a:endParaRPr lang="ru-RU" sz="4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390407" y="2593309"/>
            <a:ext cx="52064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+mj-lt"/>
                <a:ea typeface="+mj-ea"/>
                <a:cs typeface="+mj-cs"/>
              </a:rPr>
              <a:t>ОБЪЕКТОВ ДОРОЖНОГО ХОЗЯЙСТВА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513009" y="2430023"/>
            <a:ext cx="12608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14</a:t>
            </a:r>
            <a:endParaRPr lang="ru-RU" sz="4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931444" y="5466538"/>
            <a:ext cx="41650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+mj-lt"/>
                <a:ea typeface="+mj-ea"/>
                <a:cs typeface="+mj-cs"/>
              </a:rPr>
              <a:t>МНОГОКВАРТИРНЫХ </a:t>
            </a:r>
            <a:r>
              <a:rPr lang="ru-RU" sz="2400" dirty="0" smtClean="0">
                <a:latin typeface="+mj-lt"/>
                <a:ea typeface="+mj-ea"/>
                <a:cs typeface="+mj-cs"/>
              </a:rPr>
              <a:t>ДОМА</a:t>
            </a:r>
            <a:endParaRPr lang="ru-RU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40586" y="5327298"/>
            <a:ext cx="12453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172</a:t>
            </a:r>
            <a:endParaRPr lang="ru-RU" sz="4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773847" y="5466538"/>
            <a:ext cx="39627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+mj-lt"/>
                <a:ea typeface="+mj-ea"/>
                <a:cs typeface="+mj-cs"/>
              </a:rPr>
              <a:t>АВТОМОБИЛЬНАЯ БАЗА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934448" y="5343428"/>
            <a:ext cx="11410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1</a:t>
            </a:r>
            <a:endParaRPr lang="ru-RU" sz="4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419429" y="4902989"/>
            <a:ext cx="4702628" cy="366468"/>
          </a:xfrm>
          <a:prstGeom prst="rect">
            <a:avLst/>
          </a:prstGeom>
          <a:solidFill>
            <a:srgbClr val="4957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3" descr="C:\Users\Администратор\Desktop\Пашухов\ЭДО\Сегодня!\17.07\презентация\870e97c1-de7a-4af0-96b5-75153aa072b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677" y="3181120"/>
            <a:ext cx="5989391" cy="214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292" y="6069324"/>
            <a:ext cx="5915776" cy="245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73" y="6061142"/>
            <a:ext cx="5614616" cy="2393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72" y="3181119"/>
            <a:ext cx="5627385" cy="208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Заголовок 1"/>
          <p:cNvSpPr txBox="1">
            <a:spLocks/>
          </p:cNvSpPr>
          <p:nvPr/>
        </p:nvSpPr>
        <p:spPr bwMode="auto">
          <a:xfrm>
            <a:off x="593122" y="-12144"/>
            <a:ext cx="1170305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6" tIns="65023" rIns="130046" bIns="65023" numCol="1" rtlCol="0" anchor="ctr" anchorCtr="0" compatLnSpc="1">
            <a:prstTxWarp prst="textNoShape">
              <a:avLst/>
            </a:prstTxWarp>
            <a:normAutofit fontScale="60000" lnSpcReduction="20000"/>
          </a:bodyPr>
          <a:lstStyle>
            <a:lvl1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1"/>
                </a:solidFill>
                <a:latin typeface="Calibri" pitchFamily="34" charset="0"/>
              </a:defRPr>
            </a:lvl2pPr>
            <a:lvl3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1"/>
                </a:solidFill>
                <a:latin typeface="Calibri" pitchFamily="34" charset="0"/>
              </a:defRPr>
            </a:lvl3pPr>
            <a:lvl4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1"/>
                </a:solidFill>
                <a:latin typeface="Calibri" pitchFamily="34" charset="0"/>
              </a:defRPr>
            </a:lvl4pPr>
            <a:lvl5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10000" b="1" dirty="0"/>
              <a:t>Содержание и уборка территории</a:t>
            </a:r>
            <a:endParaRPr lang="ru-RU" sz="5300" b="1" dirty="0"/>
          </a:p>
        </p:txBody>
      </p: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22" name="Прямоугольник 21"/>
          <p:cNvSpPr/>
          <p:nvPr/>
        </p:nvSpPr>
        <p:spPr>
          <a:xfrm rot="10800000" flipV="1">
            <a:off x="98425" y="593725"/>
            <a:ext cx="9067800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rot="5400000" flipV="1">
            <a:off x="-172244" y="1767831"/>
            <a:ext cx="1657350" cy="984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477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775" y="-306386"/>
            <a:ext cx="11703050" cy="1892300"/>
          </a:xfrm>
        </p:spPr>
        <p:txBody>
          <a:bodyPr rtlCol="0">
            <a:noAutofit/>
          </a:bodyPr>
          <a:lstStyle/>
          <a:p>
            <a:pPr defTabSz="130046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6000" b="1" dirty="0" smtClean="0"/>
              <a:t/>
            </a:r>
            <a:br>
              <a:rPr lang="ru-RU" sz="6000" b="1" dirty="0" smtClean="0"/>
            </a:br>
            <a:r>
              <a:rPr lang="ru-RU" sz="6000" b="1" dirty="0" smtClean="0"/>
              <a:t/>
            </a:r>
            <a:br>
              <a:rPr lang="ru-RU" sz="6000" b="1" dirty="0" smtClean="0"/>
            </a:br>
            <a:r>
              <a:rPr lang="ru-RU" sz="4800" b="1" dirty="0"/>
              <a:t>Акция «Миллион деревьев»</a:t>
            </a:r>
            <a:endParaRPr lang="ru-RU" sz="4000" b="1" dirty="0"/>
          </a:p>
        </p:txBody>
      </p:sp>
      <p:sp>
        <p:nvSpPr>
          <p:cNvPr id="9219" name="Объект 2"/>
          <p:cNvSpPr>
            <a:spLocks noGrp="1"/>
          </p:cNvSpPr>
          <p:nvPr>
            <p:ph sz="half" idx="1"/>
          </p:nvPr>
        </p:nvSpPr>
        <p:spPr>
          <a:xfrm>
            <a:off x="2685976" y="1420415"/>
            <a:ext cx="8208912" cy="1368153"/>
          </a:xfrm>
        </p:spPr>
        <p:txBody>
          <a:bodyPr/>
          <a:lstStyle/>
          <a:p>
            <a:pPr marL="0" indent="0" eaLnBrk="1" hangingPunct="1">
              <a:buNone/>
            </a:pPr>
            <a:endParaRPr lang="ru-RU" sz="3200" dirty="0" smtClean="0"/>
          </a:p>
          <a:p>
            <a:pPr marL="0" indent="0">
              <a:buNone/>
            </a:pPr>
            <a:r>
              <a:rPr lang="ru-RU" sz="2800" dirty="0">
                <a:latin typeface="+mj-lt"/>
                <a:ea typeface="+mj-ea"/>
                <a:cs typeface="+mj-cs"/>
              </a:rPr>
              <a:t>В </a:t>
            </a:r>
            <a:r>
              <a:rPr lang="ru-RU" sz="2800" b="1" dirty="0" smtClean="0">
                <a:latin typeface="+mj-lt"/>
                <a:ea typeface="+mj-ea"/>
                <a:cs typeface="+mj-cs"/>
              </a:rPr>
              <a:t>2019 </a:t>
            </a:r>
            <a:r>
              <a:rPr lang="ru-RU" sz="2800" dirty="0">
                <a:latin typeface="+mj-lt"/>
                <a:ea typeface="+mj-ea"/>
                <a:cs typeface="+mj-cs"/>
              </a:rPr>
              <a:t>было 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высажено</a:t>
            </a:r>
            <a:r>
              <a:rPr lang="ru-RU" sz="2800" b="1" dirty="0">
                <a:latin typeface="+mj-lt"/>
                <a:ea typeface="+mj-ea"/>
                <a:cs typeface="+mj-cs"/>
              </a:rPr>
              <a:t> </a:t>
            </a:r>
            <a:r>
              <a:rPr lang="ru-RU" sz="2800" b="1" dirty="0" smtClean="0">
                <a:latin typeface="+mj-lt"/>
                <a:ea typeface="+mj-ea"/>
                <a:cs typeface="+mj-cs"/>
              </a:rPr>
              <a:t>780 </a:t>
            </a:r>
            <a:r>
              <a:rPr lang="ru-RU" sz="2800" dirty="0">
                <a:latin typeface="+mj-lt"/>
                <a:ea typeface="+mj-ea"/>
                <a:cs typeface="+mj-cs"/>
              </a:rPr>
              <a:t>кустарник и </a:t>
            </a:r>
            <a:r>
              <a:rPr lang="ru-RU" sz="2800" b="1" dirty="0" smtClean="0">
                <a:latin typeface="+mj-lt"/>
                <a:ea typeface="+mj-ea"/>
                <a:cs typeface="+mj-cs"/>
              </a:rPr>
              <a:t>6 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деревьев</a:t>
            </a:r>
            <a:endParaRPr lang="ru-RU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07988" y="9040813"/>
            <a:ext cx="1053852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BE148504-63B8-482C-BDC2-01576FE91A1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15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9224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98425" y="593725"/>
            <a:ext cx="9067800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 flipV="1">
            <a:off x="-172244" y="1767831"/>
            <a:ext cx="1657350" cy="984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050" name="Picture 2" descr="C:\Users\Пользователь\Downloads\WhatsApp Image 2020-02-04 at 17.45.4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50" y="2788568"/>
            <a:ext cx="5802142" cy="550810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ownloads\WhatsApp Image 2020-02-04 at 17.45.07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424" y="2788568"/>
            <a:ext cx="5904656" cy="550810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69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-379783"/>
            <a:ext cx="11703050" cy="2016224"/>
          </a:xfrm>
        </p:spPr>
        <p:txBody>
          <a:bodyPr rtlCol="0">
            <a:normAutofit fontScale="90000"/>
          </a:bodyPr>
          <a:lstStyle/>
          <a:p>
            <a:pPr defTabSz="130046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900" b="1" dirty="0"/>
              <a:t>Многоквартирные дома (МКД)</a:t>
            </a:r>
            <a:endParaRPr lang="ru-RU" sz="4400" b="1" dirty="0"/>
          </a:p>
        </p:txBody>
      </p:sp>
      <p:sp>
        <p:nvSpPr>
          <p:cNvPr id="9219" name="Объект 2"/>
          <p:cNvSpPr>
            <a:spLocks noGrp="1"/>
          </p:cNvSpPr>
          <p:nvPr>
            <p:ph sz="half" idx="1"/>
          </p:nvPr>
        </p:nvSpPr>
        <p:spPr>
          <a:xfrm>
            <a:off x="552180" y="2932584"/>
            <a:ext cx="12247289" cy="7181056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>
                <a:latin typeface="+mj-lt"/>
                <a:ea typeface="+mj-ea"/>
                <a:cs typeface="+mj-cs"/>
              </a:rPr>
              <a:t>В Жилищном фонде района Южное Медведково - </a:t>
            </a:r>
            <a:r>
              <a:rPr lang="ru-RU" sz="2800" b="1" dirty="0" smtClean="0">
                <a:latin typeface="+mj-lt"/>
                <a:ea typeface="+mj-ea"/>
                <a:cs typeface="+mj-cs"/>
              </a:rPr>
              <a:t>172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 </a:t>
            </a:r>
            <a:r>
              <a:rPr lang="ru-RU" sz="2800" dirty="0">
                <a:latin typeface="+mj-lt"/>
                <a:ea typeface="+mj-ea"/>
                <a:cs typeface="+mj-cs"/>
              </a:rPr>
              <a:t>жилых 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дома, </a:t>
            </a:r>
          </a:p>
          <a:p>
            <a:pPr marL="0" indent="0" algn="ctr">
              <a:buNone/>
            </a:pPr>
            <a:r>
              <a:rPr lang="ru-RU" sz="2800" dirty="0" smtClean="0">
                <a:latin typeface="+mj-lt"/>
                <a:ea typeface="+mj-ea"/>
                <a:cs typeface="+mj-cs"/>
              </a:rPr>
              <a:t>общее </a:t>
            </a:r>
            <a:r>
              <a:rPr lang="ru-RU" sz="2800" dirty="0">
                <a:latin typeface="+mj-lt"/>
                <a:ea typeface="+mj-ea"/>
                <a:cs typeface="+mj-cs"/>
              </a:rPr>
              <a:t>кол-во подъездов – </a:t>
            </a:r>
            <a:r>
              <a:rPr lang="ru-RU" sz="2800" b="1" dirty="0" smtClean="0">
                <a:latin typeface="+mj-lt"/>
                <a:ea typeface="+mj-ea"/>
                <a:cs typeface="+mj-cs"/>
              </a:rPr>
              <a:t>512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, </a:t>
            </a:r>
            <a:r>
              <a:rPr lang="ru-RU" sz="2800" dirty="0">
                <a:latin typeface="+mj-lt"/>
                <a:ea typeface="+mj-ea"/>
                <a:cs typeface="+mj-cs"/>
              </a:rPr>
              <a:t>общее кол-во квартир – </a:t>
            </a:r>
            <a:r>
              <a:rPr lang="ru-RU" sz="2800" b="1" dirty="0" smtClean="0">
                <a:latin typeface="+mj-lt"/>
                <a:ea typeface="+mj-ea"/>
                <a:cs typeface="+mj-cs"/>
              </a:rPr>
              <a:t>28 </a:t>
            </a:r>
            <a:r>
              <a:rPr lang="ru-RU" sz="2800" b="1" dirty="0">
                <a:latin typeface="+mj-lt"/>
                <a:ea typeface="+mj-ea"/>
                <a:cs typeface="+mj-cs"/>
              </a:rPr>
              <a:t>тыс. </a:t>
            </a:r>
            <a:r>
              <a:rPr lang="ru-RU" sz="2800" b="1" dirty="0" smtClean="0">
                <a:latin typeface="+mj-lt"/>
                <a:ea typeface="+mj-ea"/>
                <a:cs typeface="+mj-cs"/>
              </a:rPr>
              <a:t>662 </a:t>
            </a:r>
            <a:r>
              <a:rPr lang="ru-RU" sz="2800" dirty="0">
                <a:latin typeface="+mj-lt"/>
                <a:ea typeface="+mj-ea"/>
                <a:cs typeface="+mj-cs"/>
              </a:rPr>
              <a:t>из них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:</a:t>
            </a:r>
          </a:p>
          <a:p>
            <a:pPr marL="0" indent="0">
              <a:buNone/>
            </a:pPr>
            <a:endParaRPr lang="ru-RU" sz="2800" dirty="0">
              <a:latin typeface="+mj-lt"/>
              <a:ea typeface="+mj-ea"/>
              <a:cs typeface="+mj-cs"/>
            </a:endParaRPr>
          </a:p>
          <a:p>
            <a:pPr lvl="0"/>
            <a:r>
              <a:rPr lang="ru-RU" sz="2800" dirty="0" smtClean="0">
                <a:latin typeface="+mj-lt"/>
                <a:ea typeface="+mj-ea"/>
                <a:cs typeface="+mj-cs"/>
              </a:rPr>
              <a:t>в </a:t>
            </a:r>
            <a:r>
              <a:rPr lang="ru-RU" sz="2800" dirty="0">
                <a:latin typeface="+mj-lt"/>
                <a:ea typeface="+mj-ea"/>
                <a:cs typeface="+mj-cs"/>
              </a:rPr>
              <a:t>управлении ГБУ «Жилищник района Южное Медведково» -</a:t>
            </a:r>
            <a:r>
              <a:rPr lang="ru-RU" sz="2800" b="1" dirty="0" smtClean="0">
                <a:latin typeface="+mj-lt"/>
                <a:ea typeface="+mj-ea"/>
                <a:cs typeface="+mj-cs"/>
              </a:rPr>
              <a:t>127 </a:t>
            </a:r>
            <a:r>
              <a:rPr lang="ru-RU" sz="2800" b="1" dirty="0">
                <a:latin typeface="+mj-lt"/>
                <a:ea typeface="+mj-ea"/>
                <a:cs typeface="+mj-cs"/>
              </a:rPr>
              <a:t>МКД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;</a:t>
            </a:r>
          </a:p>
          <a:p>
            <a:pPr marL="0" lvl="0" indent="0">
              <a:buNone/>
            </a:pPr>
            <a:endParaRPr lang="ru-RU" sz="2800" dirty="0">
              <a:latin typeface="+mj-lt"/>
              <a:ea typeface="+mj-ea"/>
              <a:cs typeface="+mj-cs"/>
            </a:endParaRPr>
          </a:p>
          <a:p>
            <a:r>
              <a:rPr lang="ru-RU" sz="2800" dirty="0" smtClean="0">
                <a:latin typeface="+mj-lt"/>
                <a:ea typeface="+mj-ea"/>
                <a:cs typeface="+mj-cs"/>
              </a:rPr>
              <a:t>в </a:t>
            </a:r>
            <a:r>
              <a:rPr lang="ru-RU" sz="2800" dirty="0">
                <a:latin typeface="+mj-lt"/>
                <a:ea typeface="+mj-ea"/>
                <a:cs typeface="+mj-cs"/>
              </a:rPr>
              <a:t>управлении 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7 </a:t>
            </a:r>
            <a:r>
              <a:rPr lang="ru-RU" sz="2800" dirty="0">
                <a:latin typeface="+mj-lt"/>
                <a:ea typeface="+mj-ea"/>
                <a:cs typeface="+mj-cs"/>
              </a:rPr>
              <a:t>частных управляющих компаний 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- </a:t>
            </a:r>
            <a:r>
              <a:rPr lang="ru-RU" sz="2800" b="1" dirty="0" smtClean="0">
                <a:latin typeface="+mj-lt"/>
                <a:ea typeface="+mj-ea"/>
                <a:cs typeface="+mj-cs"/>
              </a:rPr>
              <a:t>35 </a:t>
            </a:r>
            <a:r>
              <a:rPr lang="ru-RU" sz="2800" b="1" dirty="0">
                <a:latin typeface="+mj-lt"/>
                <a:ea typeface="+mj-ea"/>
                <a:cs typeface="+mj-cs"/>
              </a:rPr>
              <a:t>МКД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;</a:t>
            </a:r>
          </a:p>
          <a:p>
            <a:endParaRPr lang="ru-RU" sz="2800" dirty="0">
              <a:latin typeface="+mj-lt"/>
              <a:ea typeface="+mj-ea"/>
              <a:cs typeface="+mj-cs"/>
            </a:endParaRPr>
          </a:p>
          <a:p>
            <a:pPr lvl="0"/>
            <a:r>
              <a:rPr lang="ru-RU" sz="2800" dirty="0">
                <a:latin typeface="+mj-lt"/>
                <a:ea typeface="+mj-ea"/>
                <a:cs typeface="+mj-cs"/>
              </a:rPr>
              <a:t>на 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самоуправлении ЖСК </a:t>
            </a:r>
            <a:r>
              <a:rPr lang="ru-RU" sz="2800" dirty="0">
                <a:latin typeface="+mj-lt"/>
                <a:ea typeface="+mj-ea"/>
                <a:cs typeface="+mj-cs"/>
              </a:rPr>
              <a:t>и ТСЖ 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 - </a:t>
            </a:r>
            <a:r>
              <a:rPr lang="ru-RU" sz="2800" b="1" dirty="0" smtClean="0">
                <a:latin typeface="+mj-lt"/>
                <a:ea typeface="+mj-ea"/>
                <a:cs typeface="+mj-cs"/>
              </a:rPr>
              <a:t>10 МКД</a:t>
            </a:r>
            <a:endParaRPr lang="ru-RU" sz="2800" b="1" dirty="0">
              <a:latin typeface="+mj-lt"/>
              <a:ea typeface="+mj-ea"/>
              <a:cs typeface="+mj-cs"/>
            </a:endParaRPr>
          </a:p>
        </p:txBody>
      </p:sp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07988" y="9040813"/>
            <a:ext cx="988393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BE148504-63B8-482C-BDC2-01576FE91A1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16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9224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98425" y="593725"/>
            <a:ext cx="9067800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567706" y="1419444"/>
            <a:ext cx="1657350" cy="1571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15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-379783"/>
            <a:ext cx="11703050" cy="2016224"/>
          </a:xfrm>
        </p:spPr>
        <p:txBody>
          <a:bodyPr rtlCol="0">
            <a:normAutofit fontScale="90000"/>
          </a:bodyPr>
          <a:lstStyle/>
          <a:p>
            <a:pPr defTabSz="130046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900" b="1" dirty="0"/>
              <a:t>Многоквартирные дома (МКД)</a:t>
            </a:r>
          </a:p>
        </p:txBody>
      </p:sp>
      <p:sp>
        <p:nvSpPr>
          <p:cNvPr id="9219" name="Объект 2"/>
          <p:cNvSpPr>
            <a:spLocks noGrp="1"/>
          </p:cNvSpPr>
          <p:nvPr>
            <p:ph sz="half" idx="1"/>
          </p:nvPr>
        </p:nvSpPr>
        <p:spPr>
          <a:xfrm>
            <a:off x="165696" y="3304333"/>
            <a:ext cx="5779517" cy="3588692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>
                <a:latin typeface="+mj-lt"/>
                <a:ea typeface="+mj-ea"/>
                <a:cs typeface="+mj-cs"/>
              </a:rPr>
              <a:t>За счет средств текущего ремонта были приведены в порядок </a:t>
            </a:r>
            <a:endParaRPr lang="ru-RU" sz="2800" dirty="0" smtClean="0"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ru-RU" sz="2800" b="1" dirty="0" smtClean="0">
                <a:latin typeface="+mj-lt"/>
                <a:ea typeface="+mj-ea"/>
                <a:cs typeface="+mj-cs"/>
              </a:rPr>
              <a:t>90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 подъездов </a:t>
            </a:r>
            <a:r>
              <a:rPr lang="ru-RU" sz="2800" dirty="0">
                <a:latin typeface="+mj-lt"/>
                <a:ea typeface="+mj-ea"/>
                <a:cs typeface="+mj-cs"/>
              </a:rPr>
              <a:t>в строениях:</a:t>
            </a:r>
          </a:p>
          <a:p>
            <a:r>
              <a:rPr lang="ru-RU" sz="2800" dirty="0" smtClean="0">
                <a:latin typeface="+mj-lt"/>
                <a:ea typeface="+mj-ea"/>
                <a:cs typeface="+mj-cs"/>
              </a:rPr>
              <a:t> </a:t>
            </a:r>
            <a:r>
              <a:rPr lang="ru-RU" sz="2800" dirty="0">
                <a:latin typeface="+mj-lt"/>
                <a:ea typeface="+mj-ea"/>
                <a:cs typeface="+mj-cs"/>
              </a:rPr>
              <a:t>ГБУ «Жилищник района Южное Медведково» </a:t>
            </a:r>
            <a:r>
              <a:rPr lang="ru-RU" sz="2800" b="1" dirty="0" smtClean="0">
                <a:latin typeface="+mj-lt"/>
                <a:ea typeface="+mj-ea"/>
                <a:cs typeface="+mj-cs"/>
              </a:rPr>
              <a:t>90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 подъездов</a:t>
            </a:r>
            <a:endParaRPr lang="ru-RU" sz="2800" dirty="0">
              <a:latin typeface="+mj-lt"/>
              <a:ea typeface="+mj-ea"/>
              <a:cs typeface="+mj-cs"/>
            </a:endParaRPr>
          </a:p>
          <a:p>
            <a:r>
              <a:rPr lang="ru-RU" sz="2800" dirty="0" smtClean="0">
                <a:latin typeface="+mj-lt"/>
                <a:ea typeface="+mj-ea"/>
                <a:cs typeface="+mj-cs"/>
              </a:rPr>
              <a:t> </a:t>
            </a:r>
            <a:r>
              <a:rPr lang="ru-RU" sz="2800" dirty="0">
                <a:latin typeface="+mj-lt"/>
                <a:ea typeface="+mj-ea"/>
                <a:cs typeface="+mj-cs"/>
              </a:rPr>
              <a:t>Частные УО, ТСЖ, ЖСК – </a:t>
            </a:r>
            <a:r>
              <a:rPr lang="ru-RU" sz="2800" b="1" dirty="0" smtClean="0">
                <a:latin typeface="+mj-lt"/>
                <a:ea typeface="+mj-ea"/>
                <a:cs typeface="+mj-cs"/>
              </a:rPr>
              <a:t>0 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под.</a:t>
            </a:r>
            <a:endParaRPr lang="ru-RU" sz="3200" dirty="0" smtClean="0"/>
          </a:p>
        </p:txBody>
      </p:sp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07988" y="9040813"/>
            <a:ext cx="988393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BE148504-63B8-482C-BDC2-01576FE91A1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17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9224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98425" y="593725"/>
            <a:ext cx="9067800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567706" y="1419444"/>
            <a:ext cx="1657350" cy="1571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297" y="2894579"/>
            <a:ext cx="6552728" cy="4408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5601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4" y="-379784"/>
            <a:ext cx="11900197" cy="2880319"/>
          </a:xfrm>
        </p:spPr>
        <p:txBody>
          <a:bodyPr rtlCol="0">
            <a:normAutofit/>
          </a:bodyPr>
          <a:lstStyle/>
          <a:p>
            <a:pPr defTabSz="130046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000" b="1" dirty="0"/>
              <a:t>Постановление Правительства Москвы </a:t>
            </a:r>
            <a:br>
              <a:rPr lang="ru-RU" sz="4000" b="1" dirty="0"/>
            </a:br>
            <a:r>
              <a:rPr lang="ru-RU" sz="4000" b="1" dirty="0"/>
              <a:t>№ 832-ПП от 29.12.2014 г.</a:t>
            </a:r>
          </a:p>
        </p:txBody>
      </p:sp>
      <p:sp>
        <p:nvSpPr>
          <p:cNvPr id="9219" name="Объект 2"/>
          <p:cNvSpPr>
            <a:spLocks noGrp="1"/>
          </p:cNvSpPr>
          <p:nvPr>
            <p:ph sz="half" idx="1"/>
          </p:nvPr>
        </p:nvSpPr>
        <p:spPr>
          <a:xfrm>
            <a:off x="407988" y="2500536"/>
            <a:ext cx="12365037" cy="6771257"/>
          </a:xfrm>
        </p:spPr>
        <p:txBody>
          <a:bodyPr/>
          <a:lstStyle/>
          <a:p>
            <a:endParaRPr lang="ru-RU" sz="3200" dirty="0" smtClean="0"/>
          </a:p>
          <a:p>
            <a:pPr marL="0" indent="0" algn="ctr">
              <a:buNone/>
            </a:pPr>
            <a:r>
              <a:rPr lang="ru-RU" sz="3200" b="1" dirty="0" smtClean="0"/>
              <a:t>«</a:t>
            </a:r>
            <a:r>
              <a:rPr lang="ru-RU" sz="3200" b="1" dirty="0"/>
              <a:t>О региональной программе капитального ремонта общего имущества в многоквартирных домах на территории города Москвы»</a:t>
            </a:r>
            <a:r>
              <a:rPr lang="ru-RU" sz="3200" dirty="0"/>
              <a:t> </a:t>
            </a:r>
            <a:endParaRPr lang="ru-RU" sz="3200" dirty="0" smtClean="0"/>
          </a:p>
          <a:p>
            <a:pPr marL="0" indent="0" algn="ctr">
              <a:buFont typeface="Arial" pitchFamily="34" charset="0"/>
              <a:buNone/>
            </a:pPr>
            <a:r>
              <a:rPr lang="ru-RU" sz="2800" dirty="0" smtClean="0">
                <a:latin typeface="+mj-lt"/>
                <a:ea typeface="+mj-ea"/>
                <a:cs typeface="+mj-cs"/>
              </a:rPr>
              <a:t>утверждена </a:t>
            </a:r>
            <a:r>
              <a:rPr lang="ru-RU" sz="2800" dirty="0">
                <a:latin typeface="+mj-lt"/>
                <a:ea typeface="+mj-ea"/>
                <a:cs typeface="+mj-cs"/>
              </a:rPr>
              <a:t>программа капитального ремонта общего имущества в МКД </a:t>
            </a:r>
            <a:endParaRPr lang="ru-RU" sz="2800" dirty="0" smtClean="0">
              <a:latin typeface="+mj-lt"/>
              <a:ea typeface="+mj-ea"/>
              <a:cs typeface="+mj-cs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ru-RU" sz="2800" dirty="0" smtClean="0">
                <a:latin typeface="+mj-lt"/>
                <a:ea typeface="+mj-ea"/>
                <a:cs typeface="+mj-cs"/>
              </a:rPr>
              <a:t>на </a:t>
            </a:r>
            <a:r>
              <a:rPr lang="ru-RU" sz="2800" dirty="0">
                <a:latin typeface="+mj-lt"/>
                <a:ea typeface="+mj-ea"/>
                <a:cs typeface="+mj-cs"/>
              </a:rPr>
              <a:t>территории города Москвы на ближайшие 30 лет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.</a:t>
            </a:r>
          </a:p>
          <a:p>
            <a:pPr marL="0" indent="0" algn="ctr">
              <a:buFont typeface="Arial" pitchFamily="34" charset="0"/>
              <a:buNone/>
            </a:pPr>
            <a:endParaRPr lang="ru-RU" sz="800" dirty="0">
              <a:latin typeface="+mj-lt"/>
              <a:ea typeface="+mj-ea"/>
              <a:cs typeface="+mj-cs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ru-RU" sz="2800" dirty="0">
                <a:latin typeface="+mj-lt"/>
                <a:ea typeface="+mj-ea"/>
                <a:cs typeface="+mj-cs"/>
              </a:rPr>
              <a:t> На основании приложения № 2 к вышеуказанному 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2800" dirty="0">
                <a:latin typeface="+mj-lt"/>
                <a:ea typeface="+mj-ea"/>
                <a:cs typeface="+mj-cs"/>
              </a:rPr>
              <a:t>Постановлению Правительства Москвы в 2018 г. 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2800" dirty="0">
                <a:latin typeface="+mj-lt"/>
                <a:ea typeface="+mj-ea"/>
                <a:cs typeface="+mj-cs"/>
              </a:rPr>
              <a:t>выполнены работы по замене </a:t>
            </a:r>
            <a:r>
              <a:rPr lang="ru-RU" sz="2800" b="1" dirty="0" smtClean="0">
                <a:latin typeface="+mj-lt"/>
                <a:ea typeface="+mj-ea"/>
                <a:cs typeface="+mj-cs"/>
              </a:rPr>
              <a:t>5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 </a:t>
            </a:r>
            <a:r>
              <a:rPr lang="ru-RU" sz="2800" dirty="0">
                <a:latin typeface="+mj-lt"/>
                <a:ea typeface="+mj-ea"/>
                <a:cs typeface="+mj-cs"/>
              </a:rPr>
              <a:t>лифтов </a:t>
            </a:r>
          </a:p>
          <a:p>
            <a:pPr marL="0" indent="0" eaLnBrk="1" hangingPunct="1">
              <a:buNone/>
            </a:pPr>
            <a:endParaRPr lang="ru-RU" sz="3200" dirty="0" smtClean="0"/>
          </a:p>
        </p:txBody>
      </p:sp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07988" y="9040813"/>
            <a:ext cx="988393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BE148504-63B8-482C-BDC2-01576FE91A1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18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9224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98425" y="593725"/>
            <a:ext cx="9067800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251559" y="1419444"/>
            <a:ext cx="1657350" cy="1571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25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-379783"/>
            <a:ext cx="11703050" cy="2016224"/>
          </a:xfrm>
        </p:spPr>
        <p:txBody>
          <a:bodyPr rtlCol="0">
            <a:normAutofit fontScale="90000"/>
          </a:bodyPr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8000" b="1" dirty="0" smtClean="0"/>
              <a:t>Замена лифтов</a:t>
            </a:r>
            <a:endParaRPr lang="ru-RU" sz="3600" b="1" dirty="0"/>
          </a:p>
        </p:txBody>
      </p:sp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07988" y="9040813"/>
            <a:ext cx="988393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BE148504-63B8-482C-BDC2-01576FE91A1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19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9224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98425" y="593725"/>
            <a:ext cx="9067800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251559" y="1419444"/>
            <a:ext cx="1657350" cy="1571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19" y="3508648"/>
            <a:ext cx="3681449" cy="4908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776" y="5144585"/>
            <a:ext cx="4392488" cy="3294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672" y="3542717"/>
            <a:ext cx="3630345" cy="4840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337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965325"/>
          </a:xfrm>
        </p:spPr>
        <p:txBody>
          <a:bodyPr rtlCol="0">
            <a:normAutofit/>
          </a:bodyPr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ru-RU" sz="4000" b="1" dirty="0"/>
              <a:t>Район Южное Медведково входит в состав Северо-Восточного административного округа города Москвы и занимает площадь 387,5 га.</a:t>
            </a:r>
          </a:p>
        </p:txBody>
      </p:sp>
      <p:sp>
        <p:nvSpPr>
          <p:cNvPr id="3076" name="TextBox 4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pic>
        <p:nvPicPr>
          <p:cNvPr id="3077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4"/>
          <p:cNvSpPr txBox="1">
            <a:spLocks/>
          </p:cNvSpPr>
          <p:nvPr/>
        </p:nvSpPr>
        <p:spPr>
          <a:xfrm>
            <a:off x="407988" y="9040813"/>
            <a:ext cx="693737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AE21BEE0-E36A-49E1-A1C0-9F49C1C1604F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6752256"/>
              </p:ext>
            </p:extLst>
          </p:nvPr>
        </p:nvGraphicFramePr>
        <p:xfrm>
          <a:off x="407988" y="3076600"/>
          <a:ext cx="7318547" cy="4824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098" name="Picture 2" descr="C:\Users\ZinkevichEV\Desktop\TSerkov-Pokrova-Presvyatoj-Bogoroditsy-v-Medvedkove.-Ok.-1634-1635.-Moskv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740" y="2500536"/>
            <a:ext cx="4682569" cy="58532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-379783"/>
            <a:ext cx="11703050" cy="2016224"/>
          </a:xfrm>
        </p:spPr>
        <p:txBody>
          <a:bodyPr rtlCol="0">
            <a:normAutofit fontScale="90000"/>
          </a:bodyPr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sz="8900" b="1" dirty="0"/>
          </a:p>
        </p:txBody>
      </p:sp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07988" y="9040813"/>
            <a:ext cx="988393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BE148504-63B8-482C-BDC2-01576FE91A1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20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9224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98425" y="593725"/>
            <a:ext cx="9067800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09241" y="844352"/>
            <a:ext cx="885698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+mn-lt"/>
              </a:rPr>
              <a:t>- Ремонт </a:t>
            </a:r>
            <a:r>
              <a:rPr lang="ru-RU" sz="2000" dirty="0">
                <a:latin typeface="+mn-lt"/>
              </a:rPr>
              <a:t>и окраска цоколей, входных металлических дверей и входных </a:t>
            </a:r>
            <a:r>
              <a:rPr lang="ru-RU" sz="2000" dirty="0" smtClean="0">
                <a:latin typeface="+mn-lt"/>
              </a:rPr>
              <a:t>групп</a:t>
            </a:r>
            <a:endParaRPr lang="en-US" sz="2000" dirty="0" smtClean="0">
              <a:latin typeface="+mn-lt"/>
            </a:endParaRPr>
          </a:p>
          <a:p>
            <a:r>
              <a:rPr lang="ru-RU" sz="2000" dirty="0" smtClean="0">
                <a:latin typeface="+mn-lt"/>
              </a:rPr>
              <a:t>- Ремонт </a:t>
            </a:r>
            <a:r>
              <a:rPr lang="ru-RU" sz="2000" dirty="0">
                <a:latin typeface="+mn-lt"/>
              </a:rPr>
              <a:t>и промывка систем отопления, замена разбитых окон, ремонт входных </a:t>
            </a:r>
            <a:r>
              <a:rPr lang="ru-RU" sz="2000" dirty="0" smtClean="0">
                <a:latin typeface="+mn-lt"/>
              </a:rPr>
              <a:t>групп</a:t>
            </a:r>
            <a:endParaRPr lang="en-US" sz="2000" dirty="0" smtClean="0">
              <a:latin typeface="+mn-lt"/>
            </a:endParaRPr>
          </a:p>
          <a:p>
            <a:r>
              <a:rPr lang="ru-RU" sz="2000" dirty="0" smtClean="0">
                <a:latin typeface="+mn-lt"/>
              </a:rPr>
              <a:t>- Приведение </a:t>
            </a:r>
            <a:r>
              <a:rPr lang="ru-RU" sz="2000" dirty="0">
                <a:latin typeface="+mn-lt"/>
              </a:rPr>
              <a:t>в порядок чердачных и подвальных </a:t>
            </a:r>
            <a:r>
              <a:rPr lang="ru-RU" sz="2000" dirty="0" smtClean="0">
                <a:latin typeface="+mn-lt"/>
              </a:rPr>
              <a:t>помещений</a:t>
            </a:r>
            <a:endParaRPr lang="en-US" sz="2000" dirty="0" smtClean="0">
              <a:latin typeface="+mn-lt"/>
            </a:endParaRPr>
          </a:p>
          <a:p>
            <a:r>
              <a:rPr lang="ru-RU" sz="2000" dirty="0" smtClean="0">
                <a:latin typeface="+mn-lt"/>
              </a:rPr>
              <a:t>- Комплектация </a:t>
            </a:r>
            <a:r>
              <a:rPr lang="ru-RU" sz="2000" dirty="0">
                <a:latin typeface="+mn-lt"/>
              </a:rPr>
              <a:t>пожарных шкафов отсутствующими пожарными </a:t>
            </a:r>
            <a:r>
              <a:rPr lang="ru-RU" sz="2000" dirty="0" smtClean="0">
                <a:latin typeface="+mn-lt"/>
              </a:rPr>
              <a:t>рукавами</a:t>
            </a:r>
            <a:endParaRPr lang="en-US" sz="2000" dirty="0" smtClean="0">
              <a:latin typeface="+mn-lt"/>
            </a:endParaRPr>
          </a:p>
          <a:p>
            <a:r>
              <a:rPr lang="ru-RU" sz="2000" dirty="0" smtClean="0">
                <a:latin typeface="+mn-lt"/>
              </a:rPr>
              <a:t>- Замена </a:t>
            </a:r>
            <a:r>
              <a:rPr lang="ru-RU" sz="2000" dirty="0">
                <a:latin typeface="+mn-lt"/>
              </a:rPr>
              <a:t>входных металлических дверей в количестве - </a:t>
            </a:r>
            <a:r>
              <a:rPr lang="ru-RU" sz="2000" b="1" dirty="0" smtClean="0">
                <a:latin typeface="+mn-lt"/>
              </a:rPr>
              <a:t>4 </a:t>
            </a:r>
            <a:r>
              <a:rPr lang="ru-RU" sz="2000" b="1" dirty="0">
                <a:latin typeface="+mn-lt"/>
              </a:rPr>
              <a:t>шт</a:t>
            </a:r>
            <a:r>
              <a:rPr lang="ru-RU" sz="2000" b="1" dirty="0" smtClean="0">
                <a:latin typeface="+mn-lt"/>
              </a:rPr>
              <a:t>.</a:t>
            </a:r>
            <a:endParaRPr lang="en-US" sz="2000" dirty="0" smtClean="0">
              <a:latin typeface="+mn-lt"/>
            </a:endParaRPr>
          </a:p>
          <a:p>
            <a:r>
              <a:rPr lang="ru-RU" sz="2000" dirty="0" smtClean="0">
                <a:latin typeface="+mn-lt"/>
              </a:rPr>
              <a:t>- Работы </a:t>
            </a:r>
            <a:r>
              <a:rPr lang="ru-RU" sz="2000" dirty="0">
                <a:latin typeface="+mn-lt"/>
              </a:rPr>
              <a:t>по наладке оборудования </a:t>
            </a:r>
            <a:r>
              <a:rPr lang="ru-RU" sz="2000" dirty="0" err="1">
                <a:latin typeface="+mn-lt"/>
              </a:rPr>
              <a:t>электрощитовых</a:t>
            </a:r>
            <a:r>
              <a:rPr lang="ru-RU" sz="2000" dirty="0">
                <a:latin typeface="+mn-lt"/>
              </a:rPr>
              <a:t>, наладке поэтажных </a:t>
            </a:r>
            <a:r>
              <a:rPr lang="ru-RU" sz="2000" dirty="0" err="1">
                <a:latin typeface="+mn-lt"/>
              </a:rPr>
              <a:t>электрощитков</a:t>
            </a:r>
            <a:r>
              <a:rPr lang="ru-RU" sz="2000" dirty="0">
                <a:latin typeface="+mn-lt"/>
              </a:rPr>
              <a:t>, по наладке сантехнического </a:t>
            </a:r>
            <a:r>
              <a:rPr lang="ru-RU" sz="2000" dirty="0" smtClean="0">
                <a:latin typeface="+mn-lt"/>
              </a:rPr>
              <a:t>оборудования</a:t>
            </a:r>
            <a:endParaRPr lang="en-US" sz="2000" dirty="0" smtClean="0">
              <a:latin typeface="+mn-lt"/>
            </a:endParaRPr>
          </a:p>
          <a:p>
            <a:r>
              <a:rPr lang="ru-RU" sz="2000" dirty="0" smtClean="0">
                <a:latin typeface="+mn-lt"/>
              </a:rPr>
              <a:t>- Проведена </a:t>
            </a:r>
            <a:r>
              <a:rPr lang="ru-RU" sz="2000" dirty="0">
                <a:latin typeface="+mn-lt"/>
              </a:rPr>
              <a:t>герметизация швов квартир по отдельным адресам - </a:t>
            </a:r>
            <a:r>
              <a:rPr lang="ru-RU" sz="2000" b="1" dirty="0" smtClean="0">
                <a:latin typeface="+mn-lt"/>
              </a:rPr>
              <a:t>932 метра (33 </a:t>
            </a:r>
            <a:r>
              <a:rPr lang="ru-RU" sz="2000" b="1" dirty="0" err="1" smtClean="0">
                <a:latin typeface="+mn-lt"/>
              </a:rPr>
              <a:t>кв-ры</a:t>
            </a:r>
            <a:r>
              <a:rPr lang="ru-RU" sz="2000" b="1" dirty="0" smtClean="0">
                <a:latin typeface="+mn-lt"/>
              </a:rPr>
              <a:t>)</a:t>
            </a:r>
            <a:endParaRPr lang="en-US" sz="2000" dirty="0" smtClean="0">
              <a:latin typeface="+mn-lt"/>
            </a:endParaRPr>
          </a:p>
          <a:p>
            <a:r>
              <a:rPr lang="ru-RU" sz="2000" dirty="0" smtClean="0">
                <a:latin typeface="+mn-lt"/>
              </a:rPr>
              <a:t>- Текущий </a:t>
            </a:r>
            <a:r>
              <a:rPr lang="ru-RU" sz="2000" dirty="0">
                <a:latin typeface="+mn-lt"/>
              </a:rPr>
              <a:t>ремонт кровли – </a:t>
            </a:r>
            <a:r>
              <a:rPr lang="ru-RU" sz="2000" b="1" dirty="0" smtClean="0">
                <a:latin typeface="+mn-lt"/>
              </a:rPr>
              <a:t>255 </a:t>
            </a:r>
            <a:r>
              <a:rPr lang="ru-RU" sz="2000" b="1" dirty="0" err="1">
                <a:latin typeface="+mn-lt"/>
              </a:rPr>
              <a:t>кв.метров</a:t>
            </a:r>
            <a:r>
              <a:rPr lang="ru-RU" sz="2000" b="1" dirty="0">
                <a:latin typeface="+mn-lt"/>
              </a:rPr>
              <a:t> (</a:t>
            </a:r>
            <a:r>
              <a:rPr lang="ru-RU" sz="2000" b="1" dirty="0" smtClean="0">
                <a:latin typeface="+mn-lt"/>
              </a:rPr>
              <a:t>20 </a:t>
            </a:r>
            <a:r>
              <a:rPr lang="ru-RU" sz="2000" b="1" dirty="0">
                <a:latin typeface="+mn-lt"/>
              </a:rPr>
              <a:t>квартир</a:t>
            </a:r>
            <a:r>
              <a:rPr lang="ru-RU" sz="2800" b="1" dirty="0" smtClean="0">
                <a:latin typeface="+mn-lt"/>
              </a:rPr>
              <a:t>)</a:t>
            </a:r>
            <a:endParaRPr lang="ru-RU" sz="2800" b="1" dirty="0">
              <a:latin typeface="+mn-lt"/>
            </a:endParaRPr>
          </a:p>
          <a:p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Пользователь\Downloads\11-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496" y="4444752"/>
            <a:ext cx="5226968" cy="422872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Пользователь\Downloads\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6" y="4491880"/>
            <a:ext cx="5491126" cy="418159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22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-379783"/>
            <a:ext cx="11703050" cy="2016224"/>
          </a:xfrm>
        </p:spPr>
        <p:txBody>
          <a:bodyPr rtlCol="0">
            <a:normAutofit fontScale="90000"/>
          </a:bodyPr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8900" b="1" dirty="0" smtClean="0"/>
              <a:t>Строительство</a:t>
            </a:r>
            <a:endParaRPr lang="ru-RU" sz="4400" b="1" dirty="0"/>
          </a:p>
        </p:txBody>
      </p:sp>
      <p:sp>
        <p:nvSpPr>
          <p:cNvPr id="9219" name="Объект 2"/>
          <p:cNvSpPr>
            <a:spLocks noGrp="1"/>
          </p:cNvSpPr>
          <p:nvPr>
            <p:ph sz="half" idx="1"/>
          </p:nvPr>
        </p:nvSpPr>
        <p:spPr>
          <a:xfrm>
            <a:off x="2109912" y="2297114"/>
            <a:ext cx="9001000" cy="5793569"/>
          </a:xfrm>
        </p:spPr>
        <p:txBody>
          <a:bodyPr/>
          <a:lstStyle/>
          <a:p>
            <a:pPr marL="0" indent="0" algn="just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Стартовые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площадки (7):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ул. Молодцова, д. 33, корп. 1-в стадии строительства;</a:t>
            </a:r>
          </a:p>
          <a:p>
            <a:pPr marL="0" indent="0" algn="just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ул. Молодцова, д. 17, корп. 1 8-в стадии строительства;</a:t>
            </a:r>
          </a:p>
          <a:p>
            <a:pPr marL="285750" indent="-285750" algn="just">
              <a:buFontTx/>
              <a:buChar char="-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проезд Дежнева, д. 8-в стадии строительства;</a:t>
            </a:r>
          </a:p>
          <a:p>
            <a:pPr marL="285750" indent="-285750" algn="just">
              <a:buFontTx/>
              <a:buChar char="-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Полярная, д. 3, корп. 1;</a:t>
            </a:r>
          </a:p>
          <a:p>
            <a:pPr marL="285750" indent="-285750" algn="just">
              <a:buFontTx/>
              <a:buChar char="-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Молодцова, д. 25, корп. 1;</a:t>
            </a:r>
          </a:p>
          <a:p>
            <a:pPr marL="285750" indent="-285750" algn="just">
              <a:buFontTx/>
              <a:buChar char="-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пр. Дежнева, д.32;</a:t>
            </a:r>
          </a:p>
          <a:p>
            <a:pPr marL="285750" indent="-285750" algn="just">
              <a:buFontTx/>
              <a:buChar char="-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пр. Дежнева, д.30,к.3.</a:t>
            </a:r>
          </a:p>
          <a:p>
            <a:pPr algn="ctr"/>
            <a:endParaRPr lang="ru-RU" sz="1600" dirty="0"/>
          </a:p>
          <a:p>
            <a:pPr marL="0" indent="0" algn="ctr">
              <a:buNone/>
            </a:pPr>
            <a:endParaRPr lang="ru-RU" sz="1800" dirty="0"/>
          </a:p>
        </p:txBody>
      </p:sp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07988" y="9040813"/>
            <a:ext cx="988393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BE148504-63B8-482C-BDC2-01576FE91A1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9224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98425" y="593725"/>
            <a:ext cx="9067800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51682" y="1389882"/>
            <a:ext cx="1657350" cy="1571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74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755" y="-188552"/>
            <a:ext cx="12103273" cy="1656631"/>
          </a:xfrm>
        </p:spPr>
        <p:txBody>
          <a:bodyPr rtlCol="0">
            <a:noAutofit/>
          </a:bodyPr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ru-RU" sz="6000" b="1" dirty="0" smtClean="0"/>
              <a:t/>
            </a:r>
            <a:br>
              <a:rPr lang="ru-RU" sz="6000" b="1" dirty="0" smtClean="0"/>
            </a:br>
            <a:r>
              <a:rPr lang="ru-RU" sz="6000" b="1" dirty="0" smtClean="0"/>
              <a:t/>
            </a:r>
            <a:br>
              <a:rPr lang="ru-RU" sz="6000" b="1" dirty="0" smtClean="0"/>
            </a:br>
            <a:r>
              <a:rPr lang="ru-RU" sz="5400" b="1" dirty="0"/>
              <a:t>Строительство, отселение и снос ветхого жилья</a:t>
            </a:r>
            <a:endParaRPr lang="ru-RU" sz="4400" b="1" dirty="0"/>
          </a:p>
        </p:txBody>
      </p:sp>
      <p:sp>
        <p:nvSpPr>
          <p:cNvPr id="9219" name="Объект 2"/>
          <p:cNvSpPr>
            <a:spLocks noGrp="1"/>
          </p:cNvSpPr>
          <p:nvPr>
            <p:ph sz="half" idx="1"/>
          </p:nvPr>
        </p:nvSpPr>
        <p:spPr>
          <a:xfrm>
            <a:off x="1101800" y="3769658"/>
            <a:ext cx="4365203" cy="4104456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1" dirty="0">
                <a:solidFill>
                  <a:srgbClr val="00B050"/>
                </a:solidFill>
              </a:rPr>
              <a:t>по улице Полярной</a:t>
            </a:r>
            <a:r>
              <a:rPr lang="ru-RU" sz="3200" dirty="0">
                <a:solidFill>
                  <a:srgbClr val="00B050"/>
                </a:solidFill>
              </a:rPr>
              <a:t>:</a:t>
            </a:r>
          </a:p>
          <a:p>
            <a:pPr mar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д.17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корп. 1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128 кв.)</a:t>
            </a:r>
          </a:p>
          <a:p>
            <a:pPr mar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16, корп. 1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128 кв.)</a:t>
            </a:r>
          </a:p>
          <a:p>
            <a:pPr mar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4, корп. 1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96 кв.)</a:t>
            </a:r>
          </a:p>
          <a:p>
            <a:pPr mar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3, корп. 1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96 кв.)-отселяемый дом</a:t>
            </a:r>
          </a:p>
          <a:p>
            <a:pPr marL="0" indent="0">
              <a:buNone/>
            </a:pPr>
            <a:endParaRPr lang="ru-RU" sz="3200" b="1" dirty="0" smtClean="0"/>
          </a:p>
          <a:p>
            <a:pPr algn="ctr"/>
            <a:endParaRPr lang="ru-RU" sz="3200" b="1" dirty="0"/>
          </a:p>
        </p:txBody>
      </p:sp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07988" y="9040813"/>
            <a:ext cx="988393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BE148504-63B8-482C-BDC2-01576FE91A1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22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9224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98425" y="593725"/>
            <a:ext cx="9067800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2309" y="1397631"/>
            <a:ext cx="1657350" cy="1571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703392" y="3724672"/>
            <a:ext cx="5550545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ru-RU" sz="3200" b="1" dirty="0">
                <a:solidFill>
                  <a:srgbClr val="00B050"/>
                </a:solidFill>
                <a:latin typeface="+mn-lt"/>
                <a:cs typeface="+mn-cs"/>
              </a:rPr>
              <a:t>по проезду Дежнёва</a:t>
            </a:r>
            <a:r>
              <a:rPr lang="ru-RU" sz="3200" dirty="0">
                <a:solidFill>
                  <a:srgbClr val="00B050"/>
                </a:solidFill>
                <a:latin typeface="+mn-lt"/>
                <a:cs typeface="+mn-cs"/>
              </a:rPr>
              <a:t>: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30, корп. 3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71 кв.)-отселяемый дом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22, корп. 3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71 кв.)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32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 кв.)-отселяемый дом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24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 кв.)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 кв.)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-д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6, корп. 1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 кв.)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28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791009" y="-49448"/>
            <a:ext cx="12122150" cy="2542059"/>
          </a:xfrm>
        </p:spPr>
        <p:txBody>
          <a:bodyPr/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ru-RU" sz="4000" b="1" dirty="0"/>
              <a:t>Строительство в новом жилом микрорайоне по адресу</a:t>
            </a:r>
            <a:r>
              <a:rPr lang="en-US" sz="4000" b="1" dirty="0"/>
              <a:t>:</a:t>
            </a:r>
            <a:r>
              <a:rPr lang="ru-RU" sz="4000" b="1" dirty="0"/>
              <a:t> ул. Полярная вл. 25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9320213" y="9040813"/>
            <a:ext cx="3033712" cy="519112"/>
          </a:xfrm>
        </p:spPr>
        <p:txBody>
          <a:bodyPr/>
          <a:lstStyle/>
          <a:p>
            <a:pPr>
              <a:defRPr/>
            </a:pPr>
            <a:fld id="{33AA5927-B1CC-47F8-8893-6986E9E6DFBC}" type="slidenum">
              <a:rPr lang="ru-RU"/>
              <a:pPr>
                <a:defRPr/>
              </a:pPr>
              <a:t>23</a:t>
            </a:fld>
            <a:endParaRPr lang="ru-RU"/>
          </a:p>
        </p:txBody>
      </p:sp>
      <p:sp>
        <p:nvSpPr>
          <p:cNvPr id="34820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C0ADF07A-0DDF-4BCF-BB20-E591F9654EEB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23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34822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88" y="5452864"/>
            <a:ext cx="5926776" cy="3219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816" y="1878401"/>
            <a:ext cx="4680520" cy="3427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674" y="1878400"/>
            <a:ext cx="4621108" cy="3376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0" y="5397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16" y="5452864"/>
            <a:ext cx="4572038" cy="3407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76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96838" y="546100"/>
            <a:ext cx="13462346" cy="1162348"/>
          </a:xfrm>
        </p:spPr>
        <p:txBody>
          <a:bodyPr/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ru-RU" sz="4000" b="1" dirty="0"/>
              <a:t>Строительство детской поликлиники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9320213" y="9040813"/>
            <a:ext cx="3033712" cy="519112"/>
          </a:xfrm>
        </p:spPr>
        <p:txBody>
          <a:bodyPr/>
          <a:lstStyle/>
          <a:p>
            <a:pPr>
              <a:defRPr/>
            </a:pPr>
            <a:fld id="{088E0EFB-CF36-491A-901C-C745CDFB46FF}" type="slidenum">
              <a:rPr lang="ru-RU"/>
              <a:pPr>
                <a:defRPr/>
              </a:pPr>
              <a:t>24</a:t>
            </a:fld>
            <a:endParaRPr lang="ru-RU"/>
          </a:p>
        </p:txBody>
      </p:sp>
      <p:sp>
        <p:nvSpPr>
          <p:cNvPr id="33796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4F1B3BE-B835-4BD4-875D-CE1444506209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24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33798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802" name="Объект 2"/>
          <p:cNvSpPr>
            <a:spLocks noGrp="1"/>
          </p:cNvSpPr>
          <p:nvPr>
            <p:ph sz="half" idx="1"/>
          </p:nvPr>
        </p:nvSpPr>
        <p:spPr>
          <a:xfrm>
            <a:off x="383208" y="8079954"/>
            <a:ext cx="9717930" cy="1673646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/>
              <a:t>по </a:t>
            </a:r>
            <a:r>
              <a:rPr lang="ru-RU" sz="2400" dirty="0"/>
              <a:t>адресу: ул. Полярная, вл. 11 идет строительство </a:t>
            </a:r>
            <a:endParaRPr lang="ru-RU" sz="2400" dirty="0" smtClean="0"/>
          </a:p>
          <a:p>
            <a:pPr marL="0" indent="0" algn="ctr">
              <a:buNone/>
            </a:pPr>
            <a:r>
              <a:rPr lang="ru-RU" sz="2400" dirty="0" smtClean="0"/>
              <a:t>детской </a:t>
            </a:r>
            <a:r>
              <a:rPr lang="ru-RU" sz="2400" dirty="0"/>
              <a:t>поликлиники, общей площадью около </a:t>
            </a:r>
            <a:r>
              <a:rPr lang="ru-RU" sz="2400" dirty="0" smtClean="0"/>
              <a:t> </a:t>
            </a:r>
            <a:r>
              <a:rPr lang="ru-RU" sz="2400" b="1" dirty="0" smtClean="0"/>
              <a:t>8 </a:t>
            </a:r>
            <a:r>
              <a:rPr lang="ru-RU" sz="2400" b="1" dirty="0"/>
              <a:t>000 </a:t>
            </a:r>
            <a:r>
              <a:rPr lang="ru-RU" sz="2400" b="1" dirty="0" err="1"/>
              <a:t>кв.м</a:t>
            </a:r>
            <a:r>
              <a:rPr lang="ru-RU" sz="2400" b="1" dirty="0"/>
              <a:t>. </a:t>
            </a:r>
            <a:endParaRPr lang="ru-RU" sz="2400" b="1" dirty="0" smtClean="0"/>
          </a:p>
          <a:p>
            <a:pPr marL="0" indent="0" algn="ctr">
              <a:buNone/>
            </a:pPr>
            <a:r>
              <a:rPr lang="ru-RU" sz="2400" dirty="0" smtClean="0"/>
              <a:t>на </a:t>
            </a:r>
            <a:r>
              <a:rPr lang="ru-RU" sz="2400" b="1" dirty="0"/>
              <a:t>320 </a:t>
            </a:r>
            <a:r>
              <a:rPr lang="ru-RU" sz="2400" dirty="0" smtClean="0"/>
              <a:t>посещений </a:t>
            </a:r>
            <a:r>
              <a:rPr lang="ru-RU" sz="2400" dirty="0"/>
              <a:t>в смену</a:t>
            </a: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0" y="5397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992" y="1470678"/>
            <a:ext cx="7758360" cy="35349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504" y="5086214"/>
            <a:ext cx="4724127" cy="29467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5086834"/>
            <a:ext cx="4454922" cy="30578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86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597744" y="53974"/>
            <a:ext cx="11756181" cy="2178495"/>
          </a:xfrm>
        </p:spPr>
        <p:txBody>
          <a:bodyPr/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ru-RU" sz="4000" b="1" dirty="0"/>
              <a:t>Строительство современного 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>физкультурно-оздоровительного комплекса</a:t>
            </a:r>
            <a:endParaRPr lang="ru-RU" sz="4000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9320213" y="9040813"/>
            <a:ext cx="3033712" cy="519112"/>
          </a:xfrm>
        </p:spPr>
        <p:txBody>
          <a:bodyPr/>
          <a:lstStyle/>
          <a:p>
            <a:pPr>
              <a:defRPr/>
            </a:pPr>
            <a:fld id="{3C12FB88-BA1C-4253-8678-5CE0C6975458}" type="slidenum">
              <a:rPr lang="ru-RU"/>
              <a:pPr>
                <a:defRPr/>
              </a:pPr>
              <a:t>25</a:t>
            </a:fld>
            <a:endParaRPr lang="ru-RU"/>
          </a:p>
        </p:txBody>
      </p:sp>
      <p:sp>
        <p:nvSpPr>
          <p:cNvPr id="36868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6AC1FDAC-F008-4DF3-BE81-4040BBD985B7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25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3687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52" y="2716560"/>
            <a:ext cx="6130658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0" y="5397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pic>
        <p:nvPicPr>
          <p:cNvPr id="14" name="Объект 5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821" y="2644552"/>
            <a:ext cx="6239204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86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619640" y="103709"/>
            <a:ext cx="11703050" cy="1822450"/>
          </a:xfrm>
        </p:spPr>
        <p:txBody>
          <a:bodyPr/>
          <a:lstStyle/>
          <a:p>
            <a:r>
              <a:rPr lang="ru-RU" sz="4400" b="1" dirty="0" smtClean="0"/>
              <a:t>Транспорт, гаражное хозяйство</a:t>
            </a:r>
            <a:endParaRPr lang="ru-RU" sz="4400" b="1" dirty="0"/>
          </a:p>
        </p:txBody>
      </p:sp>
      <p:sp>
        <p:nvSpPr>
          <p:cNvPr id="17411" name="Объект 2"/>
          <p:cNvSpPr>
            <a:spLocks noGrp="1"/>
          </p:cNvSpPr>
          <p:nvPr>
            <p:ph sz="half" idx="1"/>
          </p:nvPr>
        </p:nvSpPr>
        <p:spPr>
          <a:xfrm>
            <a:off x="98425" y="1708448"/>
            <a:ext cx="8064339" cy="3360141"/>
          </a:xfrm>
        </p:spPr>
        <p:txBody>
          <a:bodyPr/>
          <a:lstStyle/>
          <a:p>
            <a:pPr eaLnBrk="1" hangingPunct="1"/>
            <a:endParaRPr lang="ru-RU" sz="2000" dirty="0" smtClean="0">
              <a:latin typeface="Helvetica Inserat LT Std"/>
            </a:endParaRPr>
          </a:p>
          <a:p>
            <a:pPr marL="0" indent="0" algn="ctr">
              <a:buNone/>
            </a:pPr>
            <a:r>
              <a:rPr lang="ru-RU" sz="3000" dirty="0" smtClean="0"/>
              <a:t>   В </a:t>
            </a:r>
            <a:r>
              <a:rPr lang="ru-RU" sz="3000" dirty="0"/>
              <a:t>районе Южное Медведково расположено </a:t>
            </a:r>
            <a:r>
              <a:rPr lang="ru-RU" sz="3000" b="1" dirty="0" smtClean="0"/>
              <a:t>28</a:t>
            </a:r>
            <a:r>
              <a:rPr lang="ru-RU" sz="3000" dirty="0" smtClean="0"/>
              <a:t> </a:t>
            </a:r>
            <a:r>
              <a:rPr lang="ru-RU" sz="3000" dirty="0"/>
              <a:t>плоскостных автостоянок на </a:t>
            </a:r>
            <a:r>
              <a:rPr lang="ru-RU" sz="3000" b="1" dirty="0" smtClean="0"/>
              <a:t>2662 м/места</a:t>
            </a:r>
            <a:endParaRPr lang="ru-RU" sz="3000" dirty="0" smtClean="0"/>
          </a:p>
          <a:p>
            <a:pPr marL="0" indent="0" algn="ctr">
              <a:buNone/>
            </a:pPr>
            <a:r>
              <a:rPr lang="ru-RU" sz="3000" dirty="0" smtClean="0"/>
              <a:t> В </a:t>
            </a:r>
            <a:r>
              <a:rPr lang="ru-RU" sz="3000" b="1" dirty="0" smtClean="0"/>
              <a:t>2019</a:t>
            </a:r>
            <a:r>
              <a:rPr lang="ru-RU" sz="3000" dirty="0" smtClean="0"/>
              <a:t> </a:t>
            </a:r>
            <a:r>
              <a:rPr lang="ru-RU" sz="3000" dirty="0"/>
              <a:t>году снесено </a:t>
            </a:r>
            <a:r>
              <a:rPr lang="ru-RU" sz="3000" b="1" dirty="0"/>
              <a:t>3</a:t>
            </a:r>
            <a:r>
              <a:rPr lang="ru-RU" sz="3000" dirty="0"/>
              <a:t> </a:t>
            </a:r>
            <a:r>
              <a:rPr lang="ru-RU" sz="3000" dirty="0" smtClean="0"/>
              <a:t>гаража.</a:t>
            </a:r>
            <a:endParaRPr lang="ru-RU" sz="3000" dirty="0"/>
          </a:p>
          <a:p>
            <a:pPr marL="0" indent="0" algn="ctr">
              <a:buNone/>
            </a:pPr>
            <a:r>
              <a:rPr lang="ru-RU" sz="3000" dirty="0" smtClean="0"/>
              <a:t>   Снос </a:t>
            </a:r>
            <a:r>
              <a:rPr lang="ru-RU" sz="3000" dirty="0"/>
              <a:t>по </a:t>
            </a:r>
            <a:r>
              <a:rPr lang="ru-RU" sz="3000" b="1" dirty="0"/>
              <a:t>11</a:t>
            </a:r>
            <a:r>
              <a:rPr lang="ru-RU" sz="3000" dirty="0"/>
              <a:t> временно </a:t>
            </a:r>
            <a:r>
              <a:rPr lang="ru-RU" sz="3000" dirty="0" smtClean="0"/>
              <a:t>приостановлен</a:t>
            </a:r>
            <a:endParaRPr lang="ru-RU" sz="3000" dirty="0"/>
          </a:p>
        </p:txBody>
      </p:sp>
      <p:sp>
        <p:nvSpPr>
          <p:cNvPr id="17413" name="TextBox 5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7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DCF7C1C0-6B40-46D3-9D16-1FD0DFF52A80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26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17415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Box 8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98425" y="593725"/>
            <a:ext cx="9067800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V="1">
            <a:off x="137319" y="1307307"/>
            <a:ext cx="1368425" cy="1539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856" y="5383031"/>
            <a:ext cx="4594404" cy="3445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367" y="1564432"/>
            <a:ext cx="4829265" cy="3621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603" y="5324418"/>
            <a:ext cx="4840893" cy="3630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752" y="-232366"/>
            <a:ext cx="11703050" cy="1620838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ru-RU" b="1" dirty="0" smtClean="0">
                <a:latin typeface="Helvetica Inserat LT Std"/>
              </a:rPr>
              <a:t/>
            </a:r>
            <a:br>
              <a:rPr lang="ru-RU" b="1" dirty="0" smtClean="0">
                <a:latin typeface="Helvetica Inserat LT Std"/>
              </a:rPr>
            </a:br>
            <a:r>
              <a:rPr lang="ru-RU" sz="4400" b="1" dirty="0"/>
              <a:t>Брошенный транспорт</a:t>
            </a:r>
          </a:p>
        </p:txBody>
      </p:sp>
      <p:sp>
        <p:nvSpPr>
          <p:cNvPr id="16387" name="Объект 2"/>
          <p:cNvSpPr>
            <a:spLocks noGrp="1"/>
          </p:cNvSpPr>
          <p:nvPr>
            <p:ph sz="half" idx="1"/>
          </p:nvPr>
        </p:nvSpPr>
        <p:spPr>
          <a:xfrm>
            <a:off x="548680" y="1871082"/>
            <a:ext cx="6192688" cy="3732708"/>
          </a:xfrm>
        </p:spPr>
        <p:txBody>
          <a:bodyPr/>
          <a:lstStyle/>
          <a:p>
            <a:pPr marL="0" indent="0">
              <a:buNone/>
            </a:pPr>
            <a:r>
              <a:rPr lang="ru-RU" sz="3000" dirty="0" smtClean="0"/>
              <a:t>За </a:t>
            </a:r>
            <a:r>
              <a:rPr lang="ru-RU" sz="3000" b="1" dirty="0" smtClean="0"/>
              <a:t>2019</a:t>
            </a:r>
            <a:r>
              <a:rPr lang="ru-RU" sz="3000" dirty="0" smtClean="0"/>
              <a:t> </a:t>
            </a:r>
            <a:r>
              <a:rPr lang="ru-RU" sz="3000" dirty="0"/>
              <a:t>год на территории района было выявлено </a:t>
            </a:r>
            <a:r>
              <a:rPr lang="ru-RU" sz="3000" b="1" dirty="0" smtClean="0"/>
              <a:t>96 </a:t>
            </a:r>
            <a:r>
              <a:rPr lang="ru-RU" sz="3000" dirty="0" smtClean="0"/>
              <a:t>транспортных средств. </a:t>
            </a:r>
          </a:p>
          <a:p>
            <a:pPr marL="0" indent="0">
              <a:buNone/>
            </a:pPr>
            <a:r>
              <a:rPr lang="ru-RU" sz="3000" dirty="0" smtClean="0"/>
              <a:t>- </a:t>
            </a:r>
            <a:r>
              <a:rPr lang="ru-RU" sz="3000" b="1" dirty="0" smtClean="0"/>
              <a:t>87 </a:t>
            </a:r>
            <a:r>
              <a:rPr lang="ru-RU" sz="3000" dirty="0" smtClean="0"/>
              <a:t>единиц </a:t>
            </a:r>
            <a:r>
              <a:rPr lang="ru-RU" sz="3000" dirty="0"/>
              <a:t>приведено в порядок, </a:t>
            </a:r>
            <a:r>
              <a:rPr lang="ru-RU" sz="3000" dirty="0" smtClean="0"/>
              <a:t>- </a:t>
            </a:r>
            <a:r>
              <a:rPr lang="ru-RU" sz="3000" b="1" dirty="0" smtClean="0"/>
              <a:t>9</a:t>
            </a:r>
            <a:r>
              <a:rPr lang="ru-RU" sz="3000" dirty="0" smtClean="0"/>
              <a:t> </a:t>
            </a:r>
            <a:r>
              <a:rPr lang="ru-RU" sz="3000" dirty="0"/>
              <a:t>единиц перемещены на площадку временного хранения</a:t>
            </a:r>
          </a:p>
        </p:txBody>
      </p:sp>
      <p:sp>
        <p:nvSpPr>
          <p:cNvPr id="16389" name="TextBox 5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16390" name="TextBox 6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C611859A-805B-4477-932F-3C9C266B38C3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27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16392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 rot="10800000" flipV="1">
            <a:off x="98425" y="593725"/>
            <a:ext cx="9067800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1502569" y="1246982"/>
            <a:ext cx="1368425" cy="1539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550" y="1724695"/>
            <a:ext cx="4804999" cy="3603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00" y="5415285"/>
            <a:ext cx="4835525" cy="3626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938" y="5611701"/>
            <a:ext cx="4918224" cy="3688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660400" y="-470694"/>
            <a:ext cx="11704638" cy="1998663"/>
          </a:xfrm>
        </p:spPr>
        <p:txBody>
          <a:bodyPr/>
          <a:lstStyle/>
          <a:p>
            <a:pPr>
              <a:defRPr/>
            </a:pPr>
            <a:r>
              <a:rPr lang="en-US" sz="7200" b="1" dirty="0" smtClean="0">
                <a:latin typeface="Helvetica Inserat LT Std"/>
              </a:rPr>
              <a:t/>
            </a:r>
            <a:br>
              <a:rPr lang="en-US" sz="7200" b="1" dirty="0" smtClean="0">
                <a:latin typeface="Helvetica Inserat LT Std"/>
              </a:rPr>
            </a:br>
            <a:r>
              <a:rPr lang="ru-RU" sz="4400" b="1" dirty="0"/>
              <a:t>Организация деятельности ОПОП</a:t>
            </a:r>
          </a:p>
        </p:txBody>
      </p:sp>
      <p:sp>
        <p:nvSpPr>
          <p:cNvPr id="21507" name="Объект 2"/>
          <p:cNvSpPr>
            <a:spLocks noGrp="1"/>
          </p:cNvSpPr>
          <p:nvPr>
            <p:ph sz="half" idx="1"/>
          </p:nvPr>
        </p:nvSpPr>
        <p:spPr>
          <a:xfrm>
            <a:off x="898524" y="2068488"/>
            <a:ext cx="5466303" cy="5851624"/>
          </a:xfrm>
        </p:spPr>
        <p:txBody>
          <a:bodyPr/>
          <a:lstStyle/>
          <a:p>
            <a:pPr marL="0" indent="0" eaLnBrk="1" hangingPunct="1">
              <a:buNone/>
            </a:pPr>
            <a:endParaRPr lang="ru-RU" sz="2800" dirty="0"/>
          </a:p>
          <a:p>
            <a:pPr marL="0" indent="0" eaLnBrk="1" hangingPunct="1">
              <a:buNone/>
            </a:pPr>
            <a:endParaRPr lang="en-US" sz="2400" dirty="0" smtClean="0">
              <a:latin typeface="Helvetica Inserat LT Std"/>
            </a:endParaRPr>
          </a:p>
        </p:txBody>
      </p:sp>
      <p:sp>
        <p:nvSpPr>
          <p:cNvPr id="21509" name="TextBox 5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7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C7FA760D-25FC-44C0-B263-48B6C24BF7A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28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21511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Box 8"/>
          <p:cNvSpPr txBox="1">
            <a:spLocks noChangeArrowheads="1"/>
          </p:cNvSpPr>
          <p:nvPr/>
        </p:nvSpPr>
        <p:spPr bwMode="auto">
          <a:xfrm>
            <a:off x="1588" y="123825"/>
            <a:ext cx="412591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БЕЗОПАСНОСТЬ</a:t>
            </a:r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98425" y="593725"/>
            <a:ext cx="9067800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-167481" y="1448594"/>
            <a:ext cx="1655762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511" y="1805954"/>
            <a:ext cx="5743575" cy="5812041"/>
          </a:xfrm>
        </p:spPr>
      </p:pic>
      <p:sp>
        <p:nvSpPr>
          <p:cNvPr id="3" name="Прямоугольник 2"/>
          <p:cNvSpPr/>
          <p:nvPr/>
        </p:nvSpPr>
        <p:spPr>
          <a:xfrm>
            <a:off x="332441" y="2703603"/>
            <a:ext cx="6598467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u="sng" dirty="0">
                <a:latin typeface="+mn-lt"/>
                <a:cs typeface="+mn-cs"/>
              </a:rPr>
              <a:t>За</a:t>
            </a:r>
            <a:r>
              <a:rPr lang="ru-RU" sz="3000" b="1" u="sng" dirty="0">
                <a:latin typeface="+mn-lt"/>
                <a:cs typeface="+mn-cs"/>
              </a:rPr>
              <a:t> </a:t>
            </a:r>
            <a:r>
              <a:rPr lang="ru-RU" sz="3000" b="1" u="sng" dirty="0" smtClean="0">
                <a:latin typeface="+mn-lt"/>
                <a:cs typeface="+mn-cs"/>
              </a:rPr>
              <a:t>2019 </a:t>
            </a:r>
            <a:r>
              <a:rPr lang="ru-RU" sz="3000" u="sng" dirty="0" smtClean="0">
                <a:latin typeface="+mn-lt"/>
                <a:cs typeface="+mn-cs"/>
              </a:rPr>
              <a:t>год председателями советов ОПОП района Южное Медведково: </a:t>
            </a:r>
          </a:p>
          <a:p>
            <a:r>
              <a:rPr lang="ru-RU" sz="3000" dirty="0" smtClean="0">
                <a:latin typeface="+mn-lt"/>
                <a:cs typeface="+mn-cs"/>
              </a:rPr>
              <a:t>- рассмотрено </a:t>
            </a:r>
            <a:r>
              <a:rPr lang="ru-RU" sz="3000" b="1" dirty="0" smtClean="0">
                <a:latin typeface="+mn-lt"/>
                <a:cs typeface="+mn-cs"/>
              </a:rPr>
              <a:t>3 тыс. 763</a:t>
            </a:r>
            <a:r>
              <a:rPr lang="ru-RU" sz="3000" dirty="0" smtClean="0">
                <a:latin typeface="+mn-lt"/>
                <a:cs typeface="+mn-cs"/>
              </a:rPr>
              <a:t> информации; </a:t>
            </a:r>
          </a:p>
          <a:p>
            <a:r>
              <a:rPr lang="ru-RU" sz="3000" dirty="0" smtClean="0">
                <a:latin typeface="+mn-lt"/>
                <a:cs typeface="+mn-cs"/>
              </a:rPr>
              <a:t>- проведено </a:t>
            </a:r>
            <a:r>
              <a:rPr lang="ru-RU" sz="3000" b="1" dirty="0" smtClean="0">
                <a:latin typeface="+mn-lt"/>
                <a:cs typeface="+mn-cs"/>
              </a:rPr>
              <a:t>2 тыс. 553 </a:t>
            </a:r>
            <a:r>
              <a:rPr lang="ru-RU" sz="3000" dirty="0" smtClean="0">
                <a:latin typeface="+mn-lt"/>
                <a:cs typeface="+mn-cs"/>
              </a:rPr>
              <a:t>мероприятий; </a:t>
            </a:r>
          </a:p>
          <a:p>
            <a:pPr marL="457200" indent="-457200">
              <a:buFontTx/>
              <a:buChar char="-"/>
            </a:pPr>
            <a:r>
              <a:rPr lang="ru-RU" sz="3000" dirty="0" smtClean="0">
                <a:latin typeface="+mn-lt"/>
                <a:cs typeface="+mn-cs"/>
              </a:rPr>
              <a:t>оказано </a:t>
            </a:r>
            <a:r>
              <a:rPr lang="ru-RU" sz="3000" b="1" dirty="0">
                <a:latin typeface="+mn-lt"/>
                <a:cs typeface="+mn-cs"/>
              </a:rPr>
              <a:t>1543</a:t>
            </a:r>
            <a:r>
              <a:rPr lang="ru-RU" sz="3000" dirty="0">
                <a:latin typeface="+mn-lt"/>
                <a:cs typeface="+mn-cs"/>
              </a:rPr>
              <a:t> консультативно-правовой помощи </a:t>
            </a:r>
            <a:r>
              <a:rPr lang="ru-RU" sz="3000" dirty="0" smtClean="0">
                <a:latin typeface="+mn-lt"/>
                <a:cs typeface="+mn-cs"/>
              </a:rPr>
              <a:t>гражданам</a:t>
            </a:r>
            <a:r>
              <a:rPr lang="en-US" sz="3000" dirty="0" smtClean="0">
                <a:latin typeface="+mn-lt"/>
                <a:cs typeface="+mn-cs"/>
              </a:rPr>
              <a:t>;</a:t>
            </a:r>
          </a:p>
          <a:p>
            <a:pPr marL="457200" indent="-457200">
              <a:buFontTx/>
              <a:buChar char="-"/>
            </a:pPr>
            <a:r>
              <a:rPr lang="ru-RU" sz="3000" dirty="0">
                <a:latin typeface="+mn-lt"/>
                <a:cs typeface="+mn-cs"/>
              </a:rPr>
              <a:t>разработано 43 </a:t>
            </a:r>
            <a:r>
              <a:rPr lang="ru-RU" sz="3000" dirty="0" smtClean="0">
                <a:latin typeface="+mn-lt"/>
                <a:cs typeface="+mn-cs"/>
              </a:rPr>
              <a:t>предложения</a:t>
            </a:r>
            <a:r>
              <a:rPr lang="en-US" sz="3000" dirty="0" smtClean="0">
                <a:latin typeface="+mn-lt"/>
                <a:cs typeface="+mn-cs"/>
              </a:rPr>
              <a:t>;</a:t>
            </a:r>
            <a:r>
              <a:rPr lang="ru-RU" sz="3000" dirty="0" smtClean="0">
                <a:latin typeface="+mn-lt"/>
                <a:cs typeface="+mn-cs"/>
              </a:rPr>
              <a:t> </a:t>
            </a:r>
            <a:endParaRPr lang="en-US" sz="3000" dirty="0">
              <a:latin typeface="+mn-lt"/>
              <a:cs typeface="+mn-cs"/>
            </a:endParaRPr>
          </a:p>
          <a:p>
            <a:pPr marL="457200" indent="-457200">
              <a:buFontTx/>
              <a:buChar char="-"/>
            </a:pPr>
            <a:r>
              <a:rPr lang="ru-RU" sz="3000" dirty="0">
                <a:latin typeface="+mn-lt"/>
                <a:cs typeface="+mn-cs"/>
              </a:rPr>
              <a:t>проведено 118 рейдов</a:t>
            </a:r>
          </a:p>
        </p:txBody>
      </p:sp>
    </p:spTree>
    <p:extLst>
      <p:ext uri="{BB962C8B-B14F-4D97-AF65-F5344CB8AC3E}">
        <p14:creationId xmlns:p14="http://schemas.microsoft.com/office/powerpoint/2010/main" val="310202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669925" y="0"/>
            <a:ext cx="11704638" cy="1998663"/>
          </a:xfrm>
        </p:spPr>
        <p:txBody>
          <a:bodyPr/>
          <a:lstStyle/>
          <a:p>
            <a:pPr eaLnBrk="1" hangingPunct="1"/>
            <a:r>
              <a:rPr lang="en-US" sz="7200" b="1" dirty="0" smtClean="0">
                <a:latin typeface="Helvetica Inserat LT Std"/>
              </a:rPr>
              <a:t/>
            </a:r>
            <a:br>
              <a:rPr lang="en-US" sz="7200" b="1" dirty="0" smtClean="0">
                <a:latin typeface="Helvetica Inserat LT Std"/>
              </a:rPr>
            </a:br>
            <a:r>
              <a:rPr lang="ru-RU" sz="4400" b="1" dirty="0"/>
              <a:t>Взаимодействие с ОМВД по охране общественного порядка</a:t>
            </a:r>
          </a:p>
        </p:txBody>
      </p:sp>
      <p:sp>
        <p:nvSpPr>
          <p:cNvPr id="21507" name="Объект 2"/>
          <p:cNvSpPr>
            <a:spLocks noGrp="1"/>
          </p:cNvSpPr>
          <p:nvPr>
            <p:ph sz="half" idx="1"/>
          </p:nvPr>
        </p:nvSpPr>
        <p:spPr>
          <a:xfrm>
            <a:off x="1588" y="3004592"/>
            <a:ext cx="7006456" cy="5851624"/>
          </a:xfrm>
        </p:spPr>
        <p:txBody>
          <a:bodyPr/>
          <a:lstStyle/>
          <a:p>
            <a:pPr algn="just" eaLnBrk="1" hangingPunct="1">
              <a:buFontTx/>
              <a:buChar char="-"/>
            </a:pPr>
            <a:r>
              <a:rPr lang="ru-RU" sz="2800" dirty="0" smtClean="0"/>
              <a:t>возбуждено </a:t>
            </a:r>
            <a:r>
              <a:rPr lang="ru-RU" sz="2800" b="1" dirty="0"/>
              <a:t>1 </a:t>
            </a:r>
            <a:r>
              <a:rPr lang="ru-RU" sz="2800" dirty="0"/>
              <a:t>уголовное </a:t>
            </a:r>
            <a:r>
              <a:rPr lang="ru-RU" sz="2800" dirty="0" smtClean="0"/>
              <a:t>дело</a:t>
            </a:r>
            <a:r>
              <a:rPr lang="en-US" sz="2800" dirty="0" smtClean="0"/>
              <a:t>;</a:t>
            </a:r>
          </a:p>
          <a:p>
            <a:pPr algn="just" eaLnBrk="1" hangingPunct="1">
              <a:buFontTx/>
              <a:buChar char="-"/>
            </a:pPr>
            <a:r>
              <a:rPr lang="ru-RU" sz="2800" dirty="0" smtClean="0"/>
              <a:t>возбуждено </a:t>
            </a:r>
            <a:r>
              <a:rPr lang="ru-RU" sz="2800" b="1" dirty="0"/>
              <a:t>81</a:t>
            </a:r>
            <a:r>
              <a:rPr lang="ru-RU" sz="2800" dirty="0"/>
              <a:t> дело об административных </a:t>
            </a:r>
            <a:r>
              <a:rPr lang="ru-RU" sz="2800" dirty="0" smtClean="0"/>
              <a:t>правонарушениях</a:t>
            </a:r>
            <a:r>
              <a:rPr lang="en-US" sz="2800" dirty="0" smtClean="0"/>
              <a:t>;</a:t>
            </a:r>
          </a:p>
          <a:p>
            <a:pPr algn="just" eaLnBrk="1" hangingPunct="1">
              <a:buFontTx/>
              <a:buChar char="-"/>
            </a:pPr>
            <a:r>
              <a:rPr lang="ru-RU" sz="2800" dirty="0"/>
              <a:t>выявлено и возбуждено </a:t>
            </a:r>
            <a:r>
              <a:rPr lang="ru-RU" sz="2800" b="1" dirty="0"/>
              <a:t>72</a:t>
            </a:r>
            <a:r>
              <a:rPr lang="ru-RU" sz="2800" dirty="0"/>
              <a:t> дела об административных правонарушениях на иностранных </a:t>
            </a:r>
            <a:r>
              <a:rPr lang="ru-RU" sz="2800" dirty="0" smtClean="0"/>
              <a:t>граждан</a:t>
            </a:r>
            <a:r>
              <a:rPr lang="en-US" sz="2800" dirty="0" smtClean="0"/>
              <a:t>;</a:t>
            </a:r>
          </a:p>
          <a:p>
            <a:pPr algn="just" eaLnBrk="1" hangingPunct="1">
              <a:buFontTx/>
              <a:buChar char="-"/>
            </a:pPr>
            <a:r>
              <a:rPr lang="ru-RU" sz="2800" dirty="0"/>
              <a:t>выявлено и направлено </a:t>
            </a:r>
            <a:r>
              <a:rPr lang="ru-RU" sz="2800" b="1" dirty="0"/>
              <a:t>388</a:t>
            </a:r>
            <a:r>
              <a:rPr lang="ru-RU" sz="2800" dirty="0"/>
              <a:t> информаций для проверки адресов сотрудниками </a:t>
            </a:r>
            <a:r>
              <a:rPr lang="ru-RU" sz="2800" dirty="0" smtClean="0"/>
              <a:t>ОМВД</a:t>
            </a:r>
            <a:r>
              <a:rPr lang="en-US" sz="2800" dirty="0" smtClean="0"/>
              <a:t>;</a:t>
            </a:r>
            <a:endParaRPr lang="en-US" sz="2800" dirty="0"/>
          </a:p>
        </p:txBody>
      </p:sp>
      <p:sp>
        <p:nvSpPr>
          <p:cNvPr id="21509" name="TextBox 5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7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C7FA760D-25FC-44C0-B263-48B6C24BF7A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29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21511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Box 8"/>
          <p:cNvSpPr txBox="1">
            <a:spLocks noChangeArrowheads="1"/>
          </p:cNvSpPr>
          <p:nvPr/>
        </p:nvSpPr>
        <p:spPr bwMode="auto">
          <a:xfrm>
            <a:off x="1588" y="123825"/>
            <a:ext cx="412591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БЕЗОПАСНОСТЬ</a:t>
            </a:r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98425" y="593725"/>
            <a:ext cx="9067800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-150762" y="1448594"/>
            <a:ext cx="1655762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045" y="3127821"/>
            <a:ext cx="5743575" cy="4307681"/>
          </a:xfrm>
        </p:spPr>
      </p:pic>
    </p:spTree>
    <p:extLst>
      <p:ext uri="{BB962C8B-B14F-4D97-AF65-F5344CB8AC3E}">
        <p14:creationId xmlns:p14="http://schemas.microsoft.com/office/powerpoint/2010/main" val="50539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9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pPr eaLnBrk="1" hangingPunct="1"/>
            <a:r>
              <a:rPr lang="ru-RU" sz="7200" b="1" smtClean="0"/>
              <a:t/>
            </a:r>
            <a:br>
              <a:rPr lang="ru-RU" sz="7200" b="1" smtClean="0"/>
            </a:br>
            <a:r>
              <a:rPr lang="ru-RU" sz="7200" b="1" smtClean="0"/>
              <a:t/>
            </a:r>
            <a:br>
              <a:rPr lang="ru-RU" sz="7200" b="1" smtClean="0"/>
            </a:br>
            <a:r>
              <a:rPr lang="ru-RU" sz="7200" b="1" smtClean="0"/>
              <a:t>Благоустройство </a:t>
            </a:r>
            <a:br>
              <a:rPr lang="ru-RU" sz="7200" b="1" smtClean="0"/>
            </a:br>
            <a:r>
              <a:rPr lang="ru-RU" sz="7200" b="1" smtClean="0"/>
              <a:t>и жилищно-коммунальное хозяйство</a:t>
            </a:r>
          </a:p>
        </p:txBody>
      </p:sp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6" name="Номер слайда 4"/>
          <p:cNvSpPr txBox="1">
            <a:spLocks/>
          </p:cNvSpPr>
          <p:nvPr/>
        </p:nvSpPr>
        <p:spPr>
          <a:xfrm>
            <a:off x="407988" y="9040813"/>
            <a:ext cx="693737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2462CC8B-7B3C-4F73-AD8F-8D8B289640F7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615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438" y="1131888"/>
            <a:ext cx="2030412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669925" y="0"/>
            <a:ext cx="11704638" cy="1998663"/>
          </a:xfrm>
        </p:spPr>
        <p:txBody>
          <a:bodyPr/>
          <a:lstStyle/>
          <a:p>
            <a:pPr eaLnBrk="1" hangingPunct="1"/>
            <a:r>
              <a:rPr lang="en-US" sz="7200" b="1" dirty="0" smtClean="0">
                <a:latin typeface="Helvetica Inserat LT Std"/>
              </a:rPr>
              <a:t/>
            </a:r>
            <a:br>
              <a:rPr lang="en-US" sz="7200" b="1" dirty="0" smtClean="0">
                <a:latin typeface="Helvetica Inserat LT Std"/>
              </a:rPr>
            </a:br>
            <a:r>
              <a:rPr lang="ru-RU" sz="4400" b="1" dirty="0"/>
              <a:t>Антитеррористическая защищенность многоквартирных жилых домов:</a:t>
            </a:r>
          </a:p>
        </p:txBody>
      </p:sp>
      <p:sp>
        <p:nvSpPr>
          <p:cNvPr id="21507" name="Объект 2"/>
          <p:cNvSpPr>
            <a:spLocks noGrp="1"/>
          </p:cNvSpPr>
          <p:nvPr>
            <p:ph sz="half" idx="1"/>
          </p:nvPr>
        </p:nvSpPr>
        <p:spPr>
          <a:xfrm>
            <a:off x="1588" y="3004592"/>
            <a:ext cx="7006456" cy="5851624"/>
          </a:xfrm>
        </p:spPr>
        <p:txBody>
          <a:bodyPr/>
          <a:lstStyle/>
          <a:p>
            <a:r>
              <a:rPr lang="ru-RU" sz="2800" dirty="0"/>
              <a:t>направлено </a:t>
            </a:r>
            <a:r>
              <a:rPr lang="ru-RU" sz="2800" b="1" dirty="0"/>
              <a:t>84 </a:t>
            </a:r>
            <a:r>
              <a:rPr lang="ru-RU" sz="2800" dirty="0"/>
              <a:t>информационных письма в ГБУ Жилищник для устранения выявленных нарушений</a:t>
            </a:r>
            <a:r>
              <a:rPr lang="ru-RU" sz="2800" dirty="0" smtClean="0"/>
              <a:t>;</a:t>
            </a:r>
            <a:endParaRPr lang="en-US" sz="2800" dirty="0" smtClean="0"/>
          </a:p>
          <a:p>
            <a:r>
              <a:rPr lang="ru-RU" sz="2800" dirty="0"/>
              <a:t>по</a:t>
            </a:r>
            <a:r>
              <a:rPr lang="ru-RU" sz="2800" b="1" dirty="0"/>
              <a:t> благоустройству территории района </a:t>
            </a:r>
            <a:r>
              <a:rPr lang="ru-RU" sz="2800" dirty="0"/>
              <a:t>Южное Медведково в органы государственной власти направлено </a:t>
            </a:r>
            <a:r>
              <a:rPr lang="ru-RU" sz="2800" b="1" dirty="0"/>
              <a:t>147 информационных писем,</a:t>
            </a:r>
            <a:r>
              <a:rPr lang="ru-RU" sz="2800" dirty="0"/>
              <a:t> проведено </a:t>
            </a:r>
            <a:r>
              <a:rPr lang="ru-RU" sz="2800" b="1" dirty="0"/>
              <a:t>4</a:t>
            </a:r>
            <a:r>
              <a:rPr lang="ru-RU" sz="2800" dirty="0"/>
              <a:t> рейда, </a:t>
            </a:r>
            <a:r>
              <a:rPr lang="ru-RU" sz="2800" b="1" dirty="0"/>
              <a:t>161 </a:t>
            </a:r>
            <a:r>
              <a:rPr lang="ru-RU" sz="2800" dirty="0"/>
              <a:t>проверка и разработано </a:t>
            </a:r>
            <a:r>
              <a:rPr lang="ru-RU" sz="2800" b="1" dirty="0"/>
              <a:t>3</a:t>
            </a:r>
            <a:r>
              <a:rPr lang="ru-RU" sz="2800" dirty="0"/>
              <a:t> предложения</a:t>
            </a:r>
          </a:p>
        </p:txBody>
      </p:sp>
      <p:sp>
        <p:nvSpPr>
          <p:cNvPr id="21509" name="TextBox 5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7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C7FA760D-25FC-44C0-B263-48B6C24BF7A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30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21511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Box 8"/>
          <p:cNvSpPr txBox="1">
            <a:spLocks noChangeArrowheads="1"/>
          </p:cNvSpPr>
          <p:nvPr/>
        </p:nvSpPr>
        <p:spPr bwMode="auto">
          <a:xfrm>
            <a:off x="1588" y="123825"/>
            <a:ext cx="412591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БЕЗОПАСНОСТЬ</a:t>
            </a:r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98425" y="593725"/>
            <a:ext cx="9067800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-150762" y="1448594"/>
            <a:ext cx="1655762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2" name="Объект 11" descr="C:\Users\камаз\Downloads\IMG_2328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4764" y="2572544"/>
            <a:ext cx="473426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Users\камаз\Downloads\IMG_233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66496" y="6100936"/>
            <a:ext cx="4824536" cy="2736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054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400" b="1" dirty="0"/>
              <a:t>Промышленность</a:t>
            </a:r>
          </a:p>
        </p:txBody>
      </p:sp>
      <p:sp>
        <p:nvSpPr>
          <p:cNvPr id="54275" name="Объект 2"/>
          <p:cNvSpPr>
            <a:spLocks noGrp="1"/>
          </p:cNvSpPr>
          <p:nvPr>
            <p:ph sz="half" idx="1"/>
          </p:nvPr>
        </p:nvSpPr>
        <p:spPr>
          <a:xfrm>
            <a:off x="6178128" y="1996480"/>
            <a:ext cx="6862440" cy="6591620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dirty="0"/>
              <a:t>На территории промышленной зоны района размещено </a:t>
            </a:r>
            <a:endParaRPr lang="ru-RU" sz="3000" dirty="0" smtClean="0"/>
          </a:p>
          <a:p>
            <a:pPr marL="0" indent="0" algn="ctr">
              <a:buNone/>
            </a:pPr>
            <a:r>
              <a:rPr lang="ru-RU" sz="3000" b="1" dirty="0" smtClean="0"/>
              <a:t>25 </a:t>
            </a:r>
            <a:r>
              <a:rPr lang="ru-RU" sz="3000" dirty="0"/>
              <a:t>объектов, расположенных </a:t>
            </a:r>
            <a:endParaRPr lang="ru-RU" sz="3000" dirty="0" smtClean="0"/>
          </a:p>
          <a:p>
            <a:pPr marL="0" indent="0" algn="ctr">
              <a:buNone/>
            </a:pPr>
            <a:r>
              <a:rPr lang="ru-RU" sz="3000" dirty="0" smtClean="0"/>
              <a:t>на </a:t>
            </a:r>
            <a:r>
              <a:rPr lang="ru-RU" sz="3000" b="1" dirty="0"/>
              <a:t>37 </a:t>
            </a:r>
            <a:r>
              <a:rPr lang="ru-RU" sz="3000" dirty="0"/>
              <a:t>участках.</a:t>
            </a:r>
          </a:p>
          <a:p>
            <a:r>
              <a:rPr lang="ru-RU" sz="2800" dirty="0"/>
              <a:t>На освобождаемой территории планируется строительство:</a:t>
            </a:r>
          </a:p>
          <a:p>
            <a:r>
              <a:rPr lang="ru-RU" sz="2800" dirty="0"/>
              <a:t>- многоуровневого гаража на </a:t>
            </a:r>
            <a:r>
              <a:rPr lang="ru-RU" sz="2800" b="1" dirty="0"/>
              <a:t>570 м/мест</a:t>
            </a:r>
            <a:r>
              <a:rPr lang="ru-RU" sz="2800" dirty="0"/>
              <a:t> с территорией более </a:t>
            </a:r>
            <a:r>
              <a:rPr lang="ru-RU" sz="2800" b="1" dirty="0"/>
              <a:t>1 гектара </a:t>
            </a:r>
            <a:r>
              <a:rPr lang="ru-RU" sz="3000" dirty="0"/>
              <a:t>и развитие улично-дорожной сети</a:t>
            </a:r>
          </a:p>
        </p:txBody>
      </p:sp>
      <p:sp>
        <p:nvSpPr>
          <p:cNvPr id="54277" name="TextBox 5"/>
          <p:cNvSpPr txBox="1">
            <a:spLocks noChangeArrowheads="1"/>
          </p:cNvSpPr>
          <p:nvPr/>
        </p:nvSpPr>
        <p:spPr bwMode="auto">
          <a:xfrm>
            <a:off x="0" y="123825"/>
            <a:ext cx="6789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 smtClean="0">
                <a:solidFill>
                  <a:srgbClr val="FF0000"/>
                </a:solidFill>
                <a:latin typeface="Calibri" pitchFamily="34" charset="0"/>
              </a:rPr>
              <a:t>РАЗВИТИЕ ПРОМЫШЛЕННОСТИ</a:t>
            </a:r>
            <a:endParaRPr lang="ru-RU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4278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7B64312-EE88-4A61-A46E-5A01AE82F9F7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31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5428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1031081" y="1158082"/>
            <a:ext cx="1069975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55587" y="2092326"/>
            <a:ext cx="6278563" cy="6701119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/>
              <a:t>Территория, занимаемая предприятиями и организациями, составляет порядка </a:t>
            </a:r>
            <a:r>
              <a:rPr lang="ru-RU" sz="3200" b="1" dirty="0"/>
              <a:t>70,54 </a:t>
            </a:r>
            <a:r>
              <a:rPr lang="ru-RU" sz="3200" b="1" dirty="0" smtClean="0"/>
              <a:t>га</a:t>
            </a:r>
            <a:endParaRPr lang="en-US" sz="3200" b="1" dirty="0" smtClean="0"/>
          </a:p>
          <a:p>
            <a:pPr marL="0" indent="0" algn="ctr">
              <a:buNone/>
            </a:pPr>
            <a:r>
              <a:rPr lang="ru-RU" sz="3200" dirty="0"/>
              <a:t>Численность работающих – </a:t>
            </a:r>
            <a:r>
              <a:rPr lang="ru-RU" sz="3200" b="1" dirty="0"/>
              <a:t>2 тыс. чел.</a:t>
            </a:r>
          </a:p>
          <a:p>
            <a:pPr marL="0" indent="0" algn="ctr">
              <a:buNone/>
            </a:pPr>
            <a:r>
              <a:rPr lang="ru-RU" sz="3200" dirty="0"/>
              <a:t>Реорганизация территории запланирована на участках площадью более </a:t>
            </a:r>
            <a:r>
              <a:rPr lang="ru-RU" sz="3200" b="1" dirty="0"/>
              <a:t>22 гектаров.</a:t>
            </a:r>
          </a:p>
          <a:p>
            <a:pPr marL="0" indent="0" algn="ctr">
              <a:buNone/>
            </a:pPr>
            <a:endParaRPr lang="ru-RU" sz="3000" b="1" dirty="0"/>
          </a:p>
        </p:txBody>
      </p:sp>
    </p:spTree>
    <p:extLst>
      <p:ext uri="{BB962C8B-B14F-4D97-AF65-F5344CB8AC3E}">
        <p14:creationId xmlns:p14="http://schemas.microsoft.com/office/powerpoint/2010/main" val="86612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400" b="1" dirty="0" smtClean="0"/>
              <a:t>Территория промышленности</a:t>
            </a:r>
            <a:endParaRPr lang="ru-RU" sz="4400" b="1" dirty="0"/>
          </a:p>
        </p:txBody>
      </p:sp>
      <p:sp>
        <p:nvSpPr>
          <p:cNvPr id="54275" name="Объект 2"/>
          <p:cNvSpPr>
            <a:spLocks noGrp="1"/>
          </p:cNvSpPr>
          <p:nvPr>
            <p:ph sz="half" idx="1"/>
          </p:nvPr>
        </p:nvSpPr>
        <p:spPr>
          <a:xfrm>
            <a:off x="650875" y="6460976"/>
            <a:ext cx="11972205" cy="3602906"/>
          </a:xfrm>
        </p:spPr>
        <p:txBody>
          <a:bodyPr/>
          <a:lstStyle/>
          <a:p>
            <a:pPr marL="0" indent="0" algn="ctr">
              <a:buNone/>
            </a:pPr>
            <a:endParaRPr lang="ru-RU" sz="2400" dirty="0"/>
          </a:p>
          <a:p>
            <a:pPr algn="ctr"/>
            <a:r>
              <a:rPr lang="ru-RU" sz="2400" dirty="0" smtClean="0"/>
              <a:t> </a:t>
            </a:r>
            <a:r>
              <a:rPr lang="ru-RU" sz="3000" dirty="0" smtClean="0"/>
              <a:t>школа </a:t>
            </a:r>
            <a:r>
              <a:rPr lang="ru-RU" sz="3000" dirty="0"/>
              <a:t>на </a:t>
            </a:r>
            <a:r>
              <a:rPr lang="ru-RU" sz="3000" b="1" dirty="0"/>
              <a:t>1100</a:t>
            </a:r>
            <a:r>
              <a:rPr lang="ru-RU" sz="3000" dirty="0"/>
              <a:t> мест; </a:t>
            </a:r>
          </a:p>
          <a:p>
            <a:pPr algn="ctr"/>
            <a:r>
              <a:rPr lang="ru-RU" sz="3000" dirty="0" smtClean="0"/>
              <a:t>2-х </a:t>
            </a:r>
            <a:r>
              <a:rPr lang="ru-RU" sz="3000" dirty="0"/>
              <a:t>детских </a:t>
            </a:r>
            <a:r>
              <a:rPr lang="ru-RU" sz="3000" dirty="0" smtClean="0"/>
              <a:t>сада </a:t>
            </a:r>
            <a:r>
              <a:rPr lang="ru-RU" sz="3000" dirty="0"/>
              <a:t>на </a:t>
            </a:r>
            <a:r>
              <a:rPr lang="ru-RU" sz="3000" b="1" dirty="0"/>
              <a:t>300 </a:t>
            </a:r>
            <a:r>
              <a:rPr lang="ru-RU" sz="3000" dirty="0"/>
              <a:t>мест и на </a:t>
            </a:r>
            <a:r>
              <a:rPr lang="ru-RU" sz="3000" b="1" dirty="0"/>
              <a:t>200</a:t>
            </a:r>
            <a:r>
              <a:rPr lang="ru-RU" sz="3000" dirty="0"/>
              <a:t> мест; </a:t>
            </a:r>
          </a:p>
          <a:p>
            <a:pPr algn="ctr"/>
            <a:r>
              <a:rPr lang="ru-RU" sz="3000" dirty="0" smtClean="0"/>
              <a:t> </a:t>
            </a:r>
            <a:r>
              <a:rPr lang="ru-RU" sz="3000" dirty="0"/>
              <a:t>2-х многоуровневых </a:t>
            </a:r>
            <a:r>
              <a:rPr lang="ru-RU" sz="3000" dirty="0" smtClean="0"/>
              <a:t>паркинга </a:t>
            </a:r>
            <a:r>
              <a:rPr lang="ru-RU" sz="3000" dirty="0"/>
              <a:t>на </a:t>
            </a:r>
            <a:r>
              <a:rPr lang="ru-RU" sz="3000" b="1" dirty="0"/>
              <a:t>300</a:t>
            </a:r>
            <a:r>
              <a:rPr lang="ru-RU" sz="3000" dirty="0"/>
              <a:t> </a:t>
            </a:r>
            <a:r>
              <a:rPr lang="ru-RU" sz="3000" dirty="0" err="1" smtClean="0"/>
              <a:t>машиномест</a:t>
            </a:r>
            <a:r>
              <a:rPr lang="ru-RU" sz="3000" dirty="0" smtClean="0"/>
              <a:t> </a:t>
            </a:r>
            <a:r>
              <a:rPr lang="ru-RU" sz="3000" dirty="0"/>
              <a:t>каждый.</a:t>
            </a:r>
          </a:p>
          <a:p>
            <a:pPr algn="ctr"/>
            <a:endParaRPr lang="ru-RU" sz="3000" dirty="0"/>
          </a:p>
        </p:txBody>
      </p:sp>
      <p:sp>
        <p:nvSpPr>
          <p:cNvPr id="54277" name="TextBox 5"/>
          <p:cNvSpPr txBox="1">
            <a:spLocks noChangeArrowheads="1"/>
          </p:cNvSpPr>
          <p:nvPr/>
        </p:nvSpPr>
        <p:spPr bwMode="auto">
          <a:xfrm>
            <a:off x="0" y="123825"/>
            <a:ext cx="6789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 smtClean="0">
                <a:solidFill>
                  <a:srgbClr val="FF0000"/>
                </a:solidFill>
                <a:latin typeface="Calibri" pitchFamily="34" charset="0"/>
              </a:rPr>
              <a:t>РАЗВИТИЕ ПРОМЫШЛЕННОСТИ</a:t>
            </a:r>
            <a:endParaRPr lang="ru-RU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4278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7B64312-EE88-4A61-A46E-5A01AE82F9F7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32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5428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1031081" y="1158082"/>
            <a:ext cx="1069975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2" name="Объект 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912" y="1995182"/>
            <a:ext cx="8712454" cy="4732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24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400" b="1" dirty="0" smtClean="0"/>
              <a:t>Территория промышленности</a:t>
            </a:r>
            <a:endParaRPr lang="ru-RU" sz="4400" b="1" dirty="0"/>
          </a:p>
        </p:txBody>
      </p:sp>
      <p:sp>
        <p:nvSpPr>
          <p:cNvPr id="54275" name="Объект 2"/>
          <p:cNvSpPr>
            <a:spLocks noGrp="1"/>
          </p:cNvSpPr>
          <p:nvPr>
            <p:ph sz="half" idx="1"/>
          </p:nvPr>
        </p:nvSpPr>
        <p:spPr>
          <a:xfrm>
            <a:off x="650875" y="6460976"/>
            <a:ext cx="11972205" cy="3602906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/>
              <a:t>В управе района Южное </a:t>
            </a:r>
            <a:r>
              <a:rPr lang="ru-RU" sz="3200" dirty="0" smtClean="0"/>
              <a:t>Ме</a:t>
            </a:r>
            <a:r>
              <a:rPr lang="ru-RU" sz="3200" dirty="0"/>
              <a:t>дв</a:t>
            </a:r>
            <a:r>
              <a:rPr lang="ru-RU" sz="3200" dirty="0" smtClean="0"/>
              <a:t>едково </a:t>
            </a:r>
            <a:r>
              <a:rPr lang="ru-RU" sz="3200" dirty="0"/>
              <a:t>проведены публичные слушания по проекту внесения изменений в правила землепользования и застройки города Москвы в отношении территории по адресу: г. Москва, ул. </a:t>
            </a:r>
            <a:r>
              <a:rPr lang="ru-RU" sz="3200" dirty="0" err="1"/>
              <a:t>Чермянская</a:t>
            </a:r>
            <a:r>
              <a:rPr lang="ru-RU" sz="3200" dirty="0"/>
              <a:t>, вл.3, стр.1, 2; вл.3; ул. Вилюйская, вл.2.</a:t>
            </a:r>
            <a:endParaRPr lang="ru-RU" sz="3000" dirty="0"/>
          </a:p>
        </p:txBody>
      </p:sp>
      <p:sp>
        <p:nvSpPr>
          <p:cNvPr id="54277" name="TextBox 5"/>
          <p:cNvSpPr txBox="1">
            <a:spLocks noChangeArrowheads="1"/>
          </p:cNvSpPr>
          <p:nvPr/>
        </p:nvSpPr>
        <p:spPr bwMode="auto">
          <a:xfrm>
            <a:off x="0" y="123825"/>
            <a:ext cx="6789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 smtClean="0">
                <a:solidFill>
                  <a:srgbClr val="FF0000"/>
                </a:solidFill>
                <a:latin typeface="Calibri" pitchFamily="34" charset="0"/>
              </a:rPr>
              <a:t>РАЗВИТИЕ ПРОМЫШЛЕННОСТИ</a:t>
            </a:r>
            <a:endParaRPr lang="ru-RU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4278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7B64312-EE88-4A61-A46E-5A01AE82F9F7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33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5428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1031081" y="1158082"/>
            <a:ext cx="1069975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7021062" y="2356520"/>
            <a:ext cx="5312675" cy="3456384"/>
          </a:xfrm>
        </p:spPr>
        <p:txBody>
          <a:bodyPr/>
          <a:lstStyle/>
          <a:p>
            <a:r>
              <a:rPr lang="ru-RU" sz="2800" dirty="0"/>
              <a:t>На данную территорию (после реконструкции) планируется перебазирование производственных мощностей Акционерного общества «СВОБОДА</a:t>
            </a:r>
            <a:r>
              <a:rPr lang="ru-RU" sz="2800" dirty="0" smtClean="0"/>
              <a:t>» 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04" y="2550964"/>
            <a:ext cx="6935160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796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>
          <a:xfrm>
            <a:off x="1426059" y="163768"/>
            <a:ext cx="11252201" cy="1625600"/>
          </a:xfrm>
        </p:spPr>
        <p:txBody>
          <a:bodyPr/>
          <a:lstStyle/>
          <a:p>
            <a:pPr eaLnBrk="1" hangingPunct="1"/>
            <a:r>
              <a:rPr lang="ru-RU" sz="4000" b="1" dirty="0"/>
              <a:t>Инфраструктура потребительского рынка и услуг</a:t>
            </a:r>
          </a:p>
        </p:txBody>
      </p:sp>
      <p:sp>
        <p:nvSpPr>
          <p:cNvPr id="49155" name="Объект 9"/>
          <p:cNvSpPr>
            <a:spLocks noGrp="1"/>
          </p:cNvSpPr>
          <p:nvPr>
            <p:ph sz="half" idx="1"/>
          </p:nvPr>
        </p:nvSpPr>
        <p:spPr>
          <a:xfrm>
            <a:off x="625345" y="1987121"/>
            <a:ext cx="5749877" cy="2546959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dirty="0"/>
              <a:t> </a:t>
            </a:r>
            <a:r>
              <a:rPr lang="ru-RU" sz="3000" dirty="0"/>
              <a:t>В районе сформирована инфраструктура потребительского рынка и услуг, которая насчитывает в своем составе </a:t>
            </a:r>
            <a:r>
              <a:rPr lang="ru-RU" sz="3000" b="1" dirty="0" smtClean="0"/>
              <a:t>344</a:t>
            </a:r>
            <a:r>
              <a:rPr lang="ru-RU" sz="3000" dirty="0" smtClean="0"/>
              <a:t> предприятия </a:t>
            </a:r>
            <a:endParaRPr lang="ru-RU" sz="3000" dirty="0"/>
          </a:p>
        </p:txBody>
      </p:sp>
      <p:sp>
        <p:nvSpPr>
          <p:cNvPr id="49157" name="TextBox 3"/>
          <p:cNvSpPr txBox="1">
            <a:spLocks noChangeArrowheads="1"/>
          </p:cNvSpPr>
          <p:nvPr/>
        </p:nvSpPr>
        <p:spPr bwMode="auto">
          <a:xfrm>
            <a:off x="0" y="123825"/>
            <a:ext cx="6789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СФЕРА ПОТРЕБИТЕЛЬСКОГО РЫНКА И УСЛУГ</a:t>
            </a: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5400000" flipV="1">
            <a:off x="530225" y="1271588"/>
            <a:ext cx="1296987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9160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DDB782F7-D5DD-4F80-B625-3519FE6BC793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34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49162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89738" y="6885632"/>
            <a:ext cx="585502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ru-RU" sz="3000" dirty="0">
                <a:latin typeface="+mn-lt"/>
                <a:cs typeface="+mn-cs"/>
              </a:rPr>
              <a:t>Коэффициент доступности объектов торговли и услуг в района составляет 100 %</a:t>
            </a:r>
          </a:p>
          <a:p>
            <a:pPr marL="0" indent="0" algn="ctr">
              <a:buNone/>
            </a:pPr>
            <a:endParaRPr lang="ru-RU" sz="28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81" y="4588768"/>
            <a:ext cx="4968628" cy="4393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505" y="2140496"/>
            <a:ext cx="4824536" cy="410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846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>
          <a:xfrm>
            <a:off x="1255713" y="123824"/>
            <a:ext cx="11703050" cy="2182019"/>
          </a:xfrm>
        </p:spPr>
        <p:txBody>
          <a:bodyPr/>
          <a:lstStyle/>
          <a:p>
            <a:pPr eaLnBrk="1" hangingPunct="1"/>
            <a:r>
              <a:rPr lang="ru-RU" sz="4000" b="1" dirty="0"/>
              <a:t>Инфраструктура потребительского рынка и услуг</a:t>
            </a:r>
          </a:p>
        </p:txBody>
      </p:sp>
      <p:sp>
        <p:nvSpPr>
          <p:cNvPr id="49155" name="Объект 9"/>
          <p:cNvSpPr>
            <a:spLocks noGrp="1"/>
          </p:cNvSpPr>
          <p:nvPr>
            <p:ph sz="half" idx="1"/>
          </p:nvPr>
        </p:nvSpPr>
        <p:spPr>
          <a:xfrm>
            <a:off x="309712" y="2839242"/>
            <a:ext cx="6048672" cy="4936854"/>
          </a:xfrm>
        </p:spPr>
        <p:txBody>
          <a:bodyPr/>
          <a:lstStyle/>
          <a:p>
            <a:pPr marL="0" indent="0">
              <a:buNone/>
            </a:pPr>
            <a:r>
              <a:rPr lang="ru-RU" sz="3000" u="sng" dirty="0" smtClean="0"/>
              <a:t>В </a:t>
            </a:r>
            <a:r>
              <a:rPr lang="ru-RU" sz="3000" b="1" u="sng" dirty="0" smtClean="0"/>
              <a:t>2019 </a:t>
            </a:r>
            <a:r>
              <a:rPr lang="ru-RU" sz="3000" u="sng" dirty="0"/>
              <a:t>году открыто:</a:t>
            </a:r>
          </a:p>
          <a:p>
            <a:r>
              <a:rPr lang="ru-RU" sz="3000" dirty="0" smtClean="0"/>
              <a:t>предприятий </a:t>
            </a:r>
            <a:r>
              <a:rPr lang="ru-RU" sz="3000" dirty="0"/>
              <a:t>торговли </a:t>
            </a:r>
            <a:r>
              <a:rPr lang="ru-RU" sz="3000" dirty="0" smtClean="0"/>
              <a:t>- </a:t>
            </a:r>
            <a:r>
              <a:rPr lang="ru-RU" sz="3000" b="1" dirty="0"/>
              <a:t>7</a:t>
            </a:r>
            <a:r>
              <a:rPr lang="ru-RU" sz="3000" b="1" dirty="0" smtClean="0"/>
              <a:t> ед</a:t>
            </a:r>
            <a:r>
              <a:rPr lang="ru-RU" sz="3000" dirty="0" smtClean="0"/>
              <a:t>.</a:t>
            </a:r>
            <a:endParaRPr lang="ru-RU" sz="3000" dirty="0"/>
          </a:p>
          <a:p>
            <a:r>
              <a:rPr lang="ru-RU" sz="3000" dirty="0" smtClean="0"/>
              <a:t>предприятий </a:t>
            </a:r>
            <a:r>
              <a:rPr lang="ru-RU" sz="3000" dirty="0"/>
              <a:t>бытового обслуживания – </a:t>
            </a:r>
            <a:r>
              <a:rPr lang="ru-RU" sz="3000" b="1" dirty="0"/>
              <a:t>3</a:t>
            </a:r>
            <a:endParaRPr lang="ru-RU" sz="3000" b="1" dirty="0" smtClean="0"/>
          </a:p>
          <a:p>
            <a:r>
              <a:rPr lang="ru-RU" sz="3000" dirty="0" smtClean="0"/>
              <a:t>предприятий </a:t>
            </a:r>
            <a:r>
              <a:rPr lang="ru-RU" sz="3000" dirty="0"/>
              <a:t>общественного </a:t>
            </a:r>
            <a:r>
              <a:rPr lang="ru-RU" sz="3000" dirty="0" smtClean="0"/>
              <a:t>питания - </a:t>
            </a:r>
            <a:r>
              <a:rPr lang="ru-RU" sz="3000" b="1" dirty="0"/>
              <a:t>3</a:t>
            </a:r>
          </a:p>
          <a:p>
            <a:pPr marL="0" indent="0">
              <a:buNone/>
            </a:pPr>
            <a:r>
              <a:rPr lang="ru-RU" sz="3000" dirty="0"/>
              <a:t>Ввод новых предприятий позволил создать новые рабочие места в количестве  </a:t>
            </a:r>
            <a:r>
              <a:rPr lang="ru-RU" sz="3000" b="1" dirty="0" smtClean="0"/>
              <a:t>253 </a:t>
            </a:r>
            <a:r>
              <a:rPr lang="ru-RU" sz="3000" b="1" dirty="0" err="1"/>
              <a:t>ед</a:t>
            </a:r>
            <a:r>
              <a:rPr lang="en-US" sz="3000" dirty="0"/>
              <a:t>.</a:t>
            </a:r>
            <a:endParaRPr lang="ru-RU" sz="3000" dirty="0"/>
          </a:p>
        </p:txBody>
      </p:sp>
      <p:sp>
        <p:nvSpPr>
          <p:cNvPr id="49157" name="TextBox 3"/>
          <p:cNvSpPr txBox="1">
            <a:spLocks noChangeArrowheads="1"/>
          </p:cNvSpPr>
          <p:nvPr/>
        </p:nvSpPr>
        <p:spPr bwMode="auto">
          <a:xfrm>
            <a:off x="0" y="123825"/>
            <a:ext cx="6789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СФЕРА ПОТРЕБИТЕЛЬСКОГО РЫНКА И УСЛУГ</a:t>
            </a: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5400000" flipV="1">
            <a:off x="530225" y="1271588"/>
            <a:ext cx="1296987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9160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DDB782F7-D5DD-4F80-B625-3519FE6BC793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35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49162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448" y="1852465"/>
            <a:ext cx="4658271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447" y="5164832"/>
            <a:ext cx="4658271" cy="3168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2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/>
              <a:t>Нестационарные объекты</a:t>
            </a:r>
          </a:p>
        </p:txBody>
      </p:sp>
      <p:sp>
        <p:nvSpPr>
          <p:cNvPr id="50179" name="Объект 2"/>
          <p:cNvSpPr>
            <a:spLocks noGrp="1"/>
          </p:cNvSpPr>
          <p:nvPr>
            <p:ph sz="half" idx="1"/>
          </p:nvPr>
        </p:nvSpPr>
        <p:spPr>
          <a:xfrm>
            <a:off x="442913" y="2276475"/>
            <a:ext cx="6851575" cy="6488113"/>
          </a:xfrm>
        </p:spPr>
        <p:txBody>
          <a:bodyPr/>
          <a:lstStyle/>
          <a:p>
            <a:endParaRPr lang="ru-RU" sz="2800" dirty="0" smtClean="0">
              <a:latin typeface="Helvetica Inserat LT Std"/>
            </a:endParaRPr>
          </a:p>
          <a:p>
            <a:endParaRPr lang="ru-RU" sz="2800" dirty="0" smtClean="0">
              <a:latin typeface="Helvetica Inserat LT Std"/>
            </a:endParaRPr>
          </a:p>
          <a:p>
            <a:pPr marL="0" indent="0">
              <a:buNone/>
            </a:pPr>
            <a:r>
              <a:rPr lang="ru-RU" sz="3000" u="sng" dirty="0"/>
              <a:t>В районе функционирует </a:t>
            </a:r>
            <a:endParaRPr lang="ru-RU" sz="3000" u="sng" dirty="0" smtClean="0"/>
          </a:p>
          <a:p>
            <a:pPr marL="0" indent="0">
              <a:buNone/>
            </a:pPr>
            <a:r>
              <a:rPr lang="ru-RU" sz="3000" b="1" u="sng" dirty="0" smtClean="0"/>
              <a:t>18</a:t>
            </a:r>
            <a:r>
              <a:rPr lang="ru-RU" sz="3000" u="sng" dirty="0" smtClean="0"/>
              <a:t> </a:t>
            </a:r>
            <a:r>
              <a:rPr lang="ru-RU" sz="3000" u="sng" dirty="0"/>
              <a:t>нестационарных торговых объектов</a:t>
            </a:r>
            <a:r>
              <a:rPr lang="ru-RU" sz="3000" dirty="0"/>
              <a:t>: </a:t>
            </a:r>
          </a:p>
          <a:p>
            <a:r>
              <a:rPr lang="ru-RU" sz="3000" dirty="0"/>
              <a:t>«Мороженое» -</a:t>
            </a:r>
            <a:r>
              <a:rPr lang="ru-RU" sz="3000" b="1" dirty="0"/>
              <a:t> 4</a:t>
            </a:r>
          </a:p>
          <a:p>
            <a:r>
              <a:rPr lang="ru-RU" sz="3000" dirty="0"/>
              <a:t>«Печать» -  </a:t>
            </a:r>
            <a:r>
              <a:rPr lang="ru-RU" sz="3000" b="1" dirty="0"/>
              <a:t>12</a:t>
            </a:r>
          </a:p>
          <a:p>
            <a:r>
              <a:rPr lang="ru-RU" sz="3000" dirty="0"/>
              <a:t>«Бытовые услуги» – </a:t>
            </a:r>
            <a:r>
              <a:rPr lang="ru-RU" sz="3000" b="1" dirty="0"/>
              <a:t>1</a:t>
            </a:r>
          </a:p>
          <a:p>
            <a:r>
              <a:rPr lang="ru-RU" sz="3000" dirty="0"/>
              <a:t>«Молоко и молочные продукты» - </a:t>
            </a:r>
            <a:r>
              <a:rPr lang="ru-RU" sz="3000" b="1" dirty="0"/>
              <a:t>1</a:t>
            </a:r>
          </a:p>
          <a:p>
            <a:pPr marL="0" indent="0">
              <a:buNone/>
            </a:pPr>
            <a:endParaRPr lang="ru-RU" sz="2400" dirty="0"/>
          </a:p>
          <a:p>
            <a:endParaRPr lang="ru-RU" sz="2400" dirty="0" smtClean="0">
              <a:latin typeface="Helvetica Inserat LT Std"/>
            </a:endParaRPr>
          </a:p>
        </p:txBody>
      </p:sp>
      <p:sp>
        <p:nvSpPr>
          <p:cNvPr id="50182" name="TextBox 3"/>
          <p:cNvSpPr txBox="1">
            <a:spLocks noChangeArrowheads="1"/>
          </p:cNvSpPr>
          <p:nvPr/>
        </p:nvSpPr>
        <p:spPr bwMode="auto">
          <a:xfrm>
            <a:off x="0" y="123825"/>
            <a:ext cx="6789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СФЕРА ПОТРЕБИТЕЛЬСКОГО РЫНКА И УСЛУГ</a:t>
            </a: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442913" y="569913"/>
            <a:ext cx="9069387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 flipV="1">
            <a:off x="890588" y="1271588"/>
            <a:ext cx="1296987" cy="1539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0185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pic>
        <p:nvPicPr>
          <p:cNvPr id="50186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DDB782F7-D5DD-4F80-B625-3519FE6BC793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36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7870552" y="2275841"/>
            <a:ext cx="4484008" cy="288899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552" y="1636440"/>
            <a:ext cx="4536504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552" y="5308848"/>
            <a:ext cx="453650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903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612165" cy="1393920"/>
          </a:xfrm>
        </p:spPr>
        <p:txBody>
          <a:bodyPr/>
          <a:lstStyle/>
          <a:p>
            <a:pPr eaLnBrk="1" hangingPunct="1"/>
            <a:r>
              <a:rPr lang="ru-RU" sz="4400" b="1" dirty="0" smtClean="0"/>
              <a:t>Сезонные торговые объекты</a:t>
            </a:r>
          </a:p>
        </p:txBody>
      </p:sp>
      <p:sp>
        <p:nvSpPr>
          <p:cNvPr id="52227" name="Объект 2"/>
          <p:cNvSpPr>
            <a:spLocks noGrp="1"/>
          </p:cNvSpPr>
          <p:nvPr>
            <p:ph sz="half" idx="1"/>
          </p:nvPr>
        </p:nvSpPr>
        <p:spPr>
          <a:xfrm>
            <a:off x="1173808" y="844550"/>
            <a:ext cx="4536504" cy="7867650"/>
          </a:xfrm>
        </p:spPr>
        <p:txBody>
          <a:bodyPr/>
          <a:lstStyle/>
          <a:p>
            <a:pPr marL="0" indent="0" algn="ctr">
              <a:spcBef>
                <a:spcPct val="0"/>
              </a:spcBef>
              <a:buNone/>
            </a:pPr>
            <a:endParaRPr lang="ru-RU" sz="4400" b="1" dirty="0">
              <a:latin typeface="+mj-lt"/>
              <a:ea typeface="+mj-ea"/>
              <a:cs typeface="+mj-cs"/>
            </a:endParaRPr>
          </a:p>
          <a:p>
            <a:pPr eaLnBrk="1" hangingPunct="1"/>
            <a:endParaRPr lang="ru-RU" dirty="0" smtClean="0">
              <a:latin typeface="Helvetica Inserat LT Std"/>
            </a:endParaRPr>
          </a:p>
          <a:p>
            <a:pPr eaLnBrk="1" hangingPunct="1"/>
            <a:endParaRPr lang="ru-RU" dirty="0" smtClean="0">
              <a:latin typeface="Helvetica Inserat LT Std"/>
            </a:endParaRPr>
          </a:p>
          <a:p>
            <a:pPr marL="0" indent="0">
              <a:buNone/>
            </a:pPr>
            <a:r>
              <a:rPr lang="ru-RU" sz="3600" dirty="0"/>
              <a:t>Летние кафе – </a:t>
            </a:r>
            <a:r>
              <a:rPr lang="ru-RU" sz="3600" b="1" dirty="0"/>
              <a:t>5</a:t>
            </a:r>
          </a:p>
          <a:p>
            <a:pPr marL="0" indent="0">
              <a:buNone/>
            </a:pPr>
            <a:r>
              <a:rPr lang="ru-RU" sz="3600" dirty="0"/>
              <a:t>Бахчевые развалы – </a:t>
            </a:r>
            <a:r>
              <a:rPr lang="ru-RU" sz="3600" b="1" dirty="0"/>
              <a:t>1</a:t>
            </a:r>
          </a:p>
          <a:p>
            <a:pPr marL="0" indent="0">
              <a:buNone/>
            </a:pPr>
            <a:r>
              <a:rPr lang="ru-RU" sz="3600" dirty="0"/>
              <a:t>Елочные базары - </a:t>
            </a:r>
            <a:r>
              <a:rPr lang="ru-RU" sz="3600" b="1" dirty="0"/>
              <a:t>1 </a:t>
            </a:r>
          </a:p>
        </p:txBody>
      </p:sp>
      <p:sp>
        <p:nvSpPr>
          <p:cNvPr id="52229" name="TextBox 5"/>
          <p:cNvSpPr txBox="1">
            <a:spLocks noChangeArrowheads="1"/>
          </p:cNvSpPr>
          <p:nvPr/>
        </p:nvSpPr>
        <p:spPr bwMode="auto">
          <a:xfrm>
            <a:off x="0" y="123825"/>
            <a:ext cx="6789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СФЕРА ПОТРЕБИТЕЛЬСКОГО РЫНКА И УСЛУГ</a:t>
            </a:r>
          </a:p>
        </p:txBody>
      </p:sp>
      <p:sp>
        <p:nvSpPr>
          <p:cNvPr id="52230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D0553E10-620D-4CD5-AA73-A1D512F813BC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37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52232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1189038" y="1271588"/>
            <a:ext cx="1296987" cy="1539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6646416" y="2275841"/>
            <a:ext cx="5256584" cy="267296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416" y="2041932"/>
            <a:ext cx="5256584" cy="2978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416" y="5236840"/>
            <a:ext cx="525658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16" y="5392266"/>
            <a:ext cx="4608512" cy="301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314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400" b="1" dirty="0" smtClean="0"/>
              <a:t>Межрегиональная ярмарка</a:t>
            </a:r>
          </a:p>
        </p:txBody>
      </p:sp>
      <p:sp>
        <p:nvSpPr>
          <p:cNvPr id="52227" name="Объект 2"/>
          <p:cNvSpPr>
            <a:spLocks noGrp="1"/>
          </p:cNvSpPr>
          <p:nvPr>
            <p:ph sz="half" idx="1"/>
          </p:nvPr>
        </p:nvSpPr>
        <p:spPr>
          <a:xfrm>
            <a:off x="1366816" y="1995487"/>
            <a:ext cx="9804227" cy="793081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/>
              <a:t>В </a:t>
            </a:r>
            <a:r>
              <a:rPr lang="ru-RU" sz="3200" dirty="0" smtClean="0"/>
              <a:t>2019 </a:t>
            </a:r>
            <a:r>
              <a:rPr lang="ru-RU" sz="3200" dirty="0"/>
              <a:t>году </a:t>
            </a:r>
            <a:r>
              <a:rPr lang="ru-RU" sz="3200" dirty="0" smtClean="0"/>
              <a:t>проведена реконструкция  </a:t>
            </a:r>
            <a:endParaRPr lang="ru-RU" sz="3200" dirty="0"/>
          </a:p>
          <a:p>
            <a:pPr marL="1300163" lvl="2" indent="0" eaLnBrk="1" hangingPunct="1">
              <a:buNone/>
            </a:pPr>
            <a:endParaRPr lang="ru-RU" b="1" dirty="0">
              <a:latin typeface="+mj-lt"/>
              <a:ea typeface="+mj-ea"/>
              <a:cs typeface="+mj-cs"/>
            </a:endParaRPr>
          </a:p>
          <a:p>
            <a:pPr marL="0" indent="0" eaLnBrk="1" hangingPunct="1">
              <a:buNone/>
            </a:pPr>
            <a:endParaRPr lang="ru-RU" sz="3600" dirty="0" smtClean="0">
              <a:latin typeface="Helvetica Inserat LT Std"/>
            </a:endParaRPr>
          </a:p>
          <a:p>
            <a:pPr eaLnBrk="1" hangingPunct="1"/>
            <a:endParaRPr lang="ru-RU" sz="3600" dirty="0" smtClean="0">
              <a:latin typeface="Helvetica Inserat LT Std"/>
            </a:endParaRPr>
          </a:p>
        </p:txBody>
      </p:sp>
      <p:sp>
        <p:nvSpPr>
          <p:cNvPr id="52229" name="TextBox 5"/>
          <p:cNvSpPr txBox="1">
            <a:spLocks noChangeArrowheads="1"/>
          </p:cNvSpPr>
          <p:nvPr/>
        </p:nvSpPr>
        <p:spPr bwMode="auto">
          <a:xfrm>
            <a:off x="0" y="123825"/>
            <a:ext cx="6789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СФЕРА ПОТРЕБИТЕЛЬСКОГО РЫНКА И УСЛУГ</a:t>
            </a:r>
          </a:p>
        </p:txBody>
      </p:sp>
      <p:sp>
        <p:nvSpPr>
          <p:cNvPr id="52230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D0553E10-620D-4CD5-AA73-A1D512F813BC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38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52232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1189038" y="1271588"/>
            <a:ext cx="1296987" cy="1539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23" y="3868688"/>
            <a:ext cx="3708400" cy="466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168" y="2934618"/>
            <a:ext cx="37846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648" y="3821724"/>
            <a:ext cx="3784600" cy="470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696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xfrm>
            <a:off x="650874" y="615950"/>
            <a:ext cx="12353925" cy="1597025"/>
          </a:xfrm>
        </p:spPr>
        <p:txBody>
          <a:bodyPr/>
          <a:lstStyle/>
          <a:p>
            <a:r>
              <a:rPr lang="ru-RU" sz="4000" b="1" dirty="0"/>
              <a:t>Выявление и пресечение 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>несанкционированной </a:t>
            </a:r>
            <a:r>
              <a:rPr lang="ru-RU" sz="4000" b="1" dirty="0"/>
              <a:t>торговли</a:t>
            </a:r>
          </a:p>
        </p:txBody>
      </p:sp>
      <p:sp>
        <p:nvSpPr>
          <p:cNvPr id="53251" name="Объект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11972205" cy="872133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dirty="0" smtClean="0"/>
              <a:t> Фактов </a:t>
            </a:r>
            <a:r>
              <a:rPr lang="ru-RU" sz="3000" dirty="0"/>
              <a:t>незаконной </a:t>
            </a:r>
            <a:r>
              <a:rPr lang="ru-RU" sz="3000" dirty="0" smtClean="0"/>
              <a:t>торговли не выявлено</a:t>
            </a:r>
            <a:endParaRPr lang="ru-RU" sz="3000" b="1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300" y="3580656"/>
            <a:ext cx="7033071" cy="5274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</p:pic>
      <p:sp>
        <p:nvSpPr>
          <p:cNvPr id="53254" name="TextBox 5"/>
          <p:cNvSpPr txBox="1">
            <a:spLocks noChangeArrowheads="1"/>
          </p:cNvSpPr>
          <p:nvPr/>
        </p:nvSpPr>
        <p:spPr bwMode="auto">
          <a:xfrm>
            <a:off x="0" y="123825"/>
            <a:ext cx="6789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СФЕРА ПОТРЕБИТЕЛЬСКОГО РЫНКА И УСЛУГ</a:t>
            </a: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 flipV="1">
            <a:off x="-31750" y="1428750"/>
            <a:ext cx="1557338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3257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pic>
        <p:nvPicPr>
          <p:cNvPr id="53258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DDB782F7-D5DD-4F80-B625-3519FE6BC793}" type="slidenum">
              <a:rPr lang="ru-RU" sz="4800" b="1" smtClean="0">
                <a:solidFill>
                  <a:prstClr val="white">
                    <a:lumMod val="75000"/>
                  </a:prst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39</a:t>
            </a:fld>
            <a:endParaRPr lang="ru-RU" sz="4800" b="1" dirty="0">
              <a:solidFill>
                <a:prstClr val="white">
                  <a:lumMod val="75000"/>
                </a:prstClr>
              </a:solidFill>
              <a:latin typeface="Helvetica Inserat LT Std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1504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Helvetica Inserat LT Std"/>
              </a:rPr>
              <a:t/>
            </a:r>
            <a:br>
              <a:rPr lang="en-US" dirty="0" smtClean="0">
                <a:latin typeface="Helvetica Inserat LT Std"/>
              </a:rPr>
            </a:br>
            <a:r>
              <a:rPr lang="ru-RU" sz="5300" b="1" dirty="0"/>
              <a:t>Стимулирование управ районов</a:t>
            </a:r>
          </a:p>
        </p:txBody>
      </p:sp>
      <p:sp>
        <p:nvSpPr>
          <p:cNvPr id="7171" name="Объект 8"/>
          <p:cNvSpPr>
            <a:spLocks noGrp="1"/>
          </p:cNvSpPr>
          <p:nvPr>
            <p:ph sz="half" idx="1"/>
          </p:nvPr>
        </p:nvSpPr>
        <p:spPr>
          <a:xfrm>
            <a:off x="1470782" y="2300073"/>
            <a:ext cx="10140032" cy="6749008"/>
          </a:xfrm>
        </p:spPr>
        <p:txBody>
          <a:bodyPr/>
          <a:lstStyle/>
          <a:p>
            <a:pPr marL="0" indent="0" algn="ctr" defTabSz="1300460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ru-RU" sz="2400" dirty="0" smtClean="0">
              <a:latin typeface="+mj-lt"/>
              <a:ea typeface="+mj-ea"/>
              <a:cs typeface="+mj-cs"/>
            </a:endParaRPr>
          </a:p>
          <a:p>
            <a:pPr marL="0" indent="0" algn="ctr" defTabSz="1300460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ru-RU" sz="2400" dirty="0">
              <a:latin typeface="+mj-lt"/>
              <a:ea typeface="+mj-ea"/>
              <a:cs typeface="+mj-cs"/>
            </a:endParaRPr>
          </a:p>
          <a:p>
            <a:pPr marL="0" indent="0" algn="ctr" defTabSz="1300460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ru-RU" sz="2800" dirty="0"/>
              <a:t>В соответствии с постановлением Правительства Москвы от 26 декабря 2012 г. № 849-ПП «О стимулировании управ районов города Москвы», районам был доведен объем средств, направленных на реализацию государственной программы «Жилище».</a:t>
            </a:r>
          </a:p>
          <a:p>
            <a:pPr marL="0" indent="0" algn="ctr" defTabSz="1300460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ru-RU" sz="2800" dirty="0" smtClean="0">
              <a:latin typeface="+mj-lt"/>
              <a:ea typeface="+mj-ea"/>
              <a:cs typeface="+mj-cs"/>
            </a:endParaRPr>
          </a:p>
          <a:p>
            <a:pPr marL="0" indent="0" algn="ctr" defTabSz="1300460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ru-RU" sz="2800" dirty="0" smtClean="0">
                <a:latin typeface="+mj-lt"/>
                <a:ea typeface="+mj-ea"/>
                <a:cs typeface="+mj-cs"/>
              </a:rPr>
              <a:t>В </a:t>
            </a:r>
            <a:r>
              <a:rPr lang="ru-RU" sz="2800" b="1" dirty="0" smtClean="0">
                <a:latin typeface="+mj-lt"/>
                <a:ea typeface="+mj-ea"/>
                <a:cs typeface="+mj-cs"/>
              </a:rPr>
              <a:t>2019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 </a:t>
            </a:r>
            <a:r>
              <a:rPr lang="ru-RU" sz="2800" dirty="0">
                <a:latin typeface="+mj-lt"/>
                <a:ea typeface="+mj-ea"/>
                <a:cs typeface="+mj-cs"/>
              </a:rPr>
              <a:t>году на территории района в рамках выполнения утвержденной программы благоустройства «Стимулирование управ районов» выполнено комплексное благоустройство на общую 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сумму</a:t>
            </a:r>
          </a:p>
          <a:p>
            <a:pPr marL="0" indent="0" algn="ctr" defTabSz="1300460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ru-RU" sz="2800" dirty="0" smtClean="0">
                <a:latin typeface="+mj-lt"/>
                <a:ea typeface="+mj-ea"/>
                <a:cs typeface="+mj-cs"/>
              </a:rPr>
              <a:t> </a:t>
            </a:r>
            <a:r>
              <a:rPr lang="ru-RU" sz="2800" b="1" dirty="0"/>
              <a:t>39 млн. </a:t>
            </a:r>
            <a:r>
              <a:rPr lang="ru-RU" sz="2800" b="1" dirty="0" smtClean="0"/>
              <a:t>300 </a:t>
            </a:r>
            <a:r>
              <a:rPr lang="ru-RU" sz="2800" b="1" dirty="0"/>
              <a:t>тыс. </a:t>
            </a:r>
            <a:r>
              <a:rPr lang="ru-RU" sz="2800" b="1" dirty="0" smtClean="0"/>
              <a:t>460,48 </a:t>
            </a:r>
            <a:r>
              <a:rPr lang="ru-RU" sz="2800" b="1" dirty="0"/>
              <a:t>рублей.</a:t>
            </a:r>
            <a:endParaRPr lang="ru-RU" sz="2800" b="1" dirty="0">
              <a:latin typeface="+mj-lt"/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ru-RU" sz="2400" dirty="0" smtClean="0"/>
              <a:t> </a:t>
            </a:r>
            <a:endParaRPr lang="ru-RU" sz="2400" dirty="0"/>
          </a:p>
          <a:p>
            <a:pPr algn="ctr"/>
            <a:endParaRPr lang="ru-RU" sz="2400" b="1" dirty="0">
              <a:latin typeface="The times"/>
            </a:endParaRPr>
          </a:p>
        </p:txBody>
      </p:sp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6" name="Номер слайда 4"/>
          <p:cNvSpPr txBox="1">
            <a:spLocks/>
          </p:cNvSpPr>
          <p:nvPr/>
        </p:nvSpPr>
        <p:spPr>
          <a:xfrm>
            <a:off x="407988" y="9040813"/>
            <a:ext cx="693737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3F0D9421-D2D3-4E1B-9F2B-4560024CF9C2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7175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Box 7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368301" y="1695450"/>
            <a:ext cx="1657350" cy="984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10800000" flipV="1">
            <a:off x="98425" y="6619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/>
              <a:t>Скидки на товары и услуги, адаптация объектов</a:t>
            </a:r>
          </a:p>
        </p:txBody>
      </p:sp>
      <p:sp>
        <p:nvSpPr>
          <p:cNvPr id="54275" name="Объект 2"/>
          <p:cNvSpPr>
            <a:spLocks noGrp="1"/>
          </p:cNvSpPr>
          <p:nvPr>
            <p:ph sz="half" idx="1"/>
          </p:nvPr>
        </p:nvSpPr>
        <p:spPr>
          <a:xfrm>
            <a:off x="386835" y="2186074"/>
            <a:ext cx="6619621" cy="2690726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dirty="0"/>
              <a:t>Скидки держателям социальной карты москвича  предоставляет  </a:t>
            </a:r>
            <a:endParaRPr lang="ru-RU" sz="3000" dirty="0" smtClean="0"/>
          </a:p>
          <a:p>
            <a:pPr marL="0" indent="0" algn="ctr">
              <a:buNone/>
            </a:pPr>
            <a:r>
              <a:rPr lang="ru-RU" sz="3000" b="1" dirty="0" smtClean="0"/>
              <a:t>38 </a:t>
            </a:r>
            <a:r>
              <a:rPr lang="ru-RU" sz="3000" dirty="0" smtClean="0"/>
              <a:t>предприятий, </a:t>
            </a:r>
            <a:r>
              <a:rPr lang="ru-RU" sz="3000" dirty="0"/>
              <a:t>из них: </a:t>
            </a:r>
            <a:endParaRPr lang="ru-RU" sz="3000" dirty="0" smtClean="0"/>
          </a:p>
          <a:p>
            <a:pPr marL="0" indent="0" algn="ctr">
              <a:buNone/>
            </a:pPr>
            <a:r>
              <a:rPr lang="ru-RU" sz="3000" b="1" dirty="0" smtClean="0"/>
              <a:t>29</a:t>
            </a:r>
            <a:r>
              <a:rPr lang="ru-RU" sz="3000" dirty="0" smtClean="0"/>
              <a:t> </a:t>
            </a:r>
            <a:r>
              <a:rPr lang="ru-RU" sz="3000" dirty="0"/>
              <a:t>предприятий торговли и </a:t>
            </a:r>
            <a:endParaRPr lang="ru-RU" sz="3000" dirty="0" smtClean="0"/>
          </a:p>
          <a:p>
            <a:pPr marL="0" indent="0" algn="ctr">
              <a:buNone/>
            </a:pPr>
            <a:r>
              <a:rPr lang="ru-RU" sz="3000" b="1" dirty="0"/>
              <a:t>9</a:t>
            </a:r>
            <a:r>
              <a:rPr lang="ru-RU" sz="3000" dirty="0" smtClean="0"/>
              <a:t> </a:t>
            </a:r>
            <a:r>
              <a:rPr lang="ru-RU" sz="3000" dirty="0"/>
              <a:t>предприятий бытового обслуживания. </a:t>
            </a:r>
          </a:p>
        </p:txBody>
      </p:sp>
      <p:sp>
        <p:nvSpPr>
          <p:cNvPr id="54277" name="TextBox 5"/>
          <p:cNvSpPr txBox="1">
            <a:spLocks noChangeArrowheads="1"/>
          </p:cNvSpPr>
          <p:nvPr/>
        </p:nvSpPr>
        <p:spPr bwMode="auto">
          <a:xfrm>
            <a:off x="0" y="123825"/>
            <a:ext cx="6789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СФЕРА ПОТРЕБИТЕЛЬСКОГО РЫНКА И УСЛУГ</a:t>
            </a:r>
          </a:p>
        </p:txBody>
      </p:sp>
      <p:sp>
        <p:nvSpPr>
          <p:cNvPr id="54278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7B64312-EE88-4A61-A46E-5A01AE82F9F7}" type="slidenum">
              <a:rPr lang="ru-RU" sz="4800" b="1" smtClean="0">
                <a:solidFill>
                  <a:prstClr val="white">
                    <a:lumMod val="75000"/>
                  </a:prst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40</a:t>
            </a:fld>
            <a:endParaRPr lang="ru-RU" sz="4800" b="1" dirty="0">
              <a:solidFill>
                <a:prstClr val="white">
                  <a:lumMod val="75000"/>
                </a:prstClr>
              </a:solidFill>
              <a:latin typeface="Helvetica Inserat LT Std" pitchFamily="34" charset="-52"/>
            </a:endParaRPr>
          </a:p>
        </p:txBody>
      </p:sp>
      <p:pic>
        <p:nvPicPr>
          <p:cNvPr id="5428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448469" y="1129495"/>
            <a:ext cx="1069975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9948" name="Picture 2" descr="C:\Users\ZinkevichEV\Desktop\соц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207" y="5486400"/>
            <a:ext cx="4746625" cy="2979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89738" y="6446923"/>
            <a:ext cx="6120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000" dirty="0" smtClean="0">
              <a:latin typeface="+mn-lt"/>
              <a:cs typeface="+mn-cs"/>
            </a:endParaRPr>
          </a:p>
          <a:p>
            <a:pPr algn="ctr"/>
            <a:r>
              <a:rPr lang="ru-RU" sz="3000" dirty="0" smtClean="0">
                <a:latin typeface="+mn-lt"/>
                <a:cs typeface="+mn-cs"/>
              </a:rPr>
              <a:t>В </a:t>
            </a:r>
            <a:r>
              <a:rPr lang="ru-RU" sz="3000" b="1" dirty="0" smtClean="0">
                <a:latin typeface="+mn-lt"/>
                <a:cs typeface="+mn-cs"/>
              </a:rPr>
              <a:t>2019</a:t>
            </a:r>
            <a:r>
              <a:rPr lang="ru-RU" sz="3000" dirty="0" smtClean="0">
                <a:latin typeface="+mn-lt"/>
                <a:cs typeface="+mn-cs"/>
              </a:rPr>
              <a:t> </a:t>
            </a:r>
            <a:r>
              <a:rPr lang="ru-RU" sz="3000" dirty="0">
                <a:latin typeface="+mn-lt"/>
                <a:cs typeface="+mn-cs"/>
              </a:rPr>
              <a:t>году для маломобильных групп жителей адаптировано  </a:t>
            </a:r>
            <a:endParaRPr lang="ru-RU" sz="3000" dirty="0" smtClean="0">
              <a:latin typeface="+mn-lt"/>
              <a:cs typeface="+mn-cs"/>
            </a:endParaRPr>
          </a:p>
          <a:p>
            <a:pPr algn="ctr"/>
            <a:r>
              <a:rPr lang="ru-RU" sz="3000" b="1" dirty="0">
                <a:latin typeface="+mn-lt"/>
                <a:cs typeface="+mn-cs"/>
              </a:rPr>
              <a:t>4</a:t>
            </a:r>
            <a:r>
              <a:rPr lang="ru-RU" sz="3000" dirty="0" smtClean="0">
                <a:latin typeface="+mn-lt"/>
                <a:cs typeface="+mn-cs"/>
              </a:rPr>
              <a:t> предприятия </a:t>
            </a:r>
            <a:r>
              <a:rPr lang="ru-RU" sz="3000" dirty="0">
                <a:latin typeface="+mn-lt"/>
                <a:cs typeface="+mn-cs"/>
              </a:rPr>
              <a:t>торговли и услуг. 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7150472" y="2140497"/>
            <a:ext cx="5184576" cy="45973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472" y="2140496"/>
            <a:ext cx="5184576" cy="459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332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/>
              <a:t>Пресечение незаконного (нецелевого) использования земельных участков</a:t>
            </a:r>
            <a:endParaRPr lang="ru-RU" sz="4000" b="1" dirty="0"/>
          </a:p>
        </p:txBody>
      </p:sp>
      <p:sp>
        <p:nvSpPr>
          <p:cNvPr id="54275" name="Объект 2"/>
          <p:cNvSpPr>
            <a:spLocks noGrp="1"/>
          </p:cNvSpPr>
          <p:nvPr>
            <p:ph sz="half" idx="1"/>
          </p:nvPr>
        </p:nvSpPr>
        <p:spPr>
          <a:xfrm>
            <a:off x="386835" y="2186074"/>
            <a:ext cx="6619621" cy="2690726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dirty="0" smtClean="0"/>
              <a:t>Демонтированы 2 пристройки по адресам: </a:t>
            </a:r>
          </a:p>
          <a:p>
            <a:pPr marL="0" indent="0" algn="ctr">
              <a:buNone/>
            </a:pPr>
            <a:r>
              <a:rPr lang="ru-RU" sz="3000" dirty="0" smtClean="0"/>
              <a:t>Ул. Полярная, д.14</a:t>
            </a:r>
          </a:p>
          <a:p>
            <a:pPr marL="0" indent="0" algn="ctr">
              <a:buNone/>
            </a:pPr>
            <a:r>
              <a:rPr lang="ru-RU" sz="3000" dirty="0" smtClean="0"/>
              <a:t>Пр. Шокальского, д.2</a:t>
            </a:r>
            <a:endParaRPr lang="ru-RU" sz="3000" dirty="0"/>
          </a:p>
        </p:txBody>
      </p:sp>
      <p:sp>
        <p:nvSpPr>
          <p:cNvPr id="54277" name="TextBox 5"/>
          <p:cNvSpPr txBox="1">
            <a:spLocks noChangeArrowheads="1"/>
          </p:cNvSpPr>
          <p:nvPr/>
        </p:nvSpPr>
        <p:spPr bwMode="auto">
          <a:xfrm>
            <a:off x="0" y="123825"/>
            <a:ext cx="6789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СФЕРА ПОТРЕБИТЕЛЬСКОГО РЫНКА И УСЛУГ</a:t>
            </a:r>
          </a:p>
        </p:txBody>
      </p:sp>
      <p:sp>
        <p:nvSpPr>
          <p:cNvPr id="54278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7B64312-EE88-4A61-A46E-5A01AE82F9F7}" type="slidenum">
              <a:rPr lang="ru-RU" sz="4800" b="1" smtClean="0">
                <a:solidFill>
                  <a:prstClr val="white">
                    <a:lumMod val="75000"/>
                  </a:prst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41</a:t>
            </a:fld>
            <a:endParaRPr lang="ru-RU" sz="4800" b="1" dirty="0">
              <a:solidFill>
                <a:prstClr val="white">
                  <a:lumMod val="75000"/>
                </a:prstClr>
              </a:solidFill>
              <a:latin typeface="Helvetica Inserat LT Std" pitchFamily="34" charset="-52"/>
            </a:endParaRPr>
          </a:p>
        </p:txBody>
      </p:sp>
      <p:pic>
        <p:nvPicPr>
          <p:cNvPr id="5428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448469" y="1129495"/>
            <a:ext cx="1069975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4" name="Объект 4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50472" y="2284512"/>
            <a:ext cx="4968552" cy="3816424"/>
          </a:xfr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1" y="4876800"/>
            <a:ext cx="5009901" cy="3960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750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/>
              <a:t>Оформление территории к Новому Году и Рождеству Христову</a:t>
            </a:r>
            <a:endParaRPr lang="ru-RU" sz="4000" b="1" dirty="0"/>
          </a:p>
        </p:txBody>
      </p:sp>
      <p:sp>
        <p:nvSpPr>
          <p:cNvPr id="54277" name="TextBox 5"/>
          <p:cNvSpPr txBox="1">
            <a:spLocks noChangeArrowheads="1"/>
          </p:cNvSpPr>
          <p:nvPr/>
        </p:nvSpPr>
        <p:spPr bwMode="auto">
          <a:xfrm>
            <a:off x="0" y="123825"/>
            <a:ext cx="6789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СФЕРА ПОТРЕБИТЕЛЬСКОГО РЫНКА И УСЛУГ</a:t>
            </a:r>
          </a:p>
        </p:txBody>
      </p:sp>
      <p:sp>
        <p:nvSpPr>
          <p:cNvPr id="54278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7B64312-EE88-4A61-A46E-5A01AE82F9F7}" type="slidenum">
              <a:rPr lang="ru-RU" sz="4800" b="1" smtClean="0">
                <a:solidFill>
                  <a:prstClr val="white">
                    <a:lumMod val="75000"/>
                  </a:prst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42</a:t>
            </a:fld>
            <a:endParaRPr lang="ru-RU" sz="4800" b="1" dirty="0">
              <a:solidFill>
                <a:prstClr val="white">
                  <a:lumMod val="75000"/>
                </a:prstClr>
              </a:solidFill>
              <a:latin typeface="Helvetica Inserat LT Std" pitchFamily="34" charset="-52"/>
            </a:endParaRPr>
          </a:p>
        </p:txBody>
      </p:sp>
      <p:pic>
        <p:nvPicPr>
          <p:cNvPr id="5428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448469" y="1129495"/>
            <a:ext cx="1069975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6549081" y="2174789"/>
            <a:ext cx="4686723" cy="289102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2212504"/>
            <a:ext cx="4968552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2" y="2212504"/>
            <a:ext cx="4721868" cy="28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2" y="5182243"/>
            <a:ext cx="4577852" cy="406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415" y="5693268"/>
            <a:ext cx="4946303" cy="304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006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597744" y="569912"/>
            <a:ext cx="11703050" cy="1625600"/>
          </a:xfrm>
        </p:spPr>
        <p:txBody>
          <a:bodyPr/>
          <a:lstStyle/>
          <a:p>
            <a:r>
              <a:rPr lang="ru-RU" sz="6000" b="1" dirty="0"/>
              <a:t>ЭКОНОМИКА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b="1" dirty="0"/>
          </a:p>
        </p:txBody>
      </p:sp>
      <p:sp>
        <p:nvSpPr>
          <p:cNvPr id="54277" name="TextBox 5"/>
          <p:cNvSpPr txBox="1">
            <a:spLocks noChangeArrowheads="1"/>
          </p:cNvSpPr>
          <p:nvPr/>
        </p:nvSpPr>
        <p:spPr bwMode="auto">
          <a:xfrm>
            <a:off x="0" y="123825"/>
            <a:ext cx="6789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 smtClean="0">
                <a:solidFill>
                  <a:srgbClr val="FF0000"/>
                </a:solidFill>
                <a:latin typeface="Calibri" pitchFamily="34" charset="0"/>
              </a:rPr>
              <a:t>ЭКОНОМИКА</a:t>
            </a:r>
            <a:endParaRPr lang="ru-RU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4278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7B64312-EE88-4A61-A46E-5A01AE82F9F7}" type="slidenum">
              <a:rPr lang="ru-RU" sz="4800" b="1" smtClean="0">
                <a:solidFill>
                  <a:prstClr val="white">
                    <a:lumMod val="75000"/>
                  </a:prst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43</a:t>
            </a:fld>
            <a:endParaRPr lang="ru-RU" sz="4800" b="1" dirty="0">
              <a:solidFill>
                <a:prstClr val="white">
                  <a:lumMod val="75000"/>
                </a:prstClr>
              </a:solidFill>
              <a:latin typeface="Helvetica Inserat LT Std" pitchFamily="34" charset="-52"/>
            </a:endParaRPr>
          </a:p>
        </p:txBody>
      </p:sp>
      <p:pic>
        <p:nvPicPr>
          <p:cNvPr id="5428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448469" y="1129495"/>
            <a:ext cx="1069975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1060451" y="1564433"/>
            <a:ext cx="11274597" cy="6912768"/>
          </a:xfrm>
        </p:spPr>
        <p:txBody>
          <a:bodyPr/>
          <a:lstStyle/>
          <a:p>
            <a:r>
              <a:rPr lang="ru-RU" sz="2400" dirty="0"/>
              <a:t>Исполнение бюджетной сметы за 2019 год  осуществлялось в соответствии  с  Законом города Москвы «О бюджете города Москвы на 2019 год и плановый период 2020 и 2021 годов» от 21.11.2018 г. № 30.</a:t>
            </a:r>
          </a:p>
          <a:p>
            <a:r>
              <a:rPr lang="ru-RU" sz="2400" dirty="0"/>
              <a:t>Согласно бюджетной смете на 2019 год управе района Южное Медведково города Москвы по состоянию на 01.01.2019 г.  выделены   денежные средства в сумме 365 094,8 тыс. руб.</a:t>
            </a:r>
          </a:p>
          <a:p>
            <a:r>
              <a:rPr lang="ru-RU" sz="2400" dirty="0"/>
              <a:t>По состоянию на 31.12.2019 года бюджетная смета составила 500 076,1 </a:t>
            </a:r>
            <a:r>
              <a:rPr lang="ru-RU" sz="2400" dirty="0" err="1"/>
              <a:t>тыс.руб</a:t>
            </a:r>
            <a:r>
              <a:rPr lang="ru-RU" sz="2400" dirty="0"/>
              <a:t>., в том числе: </a:t>
            </a:r>
          </a:p>
          <a:p>
            <a:r>
              <a:rPr lang="ru-RU" sz="2400" dirty="0"/>
              <a:t>«Общегосударственные вопросы» 75 854,6 </a:t>
            </a:r>
            <a:r>
              <a:rPr lang="ru-RU" sz="2400" dirty="0" err="1"/>
              <a:t>тыс.руб</a:t>
            </a:r>
            <a:r>
              <a:rPr lang="ru-RU" sz="2400" dirty="0"/>
              <a:t>. </a:t>
            </a:r>
          </a:p>
          <a:p>
            <a:r>
              <a:rPr lang="ru-RU" sz="2400" dirty="0"/>
              <a:t>«Национальная безопасность и правоохранительная деятельность» 1693,4 </a:t>
            </a:r>
            <a:r>
              <a:rPr lang="ru-RU" sz="2400" dirty="0" err="1"/>
              <a:t>тыс.руб</a:t>
            </a:r>
            <a:r>
              <a:rPr lang="ru-RU" sz="2400" dirty="0"/>
              <a:t>. </a:t>
            </a:r>
          </a:p>
          <a:p>
            <a:r>
              <a:rPr lang="ru-RU" sz="2400" dirty="0"/>
              <a:t>«Национальная экономика»  426,5 </a:t>
            </a:r>
            <a:r>
              <a:rPr lang="ru-RU" sz="2400" dirty="0" err="1"/>
              <a:t>тыс.руб</a:t>
            </a:r>
            <a:r>
              <a:rPr lang="ru-RU" sz="2400" dirty="0"/>
              <a:t>.</a:t>
            </a:r>
          </a:p>
          <a:p>
            <a:r>
              <a:rPr lang="ru-RU" sz="2400" dirty="0"/>
              <a:t>«Жилищно-коммунальное хозяйство» 385 159,1 </a:t>
            </a:r>
            <a:r>
              <a:rPr lang="ru-RU" sz="2400" dirty="0" err="1"/>
              <a:t>тыс.руб</a:t>
            </a:r>
            <a:r>
              <a:rPr lang="ru-RU" sz="2400" dirty="0"/>
              <a:t>.</a:t>
            </a:r>
          </a:p>
          <a:p>
            <a:r>
              <a:rPr lang="ru-RU" sz="2400" dirty="0"/>
              <a:t>«Образование» 12 130,1 </a:t>
            </a:r>
            <a:r>
              <a:rPr lang="ru-RU" sz="2400" dirty="0" err="1"/>
              <a:t>тыс.руб</a:t>
            </a:r>
            <a:r>
              <a:rPr lang="ru-RU" sz="2400" dirty="0"/>
              <a:t>.</a:t>
            </a:r>
          </a:p>
          <a:p>
            <a:r>
              <a:rPr lang="ru-RU" sz="2400" dirty="0"/>
              <a:t>«Культура, кинематография»  11 763,1 </a:t>
            </a:r>
            <a:r>
              <a:rPr lang="ru-RU" sz="2400" dirty="0" err="1"/>
              <a:t>тыс.руб</a:t>
            </a:r>
            <a:r>
              <a:rPr lang="ru-RU" sz="2400" dirty="0"/>
              <a:t>. </a:t>
            </a:r>
          </a:p>
          <a:p>
            <a:r>
              <a:rPr lang="ru-RU" sz="2400" dirty="0"/>
              <a:t>«Социальная политика» 7 242,8 </a:t>
            </a:r>
            <a:r>
              <a:rPr lang="ru-RU" sz="2400" dirty="0" err="1"/>
              <a:t>тыс.руб</a:t>
            </a:r>
            <a:r>
              <a:rPr lang="ru-RU" sz="2400" dirty="0"/>
              <a:t>.</a:t>
            </a:r>
          </a:p>
          <a:p>
            <a:r>
              <a:rPr lang="ru-RU" sz="2400" dirty="0"/>
              <a:t>«Физическая культура и спорт» 5 806,5  </a:t>
            </a:r>
            <a:r>
              <a:rPr lang="ru-RU" sz="2400" dirty="0" err="1"/>
              <a:t>тыс.руб</a:t>
            </a:r>
            <a:r>
              <a:rPr lang="ru-RU" sz="2400" dirty="0"/>
              <a:t>. 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8080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1002760" y="1315813"/>
            <a:ext cx="11777713" cy="752102"/>
          </a:xfrm>
        </p:spPr>
        <p:txBody>
          <a:bodyPr/>
          <a:lstStyle/>
          <a:p>
            <a:r>
              <a:rPr lang="ru-RU" sz="4000" b="1" dirty="0"/>
              <a:t>ЛИКВИДАЦИЯ ЧРЕЗВЫЧАЙНЫХ СИТУАЦИЙ И ОБЕСПЕЧЕНИЕПОЖАРНОЙ БЕЗОПАСНОСТИ</a:t>
            </a:r>
            <a:br>
              <a:rPr lang="ru-RU" sz="4000" b="1" dirty="0"/>
            </a:br>
            <a:endParaRPr lang="ru-RU" sz="4000" b="1" dirty="0"/>
          </a:p>
        </p:txBody>
      </p:sp>
      <p:sp>
        <p:nvSpPr>
          <p:cNvPr id="54275" name="Объект 2"/>
          <p:cNvSpPr>
            <a:spLocks noGrp="1"/>
          </p:cNvSpPr>
          <p:nvPr>
            <p:ph sz="half" idx="1"/>
          </p:nvPr>
        </p:nvSpPr>
        <p:spPr>
          <a:xfrm>
            <a:off x="669752" y="2122212"/>
            <a:ext cx="12551443" cy="1602460"/>
          </a:xfrm>
        </p:spPr>
        <p:txBody>
          <a:bodyPr/>
          <a:lstStyle/>
          <a:p>
            <a:pPr algn="ctr"/>
            <a:r>
              <a:rPr lang="ru-RU" sz="3200" dirty="0"/>
              <a:t>Пожаров - 41 (за АППГ 2018 – 44);</a:t>
            </a:r>
          </a:p>
          <a:p>
            <a:pPr algn="ctr"/>
            <a:r>
              <a:rPr lang="ru-RU" sz="3200" dirty="0"/>
              <a:t>Загораний - 3 (за АППГ– 7).</a:t>
            </a:r>
          </a:p>
          <a:p>
            <a:pPr algn="ctr"/>
            <a:r>
              <a:rPr lang="ru-RU" sz="3200" dirty="0"/>
              <a:t>Погибших: 0 (АППГ – 0)</a:t>
            </a:r>
            <a:endParaRPr lang="ru-RU" sz="3000" dirty="0"/>
          </a:p>
        </p:txBody>
      </p:sp>
      <p:sp>
        <p:nvSpPr>
          <p:cNvPr id="54277" name="TextBox 5"/>
          <p:cNvSpPr txBox="1">
            <a:spLocks noChangeArrowheads="1"/>
          </p:cNvSpPr>
          <p:nvPr/>
        </p:nvSpPr>
        <p:spPr bwMode="auto">
          <a:xfrm>
            <a:off x="0" y="123825"/>
            <a:ext cx="6789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 smtClean="0">
                <a:solidFill>
                  <a:srgbClr val="FF0000"/>
                </a:solidFill>
                <a:latin typeface="Calibri" pitchFamily="34" charset="0"/>
              </a:rPr>
              <a:t>БЕЗОПАСНОСТЬ</a:t>
            </a:r>
            <a:endParaRPr lang="ru-RU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4278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7B64312-EE88-4A61-A46E-5A01AE82F9F7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44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5428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785019" y="1162901"/>
            <a:ext cx="1069975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150472" y="6316960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+mn-lt"/>
                <a:cs typeface="+mn-cs"/>
              </a:rPr>
              <a:t> </a:t>
            </a:r>
            <a:endParaRPr lang="ru-RU" sz="2800" dirty="0">
              <a:latin typeface="+mn-lt"/>
              <a:cs typeface="+mn-cs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096" y="3796680"/>
            <a:ext cx="5743575" cy="4105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50844" y="8383240"/>
            <a:ext cx="109356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800" dirty="0"/>
              <a:t>Жилой фонд района обслуживают 7 объединенных диспетчерских </a:t>
            </a:r>
            <a:r>
              <a:rPr lang="ru-RU" sz="2800" dirty="0" smtClean="0"/>
              <a:t>служб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4623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1002760" y="1315813"/>
            <a:ext cx="11777713" cy="752102"/>
          </a:xfrm>
        </p:spPr>
        <p:txBody>
          <a:bodyPr/>
          <a:lstStyle/>
          <a:p>
            <a:r>
              <a:rPr lang="ru-RU" sz="4000" b="1" dirty="0"/>
              <a:t>ЛИКВИДАЦИЯ ЧРЕЗВЫЧАЙНЫХ СИТУАЦИЙ И ОБЕСПЕЧЕНИЕПОЖАРНОЙ БЕЗОПАСНОСТИ</a:t>
            </a:r>
            <a:br>
              <a:rPr lang="ru-RU" sz="4000" b="1" dirty="0"/>
            </a:br>
            <a:endParaRPr lang="ru-RU" sz="40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60" y="2500536"/>
            <a:ext cx="6152969" cy="3186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277" name="TextBox 5"/>
          <p:cNvSpPr txBox="1">
            <a:spLocks noChangeArrowheads="1"/>
          </p:cNvSpPr>
          <p:nvPr/>
        </p:nvSpPr>
        <p:spPr bwMode="auto">
          <a:xfrm>
            <a:off x="0" y="123825"/>
            <a:ext cx="6789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 smtClean="0">
                <a:solidFill>
                  <a:srgbClr val="FF0000"/>
                </a:solidFill>
                <a:latin typeface="Calibri" pitchFamily="34" charset="0"/>
              </a:rPr>
              <a:t>БЕЗОПАСНОСТЬ</a:t>
            </a:r>
            <a:endParaRPr lang="ru-RU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4278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7B64312-EE88-4A61-A46E-5A01AE82F9F7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45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5428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785019" y="1162901"/>
            <a:ext cx="1069975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41784" y="6244952"/>
            <a:ext cx="86101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Учебно-консультационные пункты (УКП) развернуты на базе ГБУ «Жилищник района Южное Медведково» по трем адресам: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УКП-1 - Москва, проезд Шокальского, д. 3, корп. 2;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УКП-2 – Москва, ул. Полярная, д. 15, корп. 3;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УКП-3 – Москва, ул. Полярная, д. 16, корп. 2.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311976" y="2788568"/>
            <a:ext cx="56928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Силами постоянной готовности в районе Южное Медведково является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59 и 23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пожарно-спасательные части расположенные в соседних районах.</a:t>
            </a:r>
          </a:p>
        </p:txBody>
      </p:sp>
    </p:spTree>
    <p:extLst>
      <p:ext uri="{BB962C8B-B14F-4D97-AF65-F5344CB8AC3E}">
        <p14:creationId xmlns:p14="http://schemas.microsoft.com/office/powerpoint/2010/main" val="366631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189075"/>
          </a:xfrm>
        </p:spPr>
        <p:txBody>
          <a:bodyPr/>
          <a:lstStyle/>
          <a:p>
            <a:pPr eaLnBrk="1" hangingPunct="1"/>
            <a:r>
              <a:rPr lang="ru-RU" sz="4400" b="1" dirty="0" smtClean="0"/>
              <a:t>Социальная сфера</a:t>
            </a:r>
          </a:p>
        </p:txBody>
      </p:sp>
      <p:sp>
        <p:nvSpPr>
          <p:cNvPr id="23556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-209550" y="1077915"/>
            <a:ext cx="1235076" cy="1714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558" name="Номер слайда 2"/>
          <p:cNvSpPr txBox="1">
            <a:spLocks/>
          </p:cNvSpPr>
          <p:nvPr/>
        </p:nvSpPr>
        <p:spPr bwMode="auto">
          <a:xfrm>
            <a:off x="9320213" y="9040813"/>
            <a:ext cx="30337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 anchor="ctr"/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21675070-C2AB-4680-97B4-0F90BBE79B49}" type="slidenum">
              <a:rPr lang="ru-RU" sz="1700">
                <a:solidFill>
                  <a:srgbClr val="989898"/>
                </a:solidFill>
                <a:latin typeface="Calibri" pitchFamily="34" charset="0"/>
              </a:rPr>
              <a:pPr algn="r" eaLnBrk="1" hangingPunct="1"/>
              <a:t>46</a:t>
            </a:fld>
            <a:endParaRPr lang="ru-RU" sz="1700">
              <a:solidFill>
                <a:srgbClr val="989898"/>
              </a:solidFill>
              <a:latin typeface="Calibri" pitchFamily="34" charset="0"/>
            </a:endParaRPr>
          </a:p>
        </p:txBody>
      </p:sp>
      <p:pic>
        <p:nvPicPr>
          <p:cNvPr id="23559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562" name="Объект 13"/>
          <p:cNvSpPr txBox="1">
            <a:spLocks/>
          </p:cNvSpPr>
          <p:nvPr/>
        </p:nvSpPr>
        <p:spPr bwMode="auto">
          <a:xfrm>
            <a:off x="322263" y="1429797"/>
            <a:ext cx="12611099" cy="231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87363" indent="-487363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indent="0" algn="ctr">
              <a:spcBef>
                <a:spcPct val="20000"/>
              </a:spcBef>
            </a:pPr>
            <a:r>
              <a:rPr lang="ru-RU" sz="3000" dirty="0" smtClean="0">
                <a:latin typeface="+mn-lt"/>
                <a:cs typeface="+mn-cs"/>
              </a:rPr>
              <a:t>Проведены ремонты </a:t>
            </a:r>
            <a:r>
              <a:rPr lang="ru-RU" sz="3000" dirty="0">
                <a:latin typeface="+mn-lt"/>
                <a:cs typeface="+mn-cs"/>
              </a:rPr>
              <a:t>в:</a:t>
            </a:r>
          </a:p>
          <a:p>
            <a:pPr marL="0" indent="0" algn="ctr">
              <a:spcBef>
                <a:spcPct val="20000"/>
              </a:spcBef>
            </a:pPr>
            <a:r>
              <a:rPr lang="ru-RU" sz="3000" b="1" dirty="0">
                <a:latin typeface="+mn-lt"/>
                <a:cs typeface="+mn-cs"/>
              </a:rPr>
              <a:t>- </a:t>
            </a:r>
            <a:r>
              <a:rPr lang="ru-RU" sz="3000" b="1" dirty="0" smtClean="0">
                <a:latin typeface="+mn-lt"/>
                <a:cs typeface="+mn-cs"/>
              </a:rPr>
              <a:t>10-х </a:t>
            </a:r>
            <a:r>
              <a:rPr lang="ru-RU" sz="3000" dirty="0">
                <a:latin typeface="+mn-lt"/>
                <a:cs typeface="+mn-cs"/>
              </a:rPr>
              <a:t>квартирах ветеранов Великой Отечественной </a:t>
            </a:r>
            <a:r>
              <a:rPr lang="ru-RU" sz="3000" dirty="0" smtClean="0">
                <a:latin typeface="+mn-lt"/>
                <a:cs typeface="+mn-cs"/>
              </a:rPr>
              <a:t>войны</a:t>
            </a:r>
            <a:endParaRPr lang="ru-RU" sz="3000" dirty="0">
              <a:latin typeface="+mn-lt"/>
              <a:cs typeface="+mn-cs"/>
            </a:endParaRPr>
          </a:p>
          <a:p>
            <a:pPr marL="0" indent="0" algn="ctr">
              <a:spcBef>
                <a:spcPct val="20000"/>
              </a:spcBef>
            </a:pPr>
            <a:r>
              <a:rPr lang="ru-RU" sz="3000" dirty="0">
                <a:latin typeface="+mn-lt"/>
                <a:cs typeface="+mn-cs"/>
              </a:rPr>
              <a:t>- в </a:t>
            </a:r>
            <a:r>
              <a:rPr lang="ru-RU" sz="3000" dirty="0" smtClean="0">
                <a:latin typeface="+mn-lt"/>
                <a:cs typeface="+mn-cs"/>
              </a:rPr>
              <a:t>2 квартирах,  предназначенных для детей-сирот</a:t>
            </a:r>
            <a:endParaRPr lang="ru-RU" sz="3000" dirty="0">
              <a:latin typeface="+mn-lt"/>
              <a:cs typeface="+mn-cs"/>
            </a:endParaRPr>
          </a:p>
        </p:txBody>
      </p:sp>
      <p:sp>
        <p:nvSpPr>
          <p:cNvPr id="14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DCF7C1C0-6B40-46D3-9D16-1FD0DFF52A80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46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1026" name="Picture 2" descr="C:\Users\SmirennikovaOV\AppData\Local\Microsoft\Windows\Temporary Internet Files\Content.Outlook\Y8D4G9OY\IMG_20190813_103254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3292624"/>
            <a:ext cx="3790451" cy="50539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mirennikovaOV\AppData\Local\Microsoft\Windows\Temporary Internet Files\Content.Outlook\Y8D4G9OY\IMG_20190326_101419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624" y="4421624"/>
            <a:ext cx="3218375" cy="5081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mirennikovaOV\AppData\Local\Microsoft\Windows\Temporary Internet Files\Content.Outlook\Y8D4G9OY\IMG_20190827_081602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648" y="3283084"/>
            <a:ext cx="3765612" cy="50208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83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044541"/>
          </a:xfrm>
        </p:spPr>
        <p:txBody>
          <a:bodyPr/>
          <a:lstStyle/>
          <a:p>
            <a:pPr eaLnBrk="1" hangingPunct="1"/>
            <a:r>
              <a:rPr lang="ru-RU" sz="4400" b="1" dirty="0" smtClean="0"/>
              <a:t>Адаптация </a:t>
            </a:r>
            <a:r>
              <a:rPr lang="ru-RU" sz="4400" b="1" dirty="0"/>
              <a:t>МКД</a:t>
            </a:r>
          </a:p>
        </p:txBody>
      </p:sp>
      <p:sp>
        <p:nvSpPr>
          <p:cNvPr id="23556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-209550" y="1077915"/>
            <a:ext cx="1235076" cy="1714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558" name="Номер слайда 2"/>
          <p:cNvSpPr txBox="1">
            <a:spLocks/>
          </p:cNvSpPr>
          <p:nvPr/>
        </p:nvSpPr>
        <p:spPr bwMode="auto">
          <a:xfrm>
            <a:off x="9320213" y="9040813"/>
            <a:ext cx="30337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 anchor="ctr"/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21675070-C2AB-4680-97B4-0F90BBE79B49}" type="slidenum">
              <a:rPr lang="ru-RU" sz="1700">
                <a:solidFill>
                  <a:srgbClr val="989898"/>
                </a:solidFill>
                <a:latin typeface="Calibri" pitchFamily="34" charset="0"/>
              </a:rPr>
              <a:pPr algn="r" eaLnBrk="1" hangingPunct="1"/>
              <a:t>47</a:t>
            </a:fld>
            <a:endParaRPr lang="ru-RU" sz="1700">
              <a:solidFill>
                <a:srgbClr val="989898"/>
              </a:solidFill>
              <a:latin typeface="Calibri" pitchFamily="34" charset="0"/>
            </a:endParaRPr>
          </a:p>
        </p:txBody>
      </p:sp>
      <p:pic>
        <p:nvPicPr>
          <p:cNvPr id="23559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562" name="Объект 13"/>
          <p:cNvSpPr txBox="1">
            <a:spLocks/>
          </p:cNvSpPr>
          <p:nvPr/>
        </p:nvSpPr>
        <p:spPr bwMode="auto">
          <a:xfrm>
            <a:off x="-121196" y="1281743"/>
            <a:ext cx="13247192" cy="229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87363" indent="-487363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indent="0" algn="ctr">
              <a:spcBef>
                <a:spcPct val="20000"/>
              </a:spcBef>
              <a:buFontTx/>
              <a:buChar char="-"/>
            </a:pPr>
            <a:r>
              <a:rPr lang="ru-RU" sz="3000" dirty="0" smtClean="0">
                <a:latin typeface="+mn-lt"/>
                <a:cs typeface="+mn-cs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подъемные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платформы внутри подъезда по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адресу: Ясный пр. дом 1(под.2) </a:t>
            </a:r>
          </a:p>
          <a:p>
            <a:pPr marL="457200" indent="-457200" algn="ctr">
              <a:spcBef>
                <a:spcPct val="20000"/>
              </a:spcBef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13 откидных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пандуса по адресам: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Шокальского,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д.10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(под.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4); </a:t>
            </a:r>
          </a:p>
          <a:p>
            <a:pPr marL="457200" indent="-457200" algn="ctr">
              <a:spcBef>
                <a:spcPct val="20000"/>
              </a:spcBef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Ясный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пр. дом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(под.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2,3); ул. Полярная дом 14,корп.1 (под.1),ул.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Молодцова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дом 23, корп.1 (под.1и2),ул.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Сухонская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дом 1,под.7, Ясный пр. дом 13, под 1,пр. Дежнева, дом 9, корп.2, под. 3,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ул.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Молодцова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дом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23, корп.2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под.4)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200" b="1" dirty="0">
              <a:latin typeface="+mn-lt"/>
            </a:endParaRPr>
          </a:p>
        </p:txBody>
      </p:sp>
      <p:sp>
        <p:nvSpPr>
          <p:cNvPr id="14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DCF7C1C0-6B40-46D3-9D16-1FD0DFF52A80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47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2050" name="Picture 2" descr="C:\Users\SmirennikovaOV\Desktop\адаптация 2019\Ясный пр. дом 1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00" y="3724672"/>
            <a:ext cx="3700282" cy="49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mirennikovaOV\Downloads\IMG_20200204_1541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660" y="3867877"/>
            <a:ext cx="3592878" cy="479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9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400" b="1" dirty="0"/>
              <a:t>Льготные категории граждан</a:t>
            </a:r>
          </a:p>
        </p:txBody>
      </p:sp>
      <p:sp>
        <p:nvSpPr>
          <p:cNvPr id="23556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-209550" y="1077915"/>
            <a:ext cx="1235076" cy="1714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558" name="Номер слайда 2"/>
          <p:cNvSpPr txBox="1">
            <a:spLocks/>
          </p:cNvSpPr>
          <p:nvPr/>
        </p:nvSpPr>
        <p:spPr bwMode="auto">
          <a:xfrm>
            <a:off x="9320213" y="9040813"/>
            <a:ext cx="30337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 anchor="ctr"/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21675070-C2AB-4680-97B4-0F90BBE79B49}" type="slidenum">
              <a:rPr lang="ru-RU" sz="1700">
                <a:solidFill>
                  <a:srgbClr val="989898"/>
                </a:solidFill>
                <a:latin typeface="Calibri" pitchFamily="34" charset="0"/>
              </a:rPr>
              <a:pPr algn="r" eaLnBrk="1" hangingPunct="1"/>
              <a:t>48</a:t>
            </a:fld>
            <a:endParaRPr lang="ru-RU" sz="1700">
              <a:solidFill>
                <a:srgbClr val="989898"/>
              </a:solidFill>
              <a:latin typeface="Calibri" pitchFamily="34" charset="0"/>
            </a:endParaRPr>
          </a:p>
        </p:txBody>
      </p:sp>
      <p:pic>
        <p:nvPicPr>
          <p:cNvPr id="23559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562" name="Объект 13"/>
          <p:cNvSpPr txBox="1">
            <a:spLocks/>
          </p:cNvSpPr>
          <p:nvPr/>
        </p:nvSpPr>
        <p:spPr bwMode="auto">
          <a:xfrm>
            <a:off x="299336" y="2788568"/>
            <a:ext cx="6656758" cy="316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87363" indent="-487363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indent="0" algn="ctr">
              <a:spcBef>
                <a:spcPct val="20000"/>
              </a:spcBef>
            </a:pPr>
            <a:r>
              <a:rPr lang="en-US" sz="2800" dirty="0" smtClean="0">
                <a:latin typeface="+mj-lt"/>
              </a:rPr>
              <a:t>      </a:t>
            </a:r>
            <a:r>
              <a:rPr lang="ru-RU" sz="3000" dirty="0">
                <a:latin typeface="+mn-lt"/>
                <a:cs typeface="+mn-cs"/>
              </a:rPr>
              <a:t>Ежемесячно льготным категориям граждан выдавались талоны на социально-бытовые услуги. </a:t>
            </a:r>
          </a:p>
          <a:p>
            <a:pPr marL="0" indent="0" algn="ctr">
              <a:spcBef>
                <a:spcPct val="20000"/>
              </a:spcBef>
            </a:pPr>
            <a:r>
              <a:rPr lang="ru-RU" sz="3000" dirty="0" smtClean="0">
                <a:latin typeface="+mn-lt"/>
                <a:cs typeface="+mn-cs"/>
              </a:rPr>
              <a:t>    В </a:t>
            </a:r>
            <a:r>
              <a:rPr lang="ru-RU" sz="3000" b="1" dirty="0" smtClean="0">
                <a:latin typeface="+mn-lt"/>
                <a:cs typeface="+mn-cs"/>
              </a:rPr>
              <a:t>2019 </a:t>
            </a:r>
            <a:r>
              <a:rPr lang="ru-RU" sz="3000" dirty="0">
                <a:latin typeface="+mn-lt"/>
                <a:cs typeface="+mn-cs"/>
              </a:rPr>
              <a:t>году бесплатными услугами парикмахерской, ремонта обуви </a:t>
            </a:r>
            <a:r>
              <a:rPr lang="ru-RU" sz="3000" dirty="0" smtClean="0">
                <a:latin typeface="+mn-lt"/>
                <a:cs typeface="+mn-cs"/>
              </a:rPr>
              <a:t> </a:t>
            </a:r>
            <a:r>
              <a:rPr lang="ru-RU" sz="3000" dirty="0">
                <a:latin typeface="+mn-lt"/>
                <a:cs typeface="+mn-cs"/>
              </a:rPr>
              <a:t>воспользовалось </a:t>
            </a:r>
            <a:r>
              <a:rPr lang="ru-RU" sz="3000" b="1" dirty="0" smtClean="0">
                <a:latin typeface="+mn-lt"/>
                <a:cs typeface="+mn-cs"/>
              </a:rPr>
              <a:t>420 </a:t>
            </a:r>
            <a:r>
              <a:rPr lang="ru-RU" sz="3000" b="1" dirty="0">
                <a:latin typeface="+mn-lt"/>
                <a:cs typeface="+mn-cs"/>
              </a:rPr>
              <a:t>чел</a:t>
            </a:r>
            <a:r>
              <a:rPr lang="en-US" sz="3000" b="1" dirty="0">
                <a:latin typeface="+mn-lt"/>
                <a:cs typeface="+mn-cs"/>
              </a:rPr>
              <a:t>.</a:t>
            </a:r>
            <a:endParaRPr lang="ru-RU" sz="3000" b="1" dirty="0">
              <a:latin typeface="+mn-lt"/>
              <a:cs typeface="+mn-cs"/>
            </a:endParaRPr>
          </a:p>
        </p:txBody>
      </p:sp>
      <p:sp>
        <p:nvSpPr>
          <p:cNvPr id="14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DCF7C1C0-6B40-46D3-9D16-1FD0DFF52A80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48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12" name="Picture 2" descr="C:\Users\ZinkevichEV\Desktop\соцз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094" y="1872358"/>
            <a:ext cx="5105995" cy="51059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10338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400" b="1" dirty="0"/>
              <a:t>Поздравление юбиляров</a:t>
            </a:r>
          </a:p>
        </p:txBody>
      </p:sp>
      <p:sp>
        <p:nvSpPr>
          <p:cNvPr id="23556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-209550" y="1077915"/>
            <a:ext cx="1235076" cy="1714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558" name="Номер слайда 2"/>
          <p:cNvSpPr txBox="1">
            <a:spLocks/>
          </p:cNvSpPr>
          <p:nvPr/>
        </p:nvSpPr>
        <p:spPr bwMode="auto">
          <a:xfrm>
            <a:off x="9320213" y="9040813"/>
            <a:ext cx="30337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 anchor="ctr"/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21675070-C2AB-4680-97B4-0F90BBE79B49}" type="slidenum">
              <a:rPr lang="ru-RU" sz="1700">
                <a:solidFill>
                  <a:srgbClr val="989898"/>
                </a:solidFill>
                <a:latin typeface="Calibri" pitchFamily="34" charset="0"/>
              </a:rPr>
              <a:pPr algn="r" eaLnBrk="1" hangingPunct="1"/>
              <a:t>49</a:t>
            </a:fld>
            <a:endParaRPr lang="ru-RU" sz="1700">
              <a:solidFill>
                <a:srgbClr val="989898"/>
              </a:solidFill>
              <a:latin typeface="Calibri" pitchFamily="34" charset="0"/>
            </a:endParaRPr>
          </a:p>
        </p:txBody>
      </p:sp>
      <p:pic>
        <p:nvPicPr>
          <p:cNvPr id="23559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562" name="Объект 13"/>
          <p:cNvSpPr txBox="1">
            <a:spLocks/>
          </p:cNvSpPr>
          <p:nvPr/>
        </p:nvSpPr>
        <p:spPr bwMode="auto">
          <a:xfrm>
            <a:off x="867912" y="1740396"/>
            <a:ext cx="6656758" cy="2836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87363" indent="-487363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indent="0" algn="ctr">
              <a:spcBef>
                <a:spcPct val="20000"/>
              </a:spcBef>
            </a:pPr>
            <a:r>
              <a:rPr lang="ru-RU" sz="3000" dirty="0" smtClean="0">
                <a:latin typeface="+mn-lt"/>
                <a:cs typeface="+mn-cs"/>
              </a:rPr>
              <a:t>Поздравление </a:t>
            </a:r>
            <a:r>
              <a:rPr lang="ru-RU" sz="3000" dirty="0">
                <a:latin typeface="+mn-lt"/>
                <a:cs typeface="+mn-cs"/>
              </a:rPr>
              <a:t>юбиляров на дому с вручением персональных поздравлений и подарков от имени Президента РФ В.В. Путина. </a:t>
            </a:r>
            <a:endParaRPr lang="ru-RU" sz="3000" dirty="0" smtClean="0">
              <a:latin typeface="+mn-lt"/>
              <a:cs typeface="+mn-cs"/>
            </a:endParaRPr>
          </a:p>
          <a:p>
            <a:pPr marL="0" indent="0" algn="ctr">
              <a:spcBef>
                <a:spcPct val="20000"/>
              </a:spcBef>
            </a:pPr>
            <a:r>
              <a:rPr lang="ru-RU" sz="3000" dirty="0" smtClean="0">
                <a:latin typeface="+mn-lt"/>
                <a:cs typeface="+mn-cs"/>
              </a:rPr>
              <a:t>В 2019 году </a:t>
            </a:r>
            <a:r>
              <a:rPr lang="ru-RU" sz="3000" dirty="0">
                <a:latin typeface="+mn-lt"/>
                <a:cs typeface="+mn-cs"/>
              </a:rPr>
              <a:t>было поздравлено </a:t>
            </a:r>
            <a:r>
              <a:rPr lang="ru-RU" sz="3000" b="1" dirty="0" smtClean="0">
                <a:latin typeface="+mn-lt"/>
                <a:cs typeface="+mn-cs"/>
              </a:rPr>
              <a:t>73</a:t>
            </a:r>
            <a:r>
              <a:rPr lang="ru-RU" sz="3000" dirty="0" smtClean="0">
                <a:latin typeface="+mn-lt"/>
                <a:cs typeface="+mn-cs"/>
              </a:rPr>
              <a:t> человека</a:t>
            </a:r>
            <a:endParaRPr lang="ru-RU" sz="3000" dirty="0">
              <a:latin typeface="+mn-lt"/>
              <a:cs typeface="+mn-cs"/>
            </a:endParaRPr>
          </a:p>
        </p:txBody>
      </p:sp>
      <p:sp>
        <p:nvSpPr>
          <p:cNvPr id="14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DCF7C1C0-6B40-46D3-9D16-1FD0DFF52A80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49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1026" name="Picture 2" descr="D:\Camera\IMG_20190404_1204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306" y="1420416"/>
            <a:ext cx="3515714" cy="46876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Camera\IMG_20190416_1424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52" y="4592067"/>
            <a:ext cx="3730005" cy="4973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mirennikovaOV\AppData\Local\Microsoft\Windows\Temporary Internet Files\Content.Outlook\Y8D4G9OY\IMG_7707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492" y="4804792"/>
            <a:ext cx="4667713" cy="35007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04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Объект 8"/>
          <p:cNvSpPr>
            <a:spLocks noGrp="1"/>
          </p:cNvSpPr>
          <p:nvPr>
            <p:ph sz="half" idx="1"/>
          </p:nvPr>
        </p:nvSpPr>
        <p:spPr>
          <a:xfrm>
            <a:off x="-21598" y="844353"/>
            <a:ext cx="12428654" cy="3312368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 smtClean="0"/>
              <a:t>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2019 году выполнены работы по комплексному благоустройству 5 дворовых территорий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-Дежнева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-д. д.27, корп.2;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-Дежнева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-д. д.38;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-ул. Заповедная д.16, корп.1.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-ул. Заповедная д.16, корп.2;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-ул.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Молодцова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д.9; </a:t>
            </a:r>
          </a:p>
          <a:p>
            <a:endParaRPr lang="ru-RU" sz="2000" b="1" dirty="0">
              <a:latin typeface="The times"/>
            </a:endParaRPr>
          </a:p>
        </p:txBody>
      </p:sp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6" name="Номер слайда 4"/>
          <p:cNvSpPr txBox="1">
            <a:spLocks/>
          </p:cNvSpPr>
          <p:nvPr/>
        </p:nvSpPr>
        <p:spPr>
          <a:xfrm>
            <a:off x="407988" y="9040813"/>
            <a:ext cx="693737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3F0D9421-D2D3-4E1B-9F2B-4560024CF9C2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7175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Box 7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14" name="Прямоугольник 13"/>
          <p:cNvSpPr/>
          <p:nvPr/>
        </p:nvSpPr>
        <p:spPr>
          <a:xfrm rot="10800000" flipV="1">
            <a:off x="98425" y="6619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6718423" y="5236840"/>
            <a:ext cx="6054601" cy="5060102"/>
          </a:xfrm>
        </p:spPr>
        <p:txBody>
          <a:bodyPr/>
          <a:lstStyle/>
          <a:p>
            <a:pPr marL="0" lvl="0" indent="0" algn="just" defTabSz="91440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Виды работ:</a:t>
            </a:r>
          </a:p>
          <a:p>
            <a:pPr marL="0" lvl="0" indent="0" algn="just" defTabSz="91440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замена АБП –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4,8 тыс. кв. м.;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defTabSz="91440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замена бортового камня –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1510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пог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 м.;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defTabSz="91440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-устройство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резинового покрытия на детских площадках –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3,1 тыс. кв. м.;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defTabSz="91440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установка МАФ –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210 шт.;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defTabSz="91440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ремонт газона –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3,5 тыс. кв. м.</a:t>
            </a:r>
          </a:p>
          <a:p>
            <a:endParaRPr lang="ru-RU" sz="2400" dirty="0"/>
          </a:p>
        </p:txBody>
      </p:sp>
      <p:pic>
        <p:nvPicPr>
          <p:cNvPr id="9" name="Picture 4" descr="C:\Users\Пользователь\Desktop\WhatsApp Image 2020-01-10 at 12.33.3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1492424"/>
            <a:ext cx="5832648" cy="3528392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Пользователь\Desktop\WhatsApp Image 2020-01-10 at 12.37.55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12" y="5026795"/>
            <a:ext cx="5944825" cy="401401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997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400" b="1" dirty="0" smtClean="0"/>
              <a:t>«За любовь и верность»</a:t>
            </a:r>
          </a:p>
        </p:txBody>
      </p:sp>
      <p:sp>
        <p:nvSpPr>
          <p:cNvPr id="23556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-209550" y="1077915"/>
            <a:ext cx="1235076" cy="1714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558" name="Номер слайда 2"/>
          <p:cNvSpPr txBox="1">
            <a:spLocks/>
          </p:cNvSpPr>
          <p:nvPr/>
        </p:nvSpPr>
        <p:spPr bwMode="auto">
          <a:xfrm>
            <a:off x="9320213" y="9040813"/>
            <a:ext cx="30337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 anchor="ctr"/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21675070-C2AB-4680-97B4-0F90BBE79B49}" type="slidenum">
              <a:rPr lang="ru-RU" sz="1700">
                <a:solidFill>
                  <a:srgbClr val="989898"/>
                </a:solidFill>
                <a:latin typeface="Calibri" pitchFamily="34" charset="0"/>
              </a:rPr>
              <a:pPr algn="r" eaLnBrk="1" hangingPunct="1"/>
              <a:t>50</a:t>
            </a:fld>
            <a:endParaRPr lang="ru-RU" sz="1700">
              <a:solidFill>
                <a:srgbClr val="989898"/>
              </a:solidFill>
              <a:latin typeface="Calibri" pitchFamily="34" charset="0"/>
            </a:endParaRPr>
          </a:p>
        </p:txBody>
      </p:sp>
      <p:pic>
        <p:nvPicPr>
          <p:cNvPr id="23559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562" name="Объект 13"/>
          <p:cNvSpPr txBox="1">
            <a:spLocks/>
          </p:cNvSpPr>
          <p:nvPr/>
        </p:nvSpPr>
        <p:spPr bwMode="auto">
          <a:xfrm>
            <a:off x="322263" y="2257562"/>
            <a:ext cx="6656758" cy="225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87363" indent="-487363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indent="0" algn="ctr">
              <a:spcBef>
                <a:spcPct val="20000"/>
              </a:spcBef>
            </a:pPr>
            <a:r>
              <a:rPr lang="en-US" sz="2800" dirty="0" smtClean="0">
                <a:latin typeface="+mj-lt"/>
              </a:rPr>
              <a:t>      </a:t>
            </a:r>
            <a:r>
              <a:rPr lang="ru-RU" sz="3000" dirty="0">
                <a:latin typeface="+mn-lt"/>
                <a:cs typeface="+mn-cs"/>
              </a:rPr>
              <a:t>В рамках празднования </a:t>
            </a:r>
            <a:endParaRPr lang="ru-RU" sz="3000" dirty="0" smtClean="0">
              <a:latin typeface="+mn-lt"/>
              <a:cs typeface="+mn-cs"/>
            </a:endParaRPr>
          </a:p>
          <a:p>
            <a:pPr marL="0" indent="0" algn="ctr">
              <a:spcBef>
                <a:spcPct val="20000"/>
              </a:spcBef>
            </a:pPr>
            <a:r>
              <a:rPr lang="ru-RU" sz="3000" dirty="0" smtClean="0">
                <a:latin typeface="+mn-lt"/>
                <a:cs typeface="+mn-cs"/>
              </a:rPr>
              <a:t>Дня </a:t>
            </a:r>
            <a:r>
              <a:rPr lang="ru-RU" sz="3000" dirty="0">
                <a:latin typeface="+mn-lt"/>
                <a:cs typeface="+mn-cs"/>
              </a:rPr>
              <a:t>семьи, любви, и верности </a:t>
            </a:r>
            <a:endParaRPr lang="ru-RU" sz="3000" dirty="0" smtClean="0">
              <a:latin typeface="+mn-lt"/>
              <a:cs typeface="+mn-cs"/>
            </a:endParaRPr>
          </a:p>
          <a:p>
            <a:pPr marL="0" indent="0" algn="ctr">
              <a:spcBef>
                <a:spcPct val="20000"/>
              </a:spcBef>
            </a:pPr>
            <a:r>
              <a:rPr lang="ru-RU" sz="3000" b="1" dirty="0" smtClean="0">
                <a:latin typeface="+mn-lt"/>
                <a:cs typeface="+mn-cs"/>
              </a:rPr>
              <a:t>2</a:t>
            </a:r>
            <a:r>
              <a:rPr lang="ru-RU" sz="3000" dirty="0" smtClean="0">
                <a:latin typeface="+mn-lt"/>
                <a:cs typeface="+mn-cs"/>
              </a:rPr>
              <a:t> семейным парам вручены медали </a:t>
            </a:r>
          </a:p>
          <a:p>
            <a:pPr marL="0" indent="0" algn="ctr">
              <a:spcBef>
                <a:spcPct val="20000"/>
              </a:spcBef>
            </a:pPr>
            <a:r>
              <a:rPr lang="ru-RU" sz="3000" dirty="0" smtClean="0">
                <a:latin typeface="+mn-lt"/>
                <a:cs typeface="+mn-cs"/>
              </a:rPr>
              <a:t>«</a:t>
            </a:r>
            <a:r>
              <a:rPr lang="ru-RU" sz="3000" dirty="0">
                <a:latin typeface="+mn-lt"/>
                <a:cs typeface="+mn-cs"/>
              </a:rPr>
              <a:t>За любовь и верность»</a:t>
            </a:r>
          </a:p>
        </p:txBody>
      </p:sp>
      <p:sp>
        <p:nvSpPr>
          <p:cNvPr id="14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DCF7C1C0-6B40-46D3-9D16-1FD0DFF52A80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50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63" y="5517448"/>
            <a:ext cx="5472608" cy="3644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D:\Camera\IMG_20190709_1403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392" y="5095742"/>
            <a:ext cx="3369568" cy="44927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Camera\IMG_20190709_1452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664" y="1492424"/>
            <a:ext cx="3653541" cy="4871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68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Заголовок 1"/>
          <p:cNvSpPr>
            <a:spLocks noGrp="1"/>
          </p:cNvSpPr>
          <p:nvPr>
            <p:ph type="title"/>
          </p:nvPr>
        </p:nvSpPr>
        <p:spPr>
          <a:xfrm>
            <a:off x="597744" y="772343"/>
            <a:ext cx="11756181" cy="1243781"/>
          </a:xfrm>
        </p:spPr>
        <p:txBody>
          <a:bodyPr/>
          <a:lstStyle/>
          <a:p>
            <a:pPr eaLnBrk="1" hangingPunct="1"/>
            <a:r>
              <a:rPr lang="ru-RU" sz="3600" b="1" dirty="0"/>
              <a:t>Благотворительные акции </a:t>
            </a:r>
            <a:br>
              <a:rPr lang="ru-RU" sz="3600" b="1" dirty="0"/>
            </a:br>
            <a:r>
              <a:rPr lang="ru-RU" sz="3600" b="1" dirty="0"/>
              <a:t>«Поможем подготовиться детям к школьному балу»</a:t>
            </a:r>
            <a:br>
              <a:rPr lang="ru-RU" sz="3600" b="1" dirty="0"/>
            </a:br>
            <a:r>
              <a:rPr lang="ru-RU" sz="3600" b="1" dirty="0"/>
              <a:t> и «Семья помогает семье. Подготовим детей в школу» </a:t>
            </a:r>
          </a:p>
        </p:txBody>
      </p:sp>
      <p:sp>
        <p:nvSpPr>
          <p:cNvPr id="23556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-425213" y="1293577"/>
            <a:ext cx="1666402" cy="1714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558" name="Номер слайда 2"/>
          <p:cNvSpPr txBox="1">
            <a:spLocks/>
          </p:cNvSpPr>
          <p:nvPr/>
        </p:nvSpPr>
        <p:spPr bwMode="auto">
          <a:xfrm>
            <a:off x="9320213" y="9040813"/>
            <a:ext cx="30337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 anchor="ctr"/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21675070-C2AB-4680-97B4-0F90BBE79B49}" type="slidenum">
              <a:rPr lang="ru-RU" sz="1700">
                <a:solidFill>
                  <a:srgbClr val="989898"/>
                </a:solidFill>
                <a:latin typeface="Calibri" pitchFamily="34" charset="0"/>
              </a:rPr>
              <a:pPr algn="r" eaLnBrk="1" hangingPunct="1"/>
              <a:t>51</a:t>
            </a:fld>
            <a:endParaRPr lang="ru-RU" sz="1700">
              <a:solidFill>
                <a:srgbClr val="989898"/>
              </a:solidFill>
              <a:latin typeface="Calibri" pitchFamily="34" charset="0"/>
            </a:endParaRPr>
          </a:p>
        </p:txBody>
      </p:sp>
      <p:pic>
        <p:nvPicPr>
          <p:cNvPr id="23559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562" name="Объект 13"/>
          <p:cNvSpPr txBox="1">
            <a:spLocks/>
          </p:cNvSpPr>
          <p:nvPr/>
        </p:nvSpPr>
        <p:spPr bwMode="auto">
          <a:xfrm>
            <a:off x="340595" y="7184432"/>
            <a:ext cx="11887248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87363" indent="-487363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indent="0" algn="ctr">
              <a:spcBef>
                <a:spcPct val="20000"/>
              </a:spcBef>
            </a:pPr>
            <a:r>
              <a:rPr lang="ru-RU" sz="3000" dirty="0" smtClean="0">
                <a:latin typeface="+mn-lt"/>
                <a:cs typeface="+mn-cs"/>
              </a:rPr>
              <a:t>В </a:t>
            </a:r>
            <a:r>
              <a:rPr lang="ru-RU" sz="3000" b="1" dirty="0" smtClean="0">
                <a:latin typeface="+mn-lt"/>
                <a:cs typeface="+mn-cs"/>
              </a:rPr>
              <a:t>2019</a:t>
            </a:r>
            <a:r>
              <a:rPr lang="ru-RU" sz="3000" dirty="0" smtClean="0">
                <a:latin typeface="+mn-lt"/>
                <a:cs typeface="+mn-cs"/>
              </a:rPr>
              <a:t> </a:t>
            </a:r>
            <a:r>
              <a:rPr lang="ru-RU" sz="3000" dirty="0">
                <a:latin typeface="+mn-lt"/>
                <a:cs typeface="+mn-cs"/>
              </a:rPr>
              <a:t>году </a:t>
            </a:r>
            <a:r>
              <a:rPr lang="ru-RU" sz="3000" b="1" dirty="0" smtClean="0">
                <a:latin typeface="+mn-lt"/>
                <a:cs typeface="+mn-cs"/>
              </a:rPr>
              <a:t>102 </a:t>
            </a:r>
            <a:r>
              <a:rPr lang="ru-RU" sz="3000" dirty="0" smtClean="0">
                <a:latin typeface="+mn-lt"/>
                <a:cs typeface="+mn-cs"/>
              </a:rPr>
              <a:t>первоклассника получили школьно-письменные товары, ранцы, школьные костюмы,  </a:t>
            </a:r>
            <a:r>
              <a:rPr lang="ru-RU" sz="3000" b="1" dirty="0">
                <a:latin typeface="+mn-lt"/>
                <a:cs typeface="+mn-cs"/>
              </a:rPr>
              <a:t>3</a:t>
            </a:r>
            <a:r>
              <a:rPr lang="ru-RU" sz="3000" dirty="0" smtClean="0">
                <a:latin typeface="+mn-lt"/>
                <a:cs typeface="+mn-cs"/>
              </a:rPr>
              <a:t> </a:t>
            </a:r>
            <a:r>
              <a:rPr lang="ru-RU" sz="3000" dirty="0">
                <a:latin typeface="+mn-lt"/>
                <a:cs typeface="+mn-cs"/>
              </a:rPr>
              <a:t>выпускника школ из малообеспеченных семей к выпускному вечеру получили </a:t>
            </a:r>
            <a:r>
              <a:rPr lang="ru-RU" sz="3000" dirty="0" smtClean="0">
                <a:latin typeface="+mn-lt"/>
                <a:cs typeface="+mn-cs"/>
              </a:rPr>
              <a:t>костюмы. </a:t>
            </a:r>
            <a:endParaRPr lang="en-US" sz="3000" dirty="0">
              <a:latin typeface="+mn-lt"/>
              <a:cs typeface="+mn-cs"/>
            </a:endParaRPr>
          </a:p>
          <a:p>
            <a:pPr marL="0" indent="0" algn="ctr">
              <a:spcBef>
                <a:spcPct val="20000"/>
              </a:spcBef>
            </a:pPr>
            <a:r>
              <a:rPr lang="en-US" sz="3000" dirty="0">
                <a:latin typeface="+mn-lt"/>
                <a:cs typeface="+mn-cs"/>
              </a:rPr>
              <a:t>	</a:t>
            </a:r>
            <a:endParaRPr lang="ru-RU" sz="3000" dirty="0">
              <a:latin typeface="+mn-lt"/>
              <a:cs typeface="+mn-cs"/>
            </a:endParaRPr>
          </a:p>
        </p:txBody>
      </p:sp>
      <p:sp>
        <p:nvSpPr>
          <p:cNvPr id="14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DCF7C1C0-6B40-46D3-9D16-1FD0DFF52A80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51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3074" name="Picture 2" descr="C:\Users\SmirennikovaOV\Downloads\IMG-20200204-WA0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027" y="2402425"/>
            <a:ext cx="6409023" cy="48067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51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029891"/>
          </a:xfrm>
        </p:spPr>
        <p:txBody>
          <a:bodyPr/>
          <a:lstStyle/>
          <a:p>
            <a:pPr eaLnBrk="1" hangingPunct="1"/>
            <a:r>
              <a:rPr lang="ru-RU" sz="4400" b="1" dirty="0" smtClean="0"/>
              <a:t>Общественные организации</a:t>
            </a:r>
            <a:endParaRPr lang="ru-RU" sz="4400" b="1" dirty="0"/>
          </a:p>
        </p:txBody>
      </p:sp>
      <p:sp>
        <p:nvSpPr>
          <p:cNvPr id="25604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FE2CDE74-53CD-4741-8B1A-1D27FB011DA9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52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25606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2238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609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sp>
        <p:nvSpPr>
          <p:cNvPr id="25610" name="Объект 13"/>
          <p:cNvSpPr>
            <a:spLocks noGrp="1"/>
          </p:cNvSpPr>
          <p:nvPr>
            <p:ph sz="half" idx="1"/>
          </p:nvPr>
        </p:nvSpPr>
        <p:spPr>
          <a:xfrm>
            <a:off x="-10468" y="1789667"/>
            <a:ext cx="7701705" cy="6192293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dirty="0" smtClean="0"/>
              <a:t>       В </a:t>
            </a:r>
            <a:r>
              <a:rPr lang="ru-RU" sz="3000" dirty="0"/>
              <a:t>районе работает </a:t>
            </a:r>
            <a:r>
              <a:rPr lang="ru-RU" sz="3000" b="1" dirty="0"/>
              <a:t>8</a:t>
            </a:r>
            <a:r>
              <a:rPr lang="ru-RU" sz="3000" dirty="0" smtClean="0"/>
              <a:t> </a:t>
            </a:r>
            <a:r>
              <a:rPr lang="ru-RU" sz="3000" dirty="0"/>
              <a:t>общественных организаций:</a:t>
            </a:r>
          </a:p>
          <a:p>
            <a:r>
              <a:rPr lang="ru-RU" sz="2400" dirty="0" smtClean="0"/>
              <a:t>Совет </a:t>
            </a:r>
            <a:r>
              <a:rPr lang="ru-RU" sz="2400" dirty="0"/>
              <a:t>ветеранов, </a:t>
            </a:r>
          </a:p>
          <a:p>
            <a:r>
              <a:rPr lang="ru-RU" sz="2400" dirty="0" smtClean="0"/>
              <a:t>местное </a:t>
            </a:r>
            <a:r>
              <a:rPr lang="ru-RU" sz="2400" dirty="0"/>
              <a:t>отделение региональной общественной организации инвалидов, </a:t>
            </a:r>
          </a:p>
          <a:p>
            <a:r>
              <a:rPr lang="ru-RU" sz="2400" dirty="0" smtClean="0"/>
              <a:t>местное </a:t>
            </a:r>
            <a:r>
              <a:rPr lang="ru-RU" sz="2400" dirty="0"/>
              <a:t>отделение общественной организации ветеранов - жителей блокадного Ленинграда, </a:t>
            </a:r>
          </a:p>
          <a:p>
            <a:r>
              <a:rPr lang="ru-RU" sz="2400" dirty="0" smtClean="0"/>
              <a:t>местное </a:t>
            </a:r>
            <a:r>
              <a:rPr lang="ru-RU" sz="2400" dirty="0"/>
              <a:t>отделение общественной организация жертв политических репрессий, </a:t>
            </a:r>
          </a:p>
          <a:p>
            <a:r>
              <a:rPr lang="ru-RU" sz="2400" dirty="0" smtClean="0"/>
              <a:t>местное </a:t>
            </a:r>
            <a:r>
              <a:rPr lang="ru-RU" sz="2400" dirty="0"/>
              <a:t>отделение общественной организации бывших несовершеннолетних узников концлагерей, </a:t>
            </a:r>
          </a:p>
          <a:p>
            <a:r>
              <a:rPr lang="ru-RU" sz="2400" dirty="0" smtClean="0"/>
              <a:t>местное </a:t>
            </a:r>
            <a:r>
              <a:rPr lang="ru-RU" sz="2400" dirty="0"/>
              <a:t>отделение регионально общественной организации «Союз Чернобыль Москвы», </a:t>
            </a:r>
          </a:p>
          <a:p>
            <a:r>
              <a:rPr lang="ru-RU" sz="2400" dirty="0" smtClean="0"/>
              <a:t>местные </a:t>
            </a:r>
            <a:r>
              <a:rPr lang="ru-RU" sz="2400" dirty="0"/>
              <a:t>отделения Московских обществ глухих и слепых, </a:t>
            </a:r>
          </a:p>
          <a:p>
            <a:r>
              <a:rPr lang="ru-RU" sz="2400" dirty="0" smtClean="0"/>
              <a:t>общественное объединение семей льготных категорий «Моя семья».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551" y="1673346"/>
            <a:ext cx="5305474" cy="2988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766" y="4662096"/>
            <a:ext cx="5439415" cy="359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674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dirty="0"/>
              <a:t>ЦЕНТР ДОСУГА И СПОРТА «ОЛИМП»</a:t>
            </a:r>
          </a:p>
        </p:txBody>
      </p:sp>
      <p:sp>
        <p:nvSpPr>
          <p:cNvPr id="33796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4F1B3BE-B835-4BD4-875D-CE1444506209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53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33798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801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sp>
        <p:nvSpPr>
          <p:cNvPr id="33802" name="Объект 2"/>
          <p:cNvSpPr>
            <a:spLocks noGrp="1"/>
          </p:cNvSpPr>
          <p:nvPr>
            <p:ph sz="half" idx="1"/>
          </p:nvPr>
        </p:nvSpPr>
        <p:spPr>
          <a:xfrm>
            <a:off x="96837" y="3004592"/>
            <a:ext cx="5976664" cy="3714079"/>
          </a:xfrm>
        </p:spPr>
        <p:txBody>
          <a:bodyPr/>
          <a:lstStyle/>
          <a:p>
            <a:r>
              <a:rPr lang="ru-RU" sz="2800" dirty="0"/>
              <a:t>В течение </a:t>
            </a:r>
            <a:r>
              <a:rPr lang="ru-RU" sz="2800" b="1" dirty="0"/>
              <a:t>2019 </a:t>
            </a:r>
            <a:r>
              <a:rPr lang="ru-RU" sz="2800" dirty="0"/>
              <a:t>года в учреждении действовало </a:t>
            </a:r>
            <a:r>
              <a:rPr lang="ru-RU" sz="2800" b="1" dirty="0"/>
              <a:t>17</a:t>
            </a:r>
            <a:r>
              <a:rPr lang="ru-RU" sz="2800" dirty="0"/>
              <a:t> досуговых и </a:t>
            </a:r>
            <a:r>
              <a:rPr lang="ru-RU" sz="2800" b="1" dirty="0"/>
              <a:t>13</a:t>
            </a:r>
            <a:r>
              <a:rPr lang="ru-RU" sz="2800" dirty="0"/>
              <a:t> спортивных формирований, деятельность которых направлена на разновозрастное население от 1,5 и старше 80 лет.</a:t>
            </a:r>
          </a:p>
          <a:p>
            <a:r>
              <a:rPr lang="ru-RU" sz="2800" dirty="0"/>
              <a:t>Общее количество постоянно занимающихся в клубах и секциях составило более </a:t>
            </a:r>
            <a:r>
              <a:rPr lang="ru-RU" sz="2800" b="1" dirty="0"/>
              <a:t>900 человек.</a:t>
            </a:r>
          </a:p>
          <a:p>
            <a:pPr marL="0" indent="0" algn="ctr" eaLnBrk="1" hangingPunct="1">
              <a:buNone/>
            </a:pPr>
            <a:endParaRPr lang="ru-RU" sz="28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7375" y="1708448"/>
            <a:ext cx="5217405" cy="3556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015" y="5706075"/>
            <a:ext cx="5330683" cy="2998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2026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dirty="0"/>
              <a:t>ЦЕНТР ДОСУГА И СПОРТА «ОЛИМП»</a:t>
            </a:r>
          </a:p>
        </p:txBody>
      </p:sp>
      <p:sp>
        <p:nvSpPr>
          <p:cNvPr id="33796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4F1B3BE-B835-4BD4-875D-CE1444506209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54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33798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801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41" y="1819456"/>
            <a:ext cx="4640215" cy="3480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249" y="1818964"/>
            <a:ext cx="4640870" cy="3480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249" y="5396062"/>
            <a:ext cx="4718413" cy="3538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04849" y="5452864"/>
            <a:ext cx="6502400" cy="329320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 </a:t>
            </a:r>
            <a:r>
              <a:rPr lang="ru-RU" b="1" dirty="0"/>
              <a:t>2019</a:t>
            </a:r>
            <a:r>
              <a:rPr lang="ru-RU" dirty="0"/>
              <a:t> году, для жителей района было проведено более </a:t>
            </a:r>
            <a:r>
              <a:rPr lang="ru-RU" b="1" dirty="0"/>
              <a:t>200 </a:t>
            </a:r>
            <a:r>
              <a:rPr lang="ru-RU" dirty="0"/>
              <a:t>досуговых мероприятий с охватом населения более </a:t>
            </a:r>
            <a:r>
              <a:rPr lang="ru-RU" b="1" dirty="0"/>
              <a:t>7000</a:t>
            </a:r>
            <a:r>
              <a:rPr lang="ru-RU" dirty="0"/>
              <a:t> человек и </a:t>
            </a:r>
            <a:r>
              <a:rPr lang="ru-RU" b="1" dirty="0"/>
              <a:t>80</a:t>
            </a:r>
            <a:r>
              <a:rPr lang="ru-RU" dirty="0"/>
              <a:t> мероприятий </a:t>
            </a:r>
            <a:r>
              <a:rPr lang="ru-RU" dirty="0" err="1"/>
              <a:t>физкультурно</a:t>
            </a:r>
            <a:r>
              <a:rPr lang="ru-RU" dirty="0"/>
              <a:t> – спортивной и оздоровительной направленности, в которых приняло участие более</a:t>
            </a:r>
            <a:r>
              <a:rPr lang="ru-RU" b="1" dirty="0"/>
              <a:t> 5000</a:t>
            </a:r>
            <a:r>
              <a:rPr lang="ru-RU" dirty="0"/>
              <a:t> жителей района.</a:t>
            </a:r>
          </a:p>
        </p:txBody>
      </p:sp>
    </p:spTree>
    <p:extLst>
      <p:ext uri="{BB962C8B-B14F-4D97-AF65-F5344CB8AC3E}">
        <p14:creationId xmlns:p14="http://schemas.microsoft.com/office/powerpoint/2010/main" val="41852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540157" cy="1060403"/>
          </a:xfrm>
        </p:spPr>
        <p:txBody>
          <a:bodyPr/>
          <a:lstStyle/>
          <a:p>
            <a:pPr eaLnBrk="1" hangingPunct="1"/>
            <a:r>
              <a:rPr lang="ru-RU" sz="4400" b="1" dirty="0" smtClean="0"/>
              <a:t>Спортивные достижения</a:t>
            </a:r>
            <a:endParaRPr lang="ru-RU" sz="4400" b="1" dirty="0"/>
          </a:p>
        </p:txBody>
      </p:sp>
      <p:sp>
        <p:nvSpPr>
          <p:cNvPr id="33796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4F1B3BE-B835-4BD4-875D-CE1444506209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55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33798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801" name="TextBox 10"/>
          <p:cNvSpPr txBox="1">
            <a:spLocks noChangeArrowheads="1"/>
          </p:cNvSpPr>
          <p:nvPr/>
        </p:nvSpPr>
        <p:spPr bwMode="auto">
          <a:xfrm>
            <a:off x="96838" y="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407988" y="1450928"/>
            <a:ext cx="12365037" cy="3416496"/>
          </a:xfrm>
        </p:spPr>
        <p:txBody>
          <a:bodyPr/>
          <a:lstStyle/>
          <a:p>
            <a:r>
              <a:rPr lang="ru-RU" sz="2800" dirty="0"/>
              <a:t>В </a:t>
            </a:r>
            <a:r>
              <a:rPr lang="ru-RU" sz="2800" b="1" dirty="0"/>
              <a:t>2019</a:t>
            </a:r>
            <a:r>
              <a:rPr lang="ru-RU" sz="2800" dirty="0"/>
              <a:t> году наши жители заняли призовые места:</a:t>
            </a:r>
          </a:p>
          <a:p>
            <a:r>
              <a:rPr lang="ru-RU" sz="2800" dirty="0"/>
              <a:t>·                   </a:t>
            </a:r>
            <a:r>
              <a:rPr lang="ru-RU" sz="2800" b="1" dirty="0"/>
              <a:t>3 место - </a:t>
            </a:r>
            <a:r>
              <a:rPr lang="ru-RU" sz="2800" dirty="0"/>
              <a:t>по шашкам и в соревнованиях молодежи допризывного возраста; </a:t>
            </a:r>
          </a:p>
          <a:p>
            <a:r>
              <a:rPr lang="ru-RU" sz="2800" dirty="0"/>
              <a:t>·                   </a:t>
            </a:r>
            <a:r>
              <a:rPr lang="ru-RU" sz="2800" b="1" dirty="0"/>
              <a:t>2 место </a:t>
            </a:r>
            <a:r>
              <a:rPr lang="ru-RU" sz="2800" dirty="0"/>
              <a:t>- в соревнованиях по футболу, </a:t>
            </a:r>
            <a:r>
              <a:rPr lang="ru-RU" sz="2800" dirty="0" err="1"/>
              <a:t>флорболу</a:t>
            </a:r>
            <a:r>
              <a:rPr lang="ru-RU" sz="2800" dirty="0"/>
              <a:t>, мини-футболу; шахматам и </a:t>
            </a:r>
            <a:r>
              <a:rPr lang="ru-RU" sz="2800" dirty="0" err="1"/>
              <a:t>боче</a:t>
            </a:r>
            <a:r>
              <a:rPr lang="ru-RU" sz="2800" dirty="0"/>
              <a:t>.</a:t>
            </a:r>
          </a:p>
          <a:p>
            <a:r>
              <a:rPr lang="ru-RU" sz="2800" dirty="0"/>
              <a:t>·                   </a:t>
            </a:r>
            <a:r>
              <a:rPr lang="ru-RU" sz="2800" b="1" dirty="0"/>
              <a:t>1 место </a:t>
            </a:r>
            <a:r>
              <a:rPr lang="ru-RU" sz="2800" dirty="0"/>
              <a:t>в соревнованиях по фитнесс-аэробике и хоккею.</a:t>
            </a:r>
          </a:p>
          <a:p>
            <a:pPr marL="0" indent="0" algn="ctr" eaLnBrk="1" hangingPunct="1">
              <a:buNone/>
            </a:pPr>
            <a:endParaRPr lang="ru-RU" sz="2800" dirty="0"/>
          </a:p>
        </p:txBody>
      </p:sp>
      <p:pic>
        <p:nvPicPr>
          <p:cNvPr id="1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0"/>
          <a:stretch/>
        </p:blipFill>
        <p:spPr>
          <a:xfrm>
            <a:off x="689892" y="4894736"/>
            <a:ext cx="5466969" cy="4036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930" y="4894736"/>
            <a:ext cx="5382415" cy="4036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244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b="1" dirty="0" smtClean="0"/>
              <a:t>Хоккейная </a:t>
            </a:r>
            <a:r>
              <a:rPr lang="ru-RU" sz="3600" b="1" dirty="0"/>
              <a:t>дружины Южного Медведково, занявшей 1 место в Российском этапе турнира «Золотая шайба 2019»</a:t>
            </a:r>
          </a:p>
        </p:txBody>
      </p:sp>
      <p:sp>
        <p:nvSpPr>
          <p:cNvPr id="33796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4F1B3BE-B835-4BD4-875D-CE1444506209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56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33798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801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pic>
        <p:nvPicPr>
          <p:cNvPr id="1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72" y="2428528"/>
            <a:ext cx="11847675" cy="5472608"/>
          </a:xfrm>
        </p:spPr>
      </p:pic>
    </p:spTree>
    <p:extLst>
      <p:ext uri="{BB962C8B-B14F-4D97-AF65-F5344CB8AC3E}">
        <p14:creationId xmlns:p14="http://schemas.microsoft.com/office/powerpoint/2010/main" val="203520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669924" y="227012"/>
            <a:ext cx="11703050" cy="1625600"/>
          </a:xfrm>
        </p:spPr>
        <p:txBody>
          <a:bodyPr/>
          <a:lstStyle/>
          <a:p>
            <a:pPr eaLnBrk="1" hangingPunct="1"/>
            <a:r>
              <a:rPr lang="ru-RU" sz="4000" b="1" dirty="0"/>
              <a:t>Организация физкультурно-оздоровительной </a:t>
            </a:r>
            <a:br>
              <a:rPr lang="ru-RU" sz="4000" b="1" dirty="0"/>
            </a:br>
            <a:r>
              <a:rPr lang="ru-RU" sz="4000" b="1" dirty="0"/>
              <a:t>и спортивной работы с населением </a:t>
            </a:r>
          </a:p>
        </p:txBody>
      </p:sp>
      <p:sp>
        <p:nvSpPr>
          <p:cNvPr id="36868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6AC1FDAC-F008-4DF3-BE81-4040BBD985B7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57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3687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873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sp>
        <p:nvSpPr>
          <p:cNvPr id="36874" name="Объект 2"/>
          <p:cNvSpPr>
            <a:spLocks noGrp="1"/>
          </p:cNvSpPr>
          <p:nvPr>
            <p:ph sz="half" idx="1"/>
          </p:nvPr>
        </p:nvSpPr>
        <p:spPr>
          <a:xfrm>
            <a:off x="407988" y="1492424"/>
            <a:ext cx="12241360" cy="3006688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latin typeface="The times"/>
              </a:rPr>
              <a:t>В </a:t>
            </a:r>
            <a:r>
              <a:rPr lang="ru-RU" sz="2400" dirty="0">
                <a:latin typeface="The times"/>
              </a:rPr>
              <a:t>районе расположено </a:t>
            </a:r>
            <a:endParaRPr lang="ru-RU" sz="2400" dirty="0" smtClean="0">
              <a:latin typeface="The times"/>
            </a:endParaRPr>
          </a:p>
          <a:p>
            <a:pPr marL="0" indent="0" algn="ctr">
              <a:buNone/>
            </a:pPr>
            <a:r>
              <a:rPr lang="ru-RU" sz="2400" dirty="0" smtClean="0">
                <a:latin typeface="The times"/>
              </a:rPr>
              <a:t>6 </a:t>
            </a:r>
            <a:r>
              <a:rPr lang="ru-RU" sz="2400" dirty="0">
                <a:latin typeface="The times"/>
              </a:rPr>
              <a:t>открытых спортивных площадок (тренажерных комплексов) </a:t>
            </a:r>
            <a:endParaRPr lang="ru-RU" sz="2400" dirty="0" smtClean="0">
              <a:latin typeface="The times"/>
            </a:endParaRPr>
          </a:p>
          <a:p>
            <a:pPr marL="0" indent="0" algn="ctr">
              <a:buNone/>
            </a:pPr>
            <a:r>
              <a:rPr lang="ru-RU" sz="2400" dirty="0" smtClean="0">
                <a:latin typeface="The times"/>
              </a:rPr>
              <a:t>для </a:t>
            </a:r>
            <a:r>
              <a:rPr lang="ru-RU" sz="2400" dirty="0">
                <a:latin typeface="The times"/>
              </a:rPr>
              <a:t>людей с ограниченными возможностями</a:t>
            </a:r>
          </a:p>
        </p:txBody>
      </p:sp>
      <p:pic>
        <p:nvPicPr>
          <p:cNvPr id="1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99" y="2929254"/>
            <a:ext cx="4968552" cy="3726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994" y="2932584"/>
            <a:ext cx="4964112" cy="3723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14" y="6515976"/>
            <a:ext cx="5904656" cy="3015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9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669924" y="271464"/>
            <a:ext cx="11703050" cy="1625600"/>
          </a:xfrm>
        </p:spPr>
        <p:txBody>
          <a:bodyPr/>
          <a:lstStyle/>
          <a:p>
            <a:pPr eaLnBrk="1" hangingPunct="1"/>
            <a:r>
              <a:rPr lang="ru-RU" sz="6600" b="1" dirty="0"/>
              <a:t>КАТКИ</a:t>
            </a:r>
          </a:p>
        </p:txBody>
      </p:sp>
      <p:sp>
        <p:nvSpPr>
          <p:cNvPr id="36868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6AC1FDAC-F008-4DF3-BE81-4040BBD985B7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58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3687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873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6" y="1591463"/>
            <a:ext cx="4572471" cy="34293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25278" t="17284" r="25000" b="16214"/>
          <a:stretch/>
        </p:blipFill>
        <p:spPr>
          <a:xfrm>
            <a:off x="6867511" y="1564432"/>
            <a:ext cx="4594253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08" y="5239854"/>
            <a:ext cx="4739779" cy="3554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116" y="5239854"/>
            <a:ext cx="4562648" cy="34219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7832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669924" y="408782"/>
            <a:ext cx="11703050" cy="1625600"/>
          </a:xfrm>
        </p:spPr>
        <p:txBody>
          <a:bodyPr/>
          <a:lstStyle/>
          <a:p>
            <a:pPr eaLnBrk="1" hangingPunct="1"/>
            <a:r>
              <a:rPr lang="ru-RU" sz="4400" b="1" dirty="0"/>
              <a:t>Физкультурно-оздоровительный комплекс по адресу: пр. Шокальского, 9-11</a:t>
            </a:r>
          </a:p>
        </p:txBody>
      </p:sp>
      <p:sp>
        <p:nvSpPr>
          <p:cNvPr id="36868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6AC1FDAC-F008-4DF3-BE81-4040BBD985B7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59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3687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873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pic>
        <p:nvPicPr>
          <p:cNvPr id="1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656" y="2572544"/>
            <a:ext cx="7422530" cy="5568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2397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Объект 8"/>
          <p:cNvSpPr>
            <a:spLocks noGrp="1"/>
          </p:cNvSpPr>
          <p:nvPr>
            <p:ph sz="half" idx="1"/>
          </p:nvPr>
        </p:nvSpPr>
        <p:spPr>
          <a:xfrm>
            <a:off x="754856" y="2583836"/>
            <a:ext cx="5314304" cy="6749008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/>
              <a:t> </a:t>
            </a:r>
            <a:endParaRPr lang="ru-RU" sz="2400" dirty="0"/>
          </a:p>
          <a:p>
            <a:pPr algn="ctr"/>
            <a:endParaRPr lang="ru-RU" sz="2400" b="1" dirty="0">
              <a:latin typeface="The times"/>
            </a:endParaRPr>
          </a:p>
        </p:txBody>
      </p:sp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6" name="Номер слайда 4"/>
          <p:cNvSpPr txBox="1">
            <a:spLocks/>
          </p:cNvSpPr>
          <p:nvPr/>
        </p:nvSpPr>
        <p:spPr>
          <a:xfrm>
            <a:off x="407988" y="9040813"/>
            <a:ext cx="693737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3F0D9421-D2D3-4E1B-9F2B-4560024CF9C2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7175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Box 7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368301" y="1695450"/>
            <a:ext cx="1657350" cy="984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10800000" flipV="1">
            <a:off x="98425" y="6619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246189" y="1204392"/>
            <a:ext cx="11319171" cy="7374138"/>
          </a:xfrm>
        </p:spPr>
        <p:txBody>
          <a:bodyPr/>
          <a:lstStyle/>
          <a:p>
            <a:pPr marL="0" indent="0" algn="ctr" defTabSz="1300460" eaLnBrk="1" fontAlgn="auto" hangingPunct="1">
              <a:spcBef>
                <a:spcPct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>
                <a:latin typeface="+mj-lt"/>
                <a:ea typeface="+mj-ea"/>
                <a:cs typeface="+mj-cs"/>
              </a:rPr>
              <a:t>На балансе ГБУ «Жилищник района Южное Медведково» находится</a:t>
            </a:r>
            <a:r>
              <a:rPr lang="ru-RU" b="1" dirty="0" smtClean="0">
                <a:latin typeface="+mj-lt"/>
                <a:ea typeface="+mj-ea"/>
                <a:cs typeface="+mj-cs"/>
              </a:rPr>
              <a:t>:</a:t>
            </a:r>
          </a:p>
          <a:p>
            <a:pPr marL="0" indent="0" algn="ctr" defTabSz="1300460" eaLnBrk="1" fontAlgn="auto" hangingPunct="1">
              <a:spcBef>
                <a:spcPct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3600" b="1" dirty="0">
              <a:latin typeface="+mj-lt"/>
              <a:ea typeface="+mj-ea"/>
              <a:cs typeface="+mj-cs"/>
            </a:endParaRPr>
          </a:p>
          <a:p>
            <a:pPr algn="ctr" defTabSz="1300460" eaLnBrk="1" fontAlgn="auto" hangingPunct="1">
              <a:spcBef>
                <a:spcPct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3600" b="1" dirty="0" smtClean="0">
                <a:latin typeface="+mj-lt"/>
                <a:ea typeface="+mj-ea"/>
                <a:cs typeface="+mj-cs"/>
              </a:rPr>
              <a:t>114</a:t>
            </a:r>
            <a:r>
              <a:rPr lang="ru-RU" sz="3600" dirty="0" smtClean="0">
                <a:latin typeface="+mj-lt"/>
                <a:ea typeface="+mj-ea"/>
                <a:cs typeface="+mj-cs"/>
              </a:rPr>
              <a:t> </a:t>
            </a:r>
            <a:r>
              <a:rPr lang="ru-RU" sz="3600" dirty="0">
                <a:latin typeface="+mj-lt"/>
                <a:ea typeface="+mj-ea"/>
                <a:cs typeface="+mj-cs"/>
              </a:rPr>
              <a:t>детских и </a:t>
            </a:r>
            <a:r>
              <a:rPr lang="ru-RU" sz="3600" b="1" dirty="0" smtClean="0">
                <a:latin typeface="+mj-lt"/>
                <a:ea typeface="+mj-ea"/>
                <a:cs typeface="+mj-cs"/>
              </a:rPr>
              <a:t>27</a:t>
            </a:r>
            <a:r>
              <a:rPr lang="ru-RU" sz="3600" dirty="0" smtClean="0">
                <a:latin typeface="+mj-lt"/>
                <a:ea typeface="+mj-ea"/>
                <a:cs typeface="+mj-cs"/>
              </a:rPr>
              <a:t> </a:t>
            </a:r>
            <a:r>
              <a:rPr lang="ru-RU" sz="3600" dirty="0">
                <a:latin typeface="+mj-lt"/>
                <a:ea typeface="+mj-ea"/>
                <a:cs typeface="+mj-cs"/>
              </a:rPr>
              <a:t>спортивных площадок</a:t>
            </a:r>
            <a:r>
              <a:rPr lang="ru-RU" sz="3600" dirty="0" smtClean="0">
                <a:latin typeface="+mj-lt"/>
                <a:ea typeface="+mj-ea"/>
                <a:cs typeface="+mj-cs"/>
              </a:rPr>
              <a:t>;</a:t>
            </a:r>
          </a:p>
          <a:p>
            <a:pPr marL="0" indent="0" algn="ctr" defTabSz="1300460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ru-RU" sz="3600" dirty="0" smtClean="0">
                <a:latin typeface="+mj-lt"/>
                <a:ea typeface="+mj-ea"/>
                <a:cs typeface="+mj-cs"/>
              </a:rPr>
              <a:t>-</a:t>
            </a:r>
            <a:r>
              <a:rPr lang="ru-RU" sz="3600" b="1" dirty="0" smtClean="0">
                <a:latin typeface="+mj-lt"/>
                <a:ea typeface="+mj-ea"/>
                <a:cs typeface="+mj-cs"/>
              </a:rPr>
              <a:t> 117 </a:t>
            </a:r>
            <a:r>
              <a:rPr lang="ru-RU" sz="3600" dirty="0">
                <a:latin typeface="+mj-lt"/>
                <a:ea typeface="+mj-ea"/>
                <a:cs typeface="+mj-cs"/>
              </a:rPr>
              <a:t>контейнерных и </a:t>
            </a:r>
            <a:r>
              <a:rPr lang="ru-RU" sz="3600" b="1" dirty="0" smtClean="0">
                <a:latin typeface="+mj-lt"/>
                <a:ea typeface="+mj-ea"/>
                <a:cs typeface="+mj-cs"/>
              </a:rPr>
              <a:t>29</a:t>
            </a:r>
            <a:r>
              <a:rPr lang="ru-RU" sz="3600" dirty="0" smtClean="0">
                <a:latin typeface="+mj-lt"/>
                <a:ea typeface="+mj-ea"/>
                <a:cs typeface="+mj-cs"/>
              </a:rPr>
              <a:t> бункерных площадок</a:t>
            </a:r>
          </a:p>
          <a:p>
            <a:pPr marL="0" indent="0" algn="ctr" defTabSz="1300460" eaLnBrk="1" fontAlgn="auto" hangingPunct="1">
              <a:spcBef>
                <a:spcPct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dirty="0" smtClean="0">
                <a:latin typeface="+mj-lt"/>
                <a:ea typeface="+mj-ea"/>
                <a:cs typeface="+mj-cs"/>
              </a:rPr>
              <a:t>           </a:t>
            </a:r>
          </a:p>
          <a:p>
            <a:pPr marL="0" indent="0" algn="ctr" defTabSz="1300460" eaLnBrk="1" fontAlgn="auto" hangingPunct="1">
              <a:spcBef>
                <a:spcPct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dirty="0" smtClean="0">
                <a:latin typeface="+mj-lt"/>
                <a:ea typeface="+mj-ea"/>
                <a:cs typeface="+mj-cs"/>
              </a:rPr>
              <a:t> В </a:t>
            </a:r>
            <a:r>
              <a:rPr lang="ru-RU" sz="3600" b="1" dirty="0" smtClean="0">
                <a:latin typeface="+mj-lt"/>
                <a:ea typeface="+mj-ea"/>
                <a:cs typeface="+mj-cs"/>
              </a:rPr>
              <a:t>2019</a:t>
            </a:r>
            <a:r>
              <a:rPr lang="ru-RU" sz="3600" dirty="0" smtClean="0">
                <a:latin typeface="+mj-lt"/>
                <a:ea typeface="+mj-ea"/>
                <a:cs typeface="+mj-cs"/>
              </a:rPr>
              <a:t> году был произведен</a:t>
            </a:r>
          </a:p>
          <a:p>
            <a:pPr marL="0" indent="0" algn="ctr" defTabSz="1300460" eaLnBrk="1" fontAlgn="auto" hangingPunct="1">
              <a:spcBef>
                <a:spcPct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dirty="0" smtClean="0">
                <a:latin typeface="+mj-lt"/>
                <a:ea typeface="+mj-ea"/>
                <a:cs typeface="+mj-cs"/>
              </a:rPr>
              <a:t>       </a:t>
            </a:r>
            <a:r>
              <a:rPr lang="ru-RU" sz="3600" dirty="0">
                <a:latin typeface="+mj-lt"/>
                <a:ea typeface="+mj-ea"/>
                <a:cs typeface="+mj-cs"/>
              </a:rPr>
              <a:t>текущий ремонт на </a:t>
            </a:r>
            <a:r>
              <a:rPr lang="ru-RU" sz="3600" dirty="0" smtClean="0">
                <a:latin typeface="+mj-lt"/>
                <a:ea typeface="+mj-ea"/>
                <a:cs typeface="+mj-cs"/>
              </a:rPr>
              <a:t>детских и спортивных дворовых площадках.</a:t>
            </a:r>
          </a:p>
          <a:p>
            <a:pPr marL="0" indent="0" algn="ctr" defTabSz="1300460" eaLnBrk="1" fontAlgn="auto" hangingPunct="1">
              <a:spcBef>
                <a:spcPct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dirty="0" smtClean="0">
                <a:latin typeface="+mj-lt"/>
                <a:ea typeface="+mj-ea"/>
                <a:cs typeface="+mj-cs"/>
              </a:rPr>
              <a:t>           </a:t>
            </a:r>
            <a:endParaRPr lang="ru-RU" sz="2400" dirty="0">
              <a:latin typeface="+mj-lt"/>
              <a:ea typeface="+mj-ea"/>
              <a:cs typeface="+mj-cs"/>
            </a:endParaRPr>
          </a:p>
          <a:p>
            <a:pPr marL="0" indent="0" algn="ctr" defTabSz="1300460" eaLnBrk="1" fontAlgn="auto" hangingPunct="1">
              <a:spcBef>
                <a:spcPct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dirty="0">
                <a:latin typeface="+mj-lt"/>
                <a:ea typeface="+mj-ea"/>
                <a:cs typeface="+mj-cs"/>
              </a:rPr>
              <a:t>            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7882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dirty="0"/>
              <a:t>Молодежная общественная палата </a:t>
            </a:r>
            <a:br>
              <a:rPr lang="ru-RU" sz="4000" b="1" dirty="0"/>
            </a:br>
            <a:r>
              <a:rPr lang="ru-RU" sz="4000" b="1" dirty="0"/>
              <a:t>района Южное Медведково </a:t>
            </a:r>
          </a:p>
        </p:txBody>
      </p:sp>
      <p:sp>
        <p:nvSpPr>
          <p:cNvPr id="44036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49F11A10-9EF0-4576-BB44-3519A3062D6B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60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44038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041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2068488"/>
            <a:ext cx="5743575" cy="3230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032" y="5596062"/>
            <a:ext cx="4896544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23502" y="3292624"/>
            <a:ext cx="65024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 районе Южное Медведково осуществляет свою деятельность Молодежная палата, включающая в себя </a:t>
            </a:r>
            <a:r>
              <a:rPr lang="ru-RU" b="1" dirty="0"/>
              <a:t>8 </a:t>
            </a:r>
            <a:r>
              <a:rPr lang="ru-RU" dirty="0"/>
              <a:t>основных членов, </a:t>
            </a:r>
            <a:r>
              <a:rPr lang="ru-RU" b="1" dirty="0"/>
              <a:t>6</a:t>
            </a:r>
            <a:r>
              <a:rPr lang="ru-RU" dirty="0"/>
              <a:t> резервистов и </a:t>
            </a:r>
            <a:r>
              <a:rPr lang="ru-RU" b="1" dirty="0"/>
              <a:t>47 </a:t>
            </a:r>
            <a:r>
              <a:rPr lang="ru-RU" dirty="0"/>
              <a:t>активистов</a:t>
            </a:r>
          </a:p>
        </p:txBody>
      </p:sp>
    </p:spTree>
    <p:extLst>
      <p:ext uri="{BB962C8B-B14F-4D97-AF65-F5344CB8AC3E}">
        <p14:creationId xmlns:p14="http://schemas.microsoft.com/office/powerpoint/2010/main" val="118512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dirty="0"/>
              <a:t>А</a:t>
            </a:r>
            <a:r>
              <a:rPr lang="ru-RU" sz="4000" b="1" dirty="0" smtClean="0"/>
              <a:t>ктивное </a:t>
            </a:r>
            <a:r>
              <a:rPr lang="ru-RU" sz="4000" b="1" dirty="0"/>
              <a:t>участие в мероприятиях района и округа </a:t>
            </a:r>
            <a:endParaRPr lang="ru-RU" sz="4000" b="1" dirty="0" smtClean="0"/>
          </a:p>
        </p:txBody>
      </p:sp>
      <p:sp>
        <p:nvSpPr>
          <p:cNvPr id="44036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49F11A10-9EF0-4576-BB44-3519A3062D6B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61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44038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041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pic>
        <p:nvPicPr>
          <p:cNvPr id="15" name="Объект 1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4" b="8284"/>
          <a:stretch/>
        </p:blipFill>
        <p:spPr>
          <a:xfrm>
            <a:off x="863600" y="3143372"/>
            <a:ext cx="5743575" cy="41871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316" y="2343448"/>
            <a:ext cx="3964246" cy="29731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521" y="5812904"/>
            <a:ext cx="4047066" cy="30352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9358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dirty="0"/>
              <a:t>Проведение мемориально-патронатных акций по уходу за памятниками</a:t>
            </a:r>
            <a:endParaRPr lang="ru-RU" sz="4000" b="1" dirty="0" smtClean="0"/>
          </a:p>
        </p:txBody>
      </p:sp>
      <p:sp>
        <p:nvSpPr>
          <p:cNvPr id="44036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49F11A10-9EF0-4576-BB44-3519A3062D6B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62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44038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041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pic>
        <p:nvPicPr>
          <p:cNvPr id="1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262" y="1897064"/>
            <a:ext cx="5743575" cy="3230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04" y="3490933"/>
            <a:ext cx="6472688" cy="3635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084" y="5326608"/>
            <a:ext cx="4385733" cy="3289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6911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dirty="0"/>
              <a:t>Участие в патриотических мероприятиях</a:t>
            </a:r>
            <a:endParaRPr lang="ru-RU" sz="4000" b="1" dirty="0" smtClean="0"/>
          </a:p>
        </p:txBody>
      </p:sp>
      <p:sp>
        <p:nvSpPr>
          <p:cNvPr id="44036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49F11A10-9EF0-4576-BB44-3519A3062D6B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63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44038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041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pic>
        <p:nvPicPr>
          <p:cNvPr id="15" name="Объект 1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28" y="1996480"/>
            <a:ext cx="4896196" cy="3674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408" y="3205235"/>
            <a:ext cx="5525559" cy="41441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00" y="5971852"/>
            <a:ext cx="4877892" cy="2835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4514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dirty="0" smtClean="0"/>
              <a:t>Комиссия по делам несовершеннолетних </a:t>
            </a:r>
            <a:br>
              <a:rPr lang="ru-RU" sz="4000" b="1" dirty="0" smtClean="0"/>
            </a:br>
            <a:r>
              <a:rPr lang="ru-RU" sz="4000" b="1" dirty="0" smtClean="0"/>
              <a:t>и защите их прав </a:t>
            </a:r>
          </a:p>
        </p:txBody>
      </p:sp>
      <p:sp>
        <p:nvSpPr>
          <p:cNvPr id="45061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1BF79E2A-5069-4AC1-A655-1BB6EE77E252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64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45063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5066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sp>
        <p:nvSpPr>
          <p:cNvPr id="45067" name="Объект 2"/>
          <p:cNvSpPr>
            <a:spLocks noGrp="1"/>
          </p:cNvSpPr>
          <p:nvPr>
            <p:ph sz="half" idx="1"/>
          </p:nvPr>
        </p:nvSpPr>
        <p:spPr>
          <a:xfrm>
            <a:off x="237703" y="2120489"/>
            <a:ext cx="8201447" cy="3134924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/>
              <a:t>За </a:t>
            </a:r>
            <a:r>
              <a:rPr lang="ru-RU" sz="3200" b="1" dirty="0"/>
              <a:t>2019</a:t>
            </a:r>
            <a:r>
              <a:rPr lang="ru-RU" sz="3200" dirty="0"/>
              <a:t> год Комиссией проведено </a:t>
            </a:r>
            <a:r>
              <a:rPr lang="ru-RU" sz="3200" b="1" dirty="0"/>
              <a:t>28</a:t>
            </a:r>
            <a:r>
              <a:rPr lang="ru-RU" sz="3200" dirty="0"/>
              <a:t> заседаний, на которых рассмотрено </a:t>
            </a:r>
            <a:r>
              <a:rPr lang="ru-RU" sz="3200" b="1" dirty="0"/>
              <a:t>650 </a:t>
            </a:r>
            <a:r>
              <a:rPr lang="ru-RU" sz="3200" dirty="0"/>
              <a:t>вопросов, из которых </a:t>
            </a:r>
            <a:r>
              <a:rPr lang="ru-RU" sz="3200" b="1" dirty="0"/>
              <a:t>159 </a:t>
            </a:r>
            <a:r>
              <a:rPr lang="ru-RU" sz="3200" dirty="0"/>
              <a:t>протоколов об административных правонарушениях.</a:t>
            </a:r>
          </a:p>
          <a:p>
            <a:pPr marL="0" indent="0" algn="ctr">
              <a:buNone/>
            </a:pPr>
            <a:r>
              <a:rPr lang="ru-RU" sz="3200" dirty="0"/>
              <a:t>   В </a:t>
            </a:r>
            <a:r>
              <a:rPr lang="ru-RU" sz="3200" b="1" dirty="0"/>
              <a:t>2019</a:t>
            </a:r>
            <a:r>
              <a:rPr lang="ru-RU" sz="3200" dirty="0"/>
              <a:t> году на учете в Комиссии состояло </a:t>
            </a:r>
          </a:p>
          <a:p>
            <a:pPr marL="0" indent="0" algn="ctr">
              <a:buNone/>
            </a:pPr>
            <a:r>
              <a:rPr lang="ru-RU" sz="3200" b="1" dirty="0"/>
              <a:t>59</a:t>
            </a:r>
            <a:r>
              <a:rPr lang="ru-RU" sz="3200" dirty="0"/>
              <a:t> несовершеннолетних, </a:t>
            </a:r>
            <a:r>
              <a:rPr lang="ru-RU" sz="3200" b="1" dirty="0"/>
              <a:t>22</a:t>
            </a:r>
            <a:r>
              <a:rPr lang="ru-RU" sz="3200" dirty="0"/>
              <a:t> семьи</a:t>
            </a:r>
          </a:p>
        </p:txBody>
      </p:sp>
      <p:pic>
        <p:nvPicPr>
          <p:cNvPr id="14" name="Объект 4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997" y="1348408"/>
            <a:ext cx="2961081" cy="3948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356" y="5469369"/>
            <a:ext cx="4202587" cy="3151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Объект 7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25" y="5438144"/>
            <a:ext cx="5467450" cy="3621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890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5856" y="502987"/>
            <a:ext cx="10944147" cy="1700783"/>
          </a:xfrm>
        </p:spPr>
        <p:txBody>
          <a:bodyPr/>
          <a:lstStyle/>
          <a:p>
            <a:r>
              <a:rPr lang="ru-RU" sz="4000" b="1" dirty="0"/>
              <a:t>ПОДГОТОВКА И ПРОВЕДЕНИЕ ПРИЗЫВА ГРАЖДАН НА ВОЕННУЮ СЛУЖБУ</a:t>
            </a:r>
            <a:br>
              <a:rPr lang="ru-RU" sz="4000" b="1" dirty="0"/>
            </a:b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3767" y="6316960"/>
            <a:ext cx="11736235" cy="2395806"/>
          </a:xfrm>
        </p:spPr>
        <p:txBody>
          <a:bodyPr/>
          <a:lstStyle/>
          <a:p>
            <a:r>
              <a:rPr lang="ru-RU" sz="3200" dirty="0"/>
              <a:t>Плановое задание на призыв и оправку граждан на военную службу выполнено в установленные сроки на </a:t>
            </a:r>
            <a:r>
              <a:rPr lang="ru-RU" sz="3200" b="1" dirty="0"/>
              <a:t>121 %. </a:t>
            </a:r>
          </a:p>
          <a:p>
            <a:r>
              <a:rPr lang="ru-RU" sz="3200" dirty="0"/>
              <a:t>призвано </a:t>
            </a:r>
            <a:r>
              <a:rPr lang="ru-RU" sz="3200" b="1" dirty="0"/>
              <a:t>41</a:t>
            </a:r>
            <a:r>
              <a:rPr lang="ru-RU" sz="3200" dirty="0"/>
              <a:t> человек от установленной нормы - </a:t>
            </a:r>
            <a:r>
              <a:rPr lang="ru-RU" sz="3200" b="1" dirty="0"/>
              <a:t>34</a:t>
            </a:r>
            <a:endParaRPr lang="ru-RU" sz="3000" b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016" y="1708448"/>
            <a:ext cx="7129532" cy="4113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pic>
        <p:nvPicPr>
          <p:cNvPr id="6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 rot="5400000" flipV="1">
            <a:off x="657302" y="1226816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89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6093" y="2754"/>
            <a:ext cx="9523933" cy="1100136"/>
          </a:xfrm>
        </p:spPr>
        <p:txBody>
          <a:bodyPr rtlCol="0">
            <a:normAutofit fontScale="90000"/>
          </a:bodyPr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400" b="1" dirty="0" smtClean="0"/>
              <a:t>Информирование населения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15925" y="2500536"/>
            <a:ext cx="6912946" cy="4752528"/>
          </a:xfrm>
        </p:spPr>
        <p:txBody>
          <a:bodyPr rtlCol="0">
            <a:normAutofit lnSpcReduction="10000"/>
          </a:bodyPr>
          <a:lstStyle/>
          <a:p>
            <a:pPr marL="0" indent="0">
              <a:buNone/>
              <a:defRPr/>
            </a:pPr>
            <a:r>
              <a:rPr lang="ru-RU" sz="3000" dirty="0" smtClean="0"/>
              <a:t>В </a:t>
            </a:r>
            <a:r>
              <a:rPr lang="ru-RU" sz="3000" dirty="0"/>
              <a:t>настоящее время жителей района о деятельности органов исполнительной власти  информируют окружная газета «Звездный бульвар», районная интернет-газета </a:t>
            </a:r>
            <a:r>
              <a:rPr lang="ru-RU" sz="3000" dirty="0" smtClean="0"/>
              <a:t>«Медведково</a:t>
            </a:r>
            <a:r>
              <a:rPr lang="ru-RU" sz="3000" dirty="0"/>
              <a:t>», сайт управы района Южное Медведково, в социальных сетях на страничках «</a:t>
            </a:r>
            <a:r>
              <a:rPr lang="ru-RU" sz="3000" dirty="0" err="1"/>
              <a:t>Фейсбук</a:t>
            </a:r>
            <a:r>
              <a:rPr lang="ru-RU" sz="3000" dirty="0"/>
              <a:t>» и «</a:t>
            </a:r>
            <a:r>
              <a:rPr lang="ru-RU" sz="3000" dirty="0" err="1" smtClean="0"/>
              <a:t>Вконтакте</a:t>
            </a:r>
            <a:r>
              <a:rPr lang="ru-RU" sz="3000" dirty="0" smtClean="0"/>
              <a:t>», «</a:t>
            </a:r>
            <a:r>
              <a:rPr lang="ru-RU" sz="3000" dirty="0" err="1" smtClean="0"/>
              <a:t>Инстаграм</a:t>
            </a:r>
            <a:r>
              <a:rPr lang="ru-RU" sz="3000" dirty="0" smtClean="0"/>
              <a:t>»</a:t>
            </a:r>
            <a:endParaRPr lang="en-US" sz="3000" dirty="0"/>
          </a:p>
          <a:p>
            <a:pPr>
              <a:defRPr/>
            </a:pPr>
            <a:r>
              <a:rPr lang="en-US" sz="3000" b="1" dirty="0"/>
              <a:t>41 </a:t>
            </a:r>
            <a:r>
              <a:rPr lang="ru-RU" sz="3000" dirty="0"/>
              <a:t>- </a:t>
            </a:r>
            <a:r>
              <a:rPr lang="ru-RU" sz="3000" dirty="0" smtClean="0"/>
              <a:t>информационных </a:t>
            </a:r>
            <a:r>
              <a:rPr lang="ru-RU" sz="3000" dirty="0"/>
              <a:t>стенда,</a:t>
            </a:r>
          </a:p>
          <a:p>
            <a:pPr>
              <a:defRPr/>
            </a:pPr>
            <a:r>
              <a:rPr lang="ru-RU" sz="3000" b="1" dirty="0" smtClean="0"/>
              <a:t>412</a:t>
            </a:r>
            <a:r>
              <a:rPr lang="ru-RU" sz="3000" dirty="0" smtClean="0"/>
              <a:t> </a:t>
            </a:r>
            <a:r>
              <a:rPr lang="ru-RU" sz="3000" dirty="0"/>
              <a:t>-  информационных конструкции</a:t>
            </a:r>
          </a:p>
        </p:txBody>
      </p:sp>
      <p:sp>
        <p:nvSpPr>
          <p:cNvPr id="58373" name="TextBox 7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C697E37D-A18C-4320-84DD-099DF7F5AD5A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66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58375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6" name="TextBox 10"/>
          <p:cNvSpPr txBox="1">
            <a:spLocks noChangeArrowheads="1"/>
          </p:cNvSpPr>
          <p:nvPr/>
        </p:nvSpPr>
        <p:spPr bwMode="auto">
          <a:xfrm>
            <a:off x="0" y="123825"/>
            <a:ext cx="127809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200">
                <a:solidFill>
                  <a:srgbClr val="FF0000"/>
                </a:solidFill>
                <a:latin typeface="Calibri" pitchFamily="34" charset="0"/>
              </a:rPr>
              <a:t>ИНФОРМИРОВАНИЕ НАСЕЛЕНИЯ И СОТРУДНИЧЕСТВО С ОРГАНАМИ МЕСТНОГО САМОУПРАВЛЕНИЯ</a:t>
            </a:r>
          </a:p>
        </p:txBody>
      </p:sp>
      <p:sp>
        <p:nvSpPr>
          <p:cNvPr id="12" name="Прямоугольник 11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945457" y="1576389"/>
            <a:ext cx="1474787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8380" name="Picture 12" descr="C:\Users\ZinkevichEV\Desktop\газ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856" y="7469696"/>
            <a:ext cx="545147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71" y="1699830"/>
            <a:ext cx="5313007" cy="198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031" y="4588768"/>
            <a:ext cx="5030685" cy="219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78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dirty="0"/>
              <a:t>Встречи с населением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22884" y="2572544"/>
            <a:ext cx="6682327" cy="1592213"/>
          </a:xfrm>
        </p:spPr>
        <p:txBody>
          <a:bodyPr rtlCol="0">
            <a:normAutofit/>
          </a:bodyPr>
          <a:lstStyle/>
          <a:p>
            <a:pPr marL="0" indent="0" algn="ctr">
              <a:buNone/>
              <a:defRPr/>
            </a:pPr>
            <a:r>
              <a:rPr lang="ru-RU" sz="2800" dirty="0"/>
              <a:t>В </a:t>
            </a:r>
            <a:r>
              <a:rPr lang="ru-RU" sz="2800" b="1" dirty="0"/>
              <a:t>2019</a:t>
            </a:r>
            <a:r>
              <a:rPr lang="ru-RU" sz="2800" dirty="0"/>
              <a:t> году в управе района проведено </a:t>
            </a:r>
            <a:endParaRPr lang="ru-RU" sz="2800" dirty="0" smtClean="0"/>
          </a:p>
          <a:p>
            <a:pPr marL="0" indent="0" algn="ctr">
              <a:buNone/>
              <a:defRPr/>
            </a:pPr>
            <a:r>
              <a:rPr lang="ru-RU" sz="2800" b="1" dirty="0" smtClean="0"/>
              <a:t>9</a:t>
            </a:r>
            <a:r>
              <a:rPr lang="ru-RU" sz="2800" dirty="0" smtClean="0"/>
              <a:t> </a:t>
            </a:r>
            <a:r>
              <a:rPr lang="ru-RU" sz="2800" dirty="0"/>
              <a:t>встреч с жителями района на которых присутствовало более </a:t>
            </a:r>
            <a:r>
              <a:rPr lang="ru-RU" sz="2800" b="1" dirty="0"/>
              <a:t>800</a:t>
            </a:r>
            <a:r>
              <a:rPr lang="ru-RU" sz="2800" dirty="0"/>
              <a:t> человек. </a:t>
            </a:r>
            <a:endParaRPr lang="en-US" sz="2800" dirty="0"/>
          </a:p>
        </p:txBody>
      </p:sp>
      <p:sp>
        <p:nvSpPr>
          <p:cNvPr id="56325" name="TextBox 5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7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A41C5121-AD8B-4755-A165-CD23C867224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67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56327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TextBox 8"/>
          <p:cNvSpPr txBox="1">
            <a:spLocks noChangeArrowheads="1"/>
          </p:cNvSpPr>
          <p:nvPr/>
        </p:nvSpPr>
        <p:spPr bwMode="auto">
          <a:xfrm>
            <a:off x="0" y="123825"/>
            <a:ext cx="127809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200">
                <a:solidFill>
                  <a:srgbClr val="FF0000"/>
                </a:solidFill>
                <a:latin typeface="Calibri" pitchFamily="34" charset="0"/>
              </a:rPr>
              <a:t>ИНФОРМИРОВАНИЕ НАСЕЛЕНИЯ И СОТРУДНИЧЕСТВО С ОРГАНАМИ МЕСТНОГО САМОУПРАВЛЕНИЯ</a:t>
            </a:r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1724819" y="1229519"/>
            <a:ext cx="1068387" cy="155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5" t="7636" r="375" b="-1455"/>
          <a:stretch/>
        </p:blipFill>
        <p:spPr>
          <a:xfrm>
            <a:off x="7542898" y="1841500"/>
            <a:ext cx="4503767" cy="3169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44" y="5452864"/>
            <a:ext cx="6967379" cy="3236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062" y="5143947"/>
            <a:ext cx="4727848" cy="3545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400" b="1" dirty="0"/>
              <a:t>Информация о встречах</a:t>
            </a:r>
          </a:p>
        </p:txBody>
      </p:sp>
      <p:sp>
        <p:nvSpPr>
          <p:cNvPr id="56325" name="TextBox 5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7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A41C5121-AD8B-4755-A165-CD23C867224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68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56327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TextBox 8"/>
          <p:cNvSpPr txBox="1">
            <a:spLocks noChangeArrowheads="1"/>
          </p:cNvSpPr>
          <p:nvPr/>
        </p:nvSpPr>
        <p:spPr bwMode="auto">
          <a:xfrm>
            <a:off x="0" y="123825"/>
            <a:ext cx="127809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200">
                <a:solidFill>
                  <a:srgbClr val="FF0000"/>
                </a:solidFill>
                <a:latin typeface="Calibri" pitchFamily="34" charset="0"/>
              </a:rPr>
              <a:t>ИНФОРМИРОВАНИЕ НАСЕЛЕНИЯ И СОТРУДНИЧЕСТВО С ОРГАНАМИ МЕСТНОГО САМОУПРАВЛЕНИЯ</a:t>
            </a:r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1293466" y="1229519"/>
            <a:ext cx="1068387" cy="155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472" y="5462556"/>
            <a:ext cx="5112568" cy="3613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/>
          <p:nvPr/>
        </p:nvPicPr>
        <p:blipFill>
          <a:blip r:embed="rId4"/>
          <a:stretch>
            <a:fillRect/>
          </a:stretch>
        </p:blipFill>
        <p:spPr>
          <a:xfrm>
            <a:off x="911398" y="2212504"/>
            <a:ext cx="5479083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/>
          <p:nvPr/>
        </p:nvPicPr>
        <p:blipFill>
          <a:blip r:embed="rId5"/>
          <a:stretch>
            <a:fillRect/>
          </a:stretch>
        </p:blipFill>
        <p:spPr>
          <a:xfrm>
            <a:off x="741759" y="5699443"/>
            <a:ext cx="5940425" cy="3341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471" y="2228900"/>
            <a:ext cx="4962525" cy="3076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210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400" b="1" dirty="0"/>
              <a:t>Сайт управы</a:t>
            </a:r>
          </a:p>
        </p:txBody>
      </p:sp>
      <p:sp>
        <p:nvSpPr>
          <p:cNvPr id="58370" name="Объект 2"/>
          <p:cNvSpPr>
            <a:spLocks noGrp="1"/>
          </p:cNvSpPr>
          <p:nvPr>
            <p:ph sz="half" idx="1"/>
          </p:nvPr>
        </p:nvSpPr>
        <p:spPr>
          <a:xfrm>
            <a:off x="415925" y="2276475"/>
            <a:ext cx="5978525" cy="1324769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ru-RU" sz="2800" dirty="0" smtClean="0"/>
              <a:t>За </a:t>
            </a:r>
            <a:r>
              <a:rPr lang="ru-RU" sz="2800" b="1" dirty="0" smtClean="0"/>
              <a:t>2019 </a:t>
            </a:r>
            <a:r>
              <a:rPr lang="ru-RU" sz="2800" dirty="0"/>
              <a:t>год, сайт просмотрели более </a:t>
            </a:r>
            <a:r>
              <a:rPr lang="ru-RU" sz="2800" b="1" dirty="0" smtClean="0"/>
              <a:t>150 </a:t>
            </a:r>
            <a:r>
              <a:rPr lang="ru-RU" sz="2800" b="1" dirty="0"/>
              <a:t>тыс. раз.</a:t>
            </a:r>
          </a:p>
          <a:p>
            <a:endParaRPr lang="ru-RU" sz="2000" dirty="0"/>
          </a:p>
        </p:txBody>
      </p:sp>
      <p:sp>
        <p:nvSpPr>
          <p:cNvPr id="61445" name="TextBox 5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7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14116C93-8001-405B-BF0A-8F467186879F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69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61447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TextBox 8"/>
          <p:cNvSpPr txBox="1">
            <a:spLocks noChangeArrowheads="1"/>
          </p:cNvSpPr>
          <p:nvPr/>
        </p:nvSpPr>
        <p:spPr bwMode="auto">
          <a:xfrm>
            <a:off x="0" y="123825"/>
            <a:ext cx="127809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200">
                <a:solidFill>
                  <a:srgbClr val="FF0000"/>
                </a:solidFill>
                <a:latin typeface="Calibri" pitchFamily="34" charset="0"/>
              </a:rPr>
              <a:t>ИНФОРМИРОВАНИЕ НАСЕЛЕНИЯ И СОТРУДНИЧЕСТВО С ОРГАНАМИ МЕСТНОГО САМОУПРАВЛЕНИЯ</a:t>
            </a:r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3165475" y="1219200"/>
            <a:ext cx="1068388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929" y="2068488"/>
            <a:ext cx="6027320" cy="3368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416" y="3752503"/>
            <a:ext cx="3933825" cy="5124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432" y="5556753"/>
            <a:ext cx="4381291" cy="3434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WhatsApp Image 2019-09-18 at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40" y="2932981"/>
            <a:ext cx="5120671" cy="403165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1725" y="419780"/>
            <a:ext cx="11903075" cy="1625600"/>
          </a:xfrm>
        </p:spPr>
        <p:txBody>
          <a:bodyPr rtlCol="0">
            <a:noAutofit/>
          </a:bodyPr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latin typeface="Helvetica Inserat LT Std"/>
              </a:rPr>
              <a:t/>
            </a:r>
            <a:br>
              <a:rPr lang="en-US" sz="5400" dirty="0" smtClean="0">
                <a:latin typeface="Helvetica Inserat LT Std"/>
              </a:rPr>
            </a:br>
            <a:r>
              <a:rPr lang="ru-RU" sz="4800" b="1" dirty="0"/>
              <a:t>Реконструкция </a:t>
            </a:r>
            <a:r>
              <a:rPr lang="ru-RU" sz="4800" b="1" dirty="0" smtClean="0"/>
              <a:t>10 </a:t>
            </a:r>
            <a:r>
              <a:rPr lang="ru-RU" sz="4800" b="1" dirty="0"/>
              <a:t>контейнерных площадок </a:t>
            </a:r>
            <a:br>
              <a:rPr lang="ru-RU" sz="4800" b="1" dirty="0"/>
            </a:br>
            <a:r>
              <a:rPr lang="ru-RU" sz="4800" b="1" dirty="0"/>
              <a:t>на сумму </a:t>
            </a:r>
            <a:r>
              <a:rPr lang="ru-RU" sz="4800" b="1" dirty="0" smtClean="0"/>
              <a:t>1 </a:t>
            </a:r>
            <a:r>
              <a:rPr lang="ru-RU" sz="4800" b="1" dirty="0"/>
              <a:t>млн. </a:t>
            </a:r>
            <a:r>
              <a:rPr lang="ru-RU" sz="4800" b="1" dirty="0" smtClean="0"/>
              <a:t>516 </a:t>
            </a:r>
            <a:r>
              <a:rPr lang="ru-RU" sz="4800" b="1" dirty="0"/>
              <a:t>тыс. </a:t>
            </a:r>
            <a:r>
              <a:rPr lang="ru-RU" sz="4800" b="1" dirty="0" smtClean="0"/>
              <a:t>362 </a:t>
            </a:r>
            <a:r>
              <a:rPr lang="ru-RU" sz="4800" b="1" dirty="0"/>
              <a:t>руб</a:t>
            </a:r>
            <a:r>
              <a:rPr lang="ru-RU" sz="4800" b="1" dirty="0" smtClean="0"/>
              <a:t>. 01 коп.</a:t>
            </a:r>
            <a:endParaRPr lang="ru-RU" sz="4800" b="1" dirty="0"/>
          </a:p>
        </p:txBody>
      </p:sp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6" name="Номер слайда 4"/>
          <p:cNvSpPr txBox="1">
            <a:spLocks/>
          </p:cNvSpPr>
          <p:nvPr/>
        </p:nvSpPr>
        <p:spPr>
          <a:xfrm>
            <a:off x="407988" y="9040813"/>
            <a:ext cx="693737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3F0D9421-D2D3-4E1B-9F2B-4560024CF9C2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7175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Box 7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368301" y="1695450"/>
            <a:ext cx="1657350" cy="984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10800000" flipV="1">
            <a:off x="98425" y="6619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6" name="Picture 4" descr="WhatsApp Image 2019-09-18 at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368" y="4948808"/>
            <a:ext cx="6120680" cy="379025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439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/>
          <p:cNvSpPr>
            <a:spLocks noGrp="1"/>
          </p:cNvSpPr>
          <p:nvPr>
            <p:ph type="title"/>
          </p:nvPr>
        </p:nvSpPr>
        <p:spPr>
          <a:xfrm>
            <a:off x="957783" y="615951"/>
            <a:ext cx="11396141" cy="843864"/>
          </a:xfrm>
        </p:spPr>
        <p:txBody>
          <a:bodyPr/>
          <a:lstStyle/>
          <a:p>
            <a:pPr eaLnBrk="1" hangingPunct="1"/>
            <a:r>
              <a:rPr lang="ru-RU" sz="4400" b="1" dirty="0"/>
              <a:t>Общественные советники</a:t>
            </a:r>
          </a:p>
        </p:txBody>
      </p:sp>
      <p:sp>
        <p:nvSpPr>
          <p:cNvPr id="67590" name="TextBox 8"/>
          <p:cNvSpPr txBox="1">
            <a:spLocks noChangeArrowheads="1"/>
          </p:cNvSpPr>
          <p:nvPr/>
        </p:nvSpPr>
        <p:spPr bwMode="auto">
          <a:xfrm>
            <a:off x="0" y="123825"/>
            <a:ext cx="127809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200">
                <a:solidFill>
                  <a:srgbClr val="FF0000"/>
                </a:solidFill>
                <a:latin typeface="Calibri" pitchFamily="34" charset="0"/>
              </a:rPr>
              <a:t>ИНФОРМИРОВАНИЕ НАСЕЛЕНИЯ И СОТРУДНИЧЕСТВО С ОРГАНАМИ МЕСТНОГО САМОУПРАВЛЕНИЯ</a:t>
            </a: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82550" y="569913"/>
            <a:ext cx="119649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 flipV="1">
            <a:off x="826294" y="1048544"/>
            <a:ext cx="706437" cy="155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7593" name="TextBox 5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pic>
        <p:nvPicPr>
          <p:cNvPr id="67594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DDB782F7-D5DD-4F80-B625-3519FE6BC793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70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14" name="Объект 8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09" y="1852464"/>
            <a:ext cx="5815656" cy="3162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12" y="5516617"/>
            <a:ext cx="5320845" cy="3524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457" y="5332989"/>
            <a:ext cx="4839519" cy="3629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4" r="20686"/>
          <a:stretch/>
        </p:blipFill>
        <p:spPr>
          <a:xfrm>
            <a:off x="6853385" y="2068488"/>
            <a:ext cx="4592026" cy="3019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5775" y="390525"/>
            <a:ext cx="11468149" cy="597843"/>
          </a:xfrm>
        </p:spPr>
        <p:txBody>
          <a:bodyPr rtlCol="0">
            <a:normAutofit fontScale="90000"/>
          </a:bodyPr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ru-RU" sz="4900" b="1" dirty="0" smtClean="0"/>
              <a:t>Работа с обращениями граждан</a:t>
            </a:r>
            <a:endParaRPr lang="ru-RU" sz="4400" dirty="0"/>
          </a:p>
        </p:txBody>
      </p:sp>
      <p:sp>
        <p:nvSpPr>
          <p:cNvPr id="66563" name="Объект 2"/>
          <p:cNvSpPr>
            <a:spLocks noGrp="1"/>
          </p:cNvSpPr>
          <p:nvPr>
            <p:ph sz="half" idx="1"/>
          </p:nvPr>
        </p:nvSpPr>
        <p:spPr>
          <a:xfrm>
            <a:off x="669752" y="1544545"/>
            <a:ext cx="12203248" cy="1568635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u="sng" dirty="0" smtClean="0"/>
              <a:t>За </a:t>
            </a:r>
            <a:r>
              <a:rPr lang="ru-RU" sz="2800" u="sng" dirty="0"/>
              <a:t>отчетный год главой управы и </a:t>
            </a:r>
            <a:r>
              <a:rPr lang="ru-RU" sz="2800" u="sng" dirty="0" smtClean="0"/>
              <a:t>заместителями </a:t>
            </a:r>
            <a:r>
              <a:rPr lang="ru-RU" sz="2800" u="sng" dirty="0"/>
              <a:t>проведено:</a:t>
            </a:r>
          </a:p>
          <a:p>
            <a:pPr marL="0" indent="0">
              <a:buNone/>
            </a:pPr>
            <a:r>
              <a:rPr lang="ru-RU" sz="2800" b="1" dirty="0"/>
              <a:t>- </a:t>
            </a:r>
            <a:r>
              <a:rPr lang="ru-RU" sz="2800" b="1" dirty="0" smtClean="0"/>
              <a:t>9 </a:t>
            </a:r>
            <a:r>
              <a:rPr lang="ru-RU" sz="2800" dirty="0"/>
              <a:t>плановых встреч с жителями, </a:t>
            </a:r>
          </a:p>
          <a:p>
            <a:pPr marL="0" indent="0">
              <a:buNone/>
            </a:pPr>
            <a:r>
              <a:rPr lang="ru-RU" sz="2800" b="1" dirty="0"/>
              <a:t>- </a:t>
            </a:r>
            <a:r>
              <a:rPr lang="ru-RU" sz="2800" b="1" dirty="0" smtClean="0"/>
              <a:t>92 </a:t>
            </a:r>
            <a:r>
              <a:rPr lang="ru-RU" sz="2800" dirty="0"/>
              <a:t>личного приёма </a:t>
            </a:r>
            <a:r>
              <a:rPr lang="ru-RU" sz="2800" dirty="0" smtClean="0"/>
              <a:t>главой управы </a:t>
            </a:r>
            <a:r>
              <a:rPr lang="ru-RU" sz="2800" dirty="0"/>
              <a:t>района и </a:t>
            </a:r>
            <a:r>
              <a:rPr lang="ru-RU" sz="2800" dirty="0" smtClean="0"/>
              <a:t> </a:t>
            </a:r>
            <a:r>
              <a:rPr lang="ru-RU" sz="2800" b="1" dirty="0" smtClean="0"/>
              <a:t>124 </a:t>
            </a:r>
            <a:r>
              <a:rPr lang="ru-RU" sz="2800" dirty="0"/>
              <a:t>заместителями главы управы</a:t>
            </a:r>
          </a:p>
          <a:p>
            <a:pPr marL="0" indent="0" algn="ctr">
              <a:buNone/>
            </a:pPr>
            <a:endParaRPr lang="ru-RU" sz="800" dirty="0" smtClean="0"/>
          </a:p>
          <a:p>
            <a:pPr marL="0" indent="0" algn="ctr">
              <a:buNone/>
            </a:pPr>
            <a:r>
              <a:rPr lang="ru-RU" sz="2800" dirty="0" smtClean="0"/>
              <a:t>***</a:t>
            </a:r>
            <a:endParaRPr lang="ru-RU" sz="2800" dirty="0"/>
          </a:p>
        </p:txBody>
      </p:sp>
      <p:sp>
        <p:nvSpPr>
          <p:cNvPr id="70661" name="TextBox 7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A39CC6C7-C5BA-4F1C-A777-245BCCB07163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71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70663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4" name="TextBox 10"/>
          <p:cNvSpPr txBox="1">
            <a:spLocks noChangeArrowheads="1"/>
          </p:cNvSpPr>
          <p:nvPr/>
        </p:nvSpPr>
        <p:spPr bwMode="auto">
          <a:xfrm>
            <a:off x="0" y="123825"/>
            <a:ext cx="127809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200">
                <a:solidFill>
                  <a:srgbClr val="FF0000"/>
                </a:solidFill>
                <a:latin typeface="Calibri" pitchFamily="34" charset="0"/>
              </a:rPr>
              <a:t>ИНФОРМИРОВАНИЕ НАСЕЛЕНИЯ И СОТРУДНИЧЕСТВО С ОРГАНАМИ МЕСТНОГО САМОУПРАВЛЕНИЯ</a:t>
            </a:r>
          </a:p>
        </p:txBody>
      </p:sp>
      <p:sp>
        <p:nvSpPr>
          <p:cNvPr id="12" name="Прямоугольник 11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693737" y="1395413"/>
            <a:ext cx="125571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115522" y="3504457"/>
            <a:ext cx="12665441" cy="3454862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u="sng" dirty="0" smtClean="0"/>
              <a:t>Отработано </a:t>
            </a:r>
            <a:r>
              <a:rPr lang="ru-RU" sz="2800" b="1" u="sng" dirty="0" smtClean="0"/>
              <a:t>12 </a:t>
            </a:r>
            <a:r>
              <a:rPr lang="ru-RU" sz="2800" b="1" u="sng" dirty="0"/>
              <a:t>тыс. </a:t>
            </a:r>
            <a:r>
              <a:rPr lang="ru-RU" sz="2800" b="1" u="sng" dirty="0" smtClean="0"/>
              <a:t>846 </a:t>
            </a:r>
            <a:r>
              <a:rPr lang="ru-RU" sz="2800" u="sng" dirty="0"/>
              <a:t>обращения жителей и </a:t>
            </a:r>
            <a:r>
              <a:rPr lang="ru-RU" sz="2800" b="1" u="sng" dirty="0" smtClean="0"/>
              <a:t>328</a:t>
            </a:r>
            <a:r>
              <a:rPr lang="ru-RU" sz="2800" u="sng" dirty="0" smtClean="0"/>
              <a:t> </a:t>
            </a:r>
            <a:r>
              <a:rPr lang="ru-RU" sz="2800" u="sng" dirty="0"/>
              <a:t>обращений от организаций и предприятий по различным направлениям деятельности</a:t>
            </a:r>
          </a:p>
          <a:p>
            <a:pPr lvl="0"/>
            <a:r>
              <a:rPr lang="ru-RU" sz="2600" dirty="0" smtClean="0"/>
              <a:t>Содержание </a:t>
            </a:r>
            <a:r>
              <a:rPr lang="ru-RU" sz="2600" dirty="0"/>
              <a:t>и эксплуатация жилищного фонда - </a:t>
            </a:r>
            <a:r>
              <a:rPr lang="ru-RU" sz="2600" b="1" dirty="0" smtClean="0">
                <a:solidFill>
                  <a:srgbClr val="FF0000"/>
                </a:solidFill>
              </a:rPr>
              <a:t>4 </a:t>
            </a:r>
            <a:r>
              <a:rPr lang="ru-RU" sz="2600" b="1" dirty="0">
                <a:solidFill>
                  <a:srgbClr val="FF0000"/>
                </a:solidFill>
              </a:rPr>
              <a:t>тыс. 650</a:t>
            </a:r>
          </a:p>
          <a:p>
            <a:pPr lvl="0"/>
            <a:r>
              <a:rPr lang="ru-RU" sz="2600" dirty="0"/>
              <a:t>Капитальный ремонт - </a:t>
            </a:r>
            <a:r>
              <a:rPr lang="ru-RU" sz="2600" b="1" dirty="0" smtClean="0">
                <a:solidFill>
                  <a:srgbClr val="FF0000"/>
                </a:solidFill>
              </a:rPr>
              <a:t>360</a:t>
            </a:r>
            <a:endParaRPr lang="ru-RU" sz="2600" b="1" dirty="0">
              <a:solidFill>
                <a:srgbClr val="FF0000"/>
              </a:solidFill>
            </a:endParaRPr>
          </a:p>
          <a:p>
            <a:pPr lvl="0"/>
            <a:r>
              <a:rPr lang="ru-RU" sz="2600" dirty="0"/>
              <a:t>Благоустройство и содержание дворовых территорий – </a:t>
            </a:r>
            <a:r>
              <a:rPr lang="ru-RU" sz="2600" b="1" dirty="0" smtClean="0">
                <a:solidFill>
                  <a:srgbClr val="FF0000"/>
                </a:solidFill>
              </a:rPr>
              <a:t>5 </a:t>
            </a:r>
            <a:r>
              <a:rPr lang="ru-RU" sz="2600" b="1" dirty="0">
                <a:solidFill>
                  <a:srgbClr val="FF0000"/>
                </a:solidFill>
              </a:rPr>
              <a:t>тыс. 140</a:t>
            </a:r>
          </a:p>
          <a:p>
            <a:pPr lvl="0"/>
            <a:r>
              <a:rPr lang="ru-RU" sz="2600" dirty="0"/>
              <a:t>Транспорт, гаражное хозяйство, и парковки – </a:t>
            </a:r>
            <a:r>
              <a:rPr lang="ru-RU" sz="2600" b="1" dirty="0">
                <a:solidFill>
                  <a:srgbClr val="FF0000"/>
                </a:solidFill>
              </a:rPr>
              <a:t>150</a:t>
            </a:r>
          </a:p>
          <a:p>
            <a:pPr lvl="0"/>
            <a:r>
              <a:rPr lang="ru-RU" sz="2600" dirty="0"/>
              <a:t>Топливно-энергетическое хозяйств – </a:t>
            </a:r>
            <a:r>
              <a:rPr lang="ru-RU" sz="2600" b="1" dirty="0">
                <a:solidFill>
                  <a:srgbClr val="FF0000"/>
                </a:solidFill>
              </a:rPr>
              <a:t>160</a:t>
            </a:r>
          </a:p>
          <a:p>
            <a:pPr lvl="0"/>
            <a:r>
              <a:rPr lang="ru-RU" sz="2600" dirty="0"/>
              <a:t>Градостроительство и архитектура – </a:t>
            </a:r>
            <a:r>
              <a:rPr lang="ru-RU" sz="2600" b="1" dirty="0">
                <a:solidFill>
                  <a:srgbClr val="FF0000"/>
                </a:solidFill>
              </a:rPr>
              <a:t>180</a:t>
            </a:r>
          </a:p>
          <a:p>
            <a:pPr lvl="0"/>
            <a:r>
              <a:rPr lang="ru-RU" sz="2600" dirty="0"/>
              <a:t>Социальная сфера, семейная и молодежная политика – </a:t>
            </a:r>
            <a:r>
              <a:rPr lang="ru-RU" sz="2600" b="1" dirty="0">
                <a:solidFill>
                  <a:srgbClr val="FF0000"/>
                </a:solidFill>
              </a:rPr>
              <a:t>250</a:t>
            </a:r>
          </a:p>
          <a:p>
            <a:pPr lvl="0"/>
            <a:r>
              <a:rPr lang="ru-RU" sz="2600" dirty="0"/>
              <a:t>Торговля – </a:t>
            </a:r>
            <a:r>
              <a:rPr lang="ru-RU" sz="2600" b="1" dirty="0">
                <a:solidFill>
                  <a:srgbClr val="FF0000"/>
                </a:solidFill>
              </a:rPr>
              <a:t>130</a:t>
            </a:r>
          </a:p>
          <a:p>
            <a:pPr lvl="0"/>
            <a:r>
              <a:rPr lang="ru-RU" sz="2600" dirty="0" err="1"/>
              <a:t>Имущественно</a:t>
            </a:r>
            <a:r>
              <a:rPr lang="ru-RU" sz="2600" dirty="0"/>
              <a:t>-земельные отношения – </a:t>
            </a:r>
            <a:r>
              <a:rPr lang="ru-RU" sz="2600" b="1" dirty="0">
                <a:solidFill>
                  <a:srgbClr val="FF0000"/>
                </a:solidFill>
              </a:rPr>
              <a:t>70</a:t>
            </a:r>
          </a:p>
          <a:p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712" y="6609845"/>
            <a:ext cx="3470251" cy="2314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41363" y="3292475"/>
            <a:ext cx="11704637" cy="1625600"/>
          </a:xfrm>
        </p:spPr>
        <p:txBody>
          <a:bodyPr rtlCol="0">
            <a:normAutofit fontScale="90000"/>
          </a:bodyPr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ru-RU" sz="8000" b="1" dirty="0" smtClean="0"/>
              <a:t/>
            </a:r>
            <a:br>
              <a:rPr lang="ru-RU" sz="8000" b="1" dirty="0" smtClean="0"/>
            </a:br>
            <a:r>
              <a:rPr lang="ru-RU" sz="8000" b="1" dirty="0" smtClean="0"/>
              <a:t>СПАСИБО ЗА ВНИМАНИЕ!</a:t>
            </a:r>
            <a:endParaRPr lang="ru-RU" sz="8000" b="1" dirty="0"/>
          </a:p>
        </p:txBody>
      </p:sp>
      <p:pic>
        <p:nvPicPr>
          <p:cNvPr id="71684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9D1A3505-05D6-4E8B-877E-CA9DD918B404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72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71687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1347788"/>
            <a:ext cx="203041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8985" y="580182"/>
            <a:ext cx="11703050" cy="1625600"/>
          </a:xfrm>
        </p:spPr>
        <p:txBody>
          <a:bodyPr rtlCol="0">
            <a:normAutofit fontScale="90000"/>
          </a:bodyPr>
          <a:lstStyle/>
          <a:p>
            <a:r>
              <a:rPr lang="en-US" dirty="0" smtClean="0">
                <a:latin typeface="Helvetica Inserat LT Std"/>
              </a:rPr>
              <a:t/>
            </a:r>
            <a:br>
              <a:rPr lang="en-US" dirty="0" smtClean="0">
                <a:latin typeface="Helvetica Inserat LT Std"/>
              </a:rPr>
            </a:br>
            <a:r>
              <a:rPr lang="ru-RU" sz="4400" b="1" dirty="0"/>
              <a:t>В </a:t>
            </a:r>
            <a:r>
              <a:rPr lang="ru-RU" sz="4400" b="1" dirty="0" smtClean="0"/>
              <a:t>2019 </a:t>
            </a:r>
            <a:r>
              <a:rPr lang="ru-RU" sz="4400" b="1" dirty="0"/>
              <a:t>году были выполнены работы по ремонту </a:t>
            </a:r>
            <a:r>
              <a:rPr lang="ru-RU" sz="4400" b="1" dirty="0" err="1"/>
              <a:t>асфальто</a:t>
            </a:r>
            <a:r>
              <a:rPr lang="ru-RU" sz="4400" b="1" dirty="0"/>
              <a:t>-бетонного покрытия «большими картами» на сумму </a:t>
            </a:r>
            <a:r>
              <a:rPr lang="ru-RU" sz="4400" b="1" dirty="0" smtClean="0"/>
              <a:t>23 </a:t>
            </a:r>
            <a:r>
              <a:rPr lang="ru-RU" sz="4400" b="1" dirty="0"/>
              <a:t>млн. </a:t>
            </a:r>
            <a:r>
              <a:rPr lang="ru-RU" sz="4400" b="1" dirty="0" smtClean="0"/>
              <a:t>360 </a:t>
            </a:r>
            <a:r>
              <a:rPr lang="ru-RU" sz="4400" b="1" dirty="0"/>
              <a:t>тыс. </a:t>
            </a:r>
            <a:r>
              <a:rPr lang="ru-RU" sz="4400" b="1" dirty="0" smtClean="0"/>
              <a:t>500 </a:t>
            </a:r>
            <a:r>
              <a:rPr lang="ru-RU" sz="4400" b="1" dirty="0"/>
              <a:t>руб.</a:t>
            </a:r>
          </a:p>
        </p:txBody>
      </p:sp>
      <p:sp>
        <p:nvSpPr>
          <p:cNvPr id="7171" name="Объект 8"/>
          <p:cNvSpPr>
            <a:spLocks noGrp="1"/>
          </p:cNvSpPr>
          <p:nvPr>
            <p:ph sz="half" idx="1"/>
          </p:nvPr>
        </p:nvSpPr>
        <p:spPr>
          <a:xfrm>
            <a:off x="1058985" y="2932584"/>
            <a:ext cx="11703049" cy="6558577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smtClean="0">
                <a:latin typeface="+mj-lt"/>
                <a:ea typeface="+mj-ea"/>
                <a:cs typeface="+mj-cs"/>
              </a:rPr>
              <a:t>На 24 </a:t>
            </a:r>
            <a:r>
              <a:rPr lang="ru-RU" sz="2000" b="1" dirty="0">
                <a:latin typeface="+mj-lt"/>
                <a:ea typeface="+mj-ea"/>
                <a:cs typeface="+mj-cs"/>
              </a:rPr>
              <a:t>объектах по адресам: </a:t>
            </a:r>
          </a:p>
          <a:p>
            <a:pPr>
              <a:buFontTx/>
              <a:buChar char="-"/>
            </a:pP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ул. </a:t>
            </a:r>
            <a:r>
              <a:rPr lang="ru-RU" sz="200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Молодцова</a:t>
            </a: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 д.19 к.1, д.19 к.2;</a:t>
            </a:r>
          </a:p>
          <a:p>
            <a:pPr>
              <a:buFontTx/>
              <a:buChar char="-"/>
            </a:pPr>
            <a:r>
              <a:rPr lang="ru-RU" sz="2000" dirty="0">
                <a:latin typeface="Times New Roman" pitchFamily="18" charset="0"/>
                <a:ea typeface="+mj-ea"/>
                <a:cs typeface="Times New Roman" pitchFamily="18" charset="0"/>
              </a:rPr>
              <a:t>у</a:t>
            </a: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л. Полярная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д.15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к.3, </a:t>
            </a: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д.13 к.1, д.11 к.2,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д.10, </a:t>
            </a: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д.8, д.7 к.1;</a:t>
            </a:r>
          </a:p>
          <a:p>
            <a:pPr>
              <a:buFontTx/>
              <a:buChar char="-"/>
            </a:pP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Ясный пр. д.26 (д.26 стр.1), д.25, д.25 к.2, д.13 (д.13 стр.2, д.13 стр.3), д.4 к.1, д.4 к.2;</a:t>
            </a:r>
          </a:p>
          <a:p>
            <a:pPr>
              <a:buFontTx/>
              <a:buChar char="-"/>
            </a:pP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Заповедная ул. д.20, д.20А, д.18 к.3, д.18 к.4; </a:t>
            </a:r>
          </a:p>
          <a:p>
            <a:pPr>
              <a:buFontTx/>
              <a:buChar char="-"/>
            </a:pP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Дежнева пр. д.38А, д.34, д.25 к.1, д.9 к.1 (</a:t>
            </a:r>
            <a:r>
              <a:rPr lang="ru-RU" sz="200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внутридворовый</a:t>
            </a: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 проезд);</a:t>
            </a:r>
          </a:p>
          <a:p>
            <a:pPr>
              <a:buFontTx/>
              <a:buChar char="-"/>
            </a:pPr>
            <a:r>
              <a:rPr lang="ru-RU" sz="200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Сухонская</a:t>
            </a: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 ул. д.1 (д.1 стр.1);</a:t>
            </a:r>
          </a:p>
          <a:p>
            <a:pPr>
              <a:buFontTx/>
              <a:buChar char="-"/>
            </a:pP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Шокальского пр. д.2А. </a:t>
            </a:r>
          </a:p>
          <a:p>
            <a:pPr marL="0" indent="0" algn="ctr">
              <a:buNone/>
            </a:pPr>
            <a:r>
              <a:rPr lang="ru-RU" sz="2400" b="1" dirty="0" smtClean="0">
                <a:latin typeface="+mj-lt"/>
                <a:ea typeface="+mj-ea"/>
                <a:cs typeface="+mj-cs"/>
              </a:rPr>
              <a:t>Объем </a:t>
            </a:r>
            <a:r>
              <a:rPr lang="ru-RU" sz="2400" b="1" dirty="0">
                <a:latin typeface="+mj-lt"/>
                <a:ea typeface="+mj-ea"/>
                <a:cs typeface="+mj-cs"/>
              </a:rPr>
              <a:t>выполненных работ: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площадью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19,3 тыс. кв. м.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заменой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бортового камня –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1,6 тыс.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пог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 м.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latin typeface="The times"/>
            </a:endParaRPr>
          </a:p>
        </p:txBody>
      </p:sp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6" name="Номер слайда 4"/>
          <p:cNvSpPr txBox="1">
            <a:spLocks/>
          </p:cNvSpPr>
          <p:nvPr/>
        </p:nvSpPr>
        <p:spPr>
          <a:xfrm>
            <a:off x="407988" y="9040813"/>
            <a:ext cx="981844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3F0D9421-D2D3-4E1B-9F2B-4560024CF9C2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7175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Box 7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368301" y="1695450"/>
            <a:ext cx="1657350" cy="984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10800000" flipV="1">
            <a:off x="98425" y="6619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28" name="Picture 4" descr="C:\Users\Пользователь\Desktop\Фотоотче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9" y="6965032"/>
            <a:ext cx="8136531" cy="254367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Пользователь\Desktop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712" y="4444753"/>
            <a:ext cx="3546425" cy="194421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03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52246" y="273623"/>
            <a:ext cx="6374458" cy="863103"/>
          </a:xfrm>
        </p:spPr>
        <p:txBody>
          <a:bodyPr rtlCol="0">
            <a:normAutofit fontScale="90000"/>
          </a:bodyPr>
          <a:lstStyle/>
          <a:p>
            <a:r>
              <a:rPr lang="en-US" dirty="0" smtClean="0">
                <a:latin typeface="Helvetica Inserat LT Std"/>
              </a:rPr>
              <a:t/>
            </a:r>
            <a:br>
              <a:rPr lang="en-US" dirty="0" smtClean="0">
                <a:latin typeface="Helvetica Inserat LT Std"/>
              </a:rPr>
            </a:br>
            <a:endParaRPr lang="ru-RU" sz="4400" b="1" dirty="0"/>
          </a:p>
        </p:txBody>
      </p:sp>
      <p:sp>
        <p:nvSpPr>
          <p:cNvPr id="7171" name="Объект 8"/>
          <p:cNvSpPr>
            <a:spLocks noGrp="1"/>
          </p:cNvSpPr>
          <p:nvPr>
            <p:ph sz="half" idx="1"/>
          </p:nvPr>
        </p:nvSpPr>
        <p:spPr>
          <a:xfrm>
            <a:off x="2469952" y="2356520"/>
            <a:ext cx="8640960" cy="4251176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latin typeface="+mj-lt"/>
                <a:ea typeface="+mj-ea"/>
                <a:cs typeface="+mj-cs"/>
              </a:rPr>
              <a:t>В рамках выполнения программы КСОДД выполнены мероприятия на сумму </a:t>
            </a:r>
          </a:p>
          <a:p>
            <a:pPr marL="0" indent="0">
              <a:buNone/>
            </a:pPr>
            <a:r>
              <a:rPr lang="ru-RU" sz="2400" b="1" dirty="0" smtClean="0">
                <a:latin typeface="+mj-lt"/>
                <a:ea typeface="+mj-ea"/>
                <a:cs typeface="+mj-cs"/>
              </a:rPr>
              <a:t>6 </a:t>
            </a:r>
            <a:r>
              <a:rPr lang="ru-RU" sz="2400" b="1" dirty="0">
                <a:latin typeface="+mj-lt"/>
                <a:ea typeface="+mj-ea"/>
                <a:cs typeface="+mj-cs"/>
              </a:rPr>
              <a:t>млн. </a:t>
            </a:r>
            <a:r>
              <a:rPr lang="ru-RU" sz="2400" b="1" dirty="0" smtClean="0">
                <a:latin typeface="+mj-lt"/>
                <a:ea typeface="+mj-ea"/>
                <a:cs typeface="+mj-cs"/>
              </a:rPr>
              <a:t>129тыс</a:t>
            </a:r>
            <a:r>
              <a:rPr lang="ru-RU" sz="2400" b="1" dirty="0">
                <a:latin typeface="+mj-lt"/>
                <a:ea typeface="+mj-ea"/>
                <a:cs typeface="+mj-cs"/>
              </a:rPr>
              <a:t>. </a:t>
            </a:r>
            <a:r>
              <a:rPr lang="ru-RU" sz="2400" b="1" dirty="0" smtClean="0">
                <a:latin typeface="+mj-lt"/>
                <a:ea typeface="+mj-ea"/>
                <a:cs typeface="+mj-cs"/>
              </a:rPr>
              <a:t>518,05 </a:t>
            </a:r>
            <a:r>
              <a:rPr lang="ru-RU" sz="2400" b="1" dirty="0">
                <a:latin typeface="+mj-lt"/>
                <a:ea typeface="+mj-ea"/>
                <a:cs typeface="+mj-cs"/>
              </a:rPr>
              <a:t>руб. </a:t>
            </a:r>
            <a:endParaRPr lang="ru-RU" sz="2400" b="1" dirty="0" smtClean="0"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ru-RU" sz="2400" dirty="0" smtClean="0">
                <a:latin typeface="+mj-lt"/>
                <a:ea typeface="+mj-ea"/>
                <a:cs typeface="+mj-cs"/>
              </a:rPr>
              <a:t>На </a:t>
            </a:r>
            <a:r>
              <a:rPr lang="ru-RU" sz="2400" b="1" dirty="0" smtClean="0">
                <a:latin typeface="+mj-lt"/>
                <a:ea typeface="+mj-ea"/>
                <a:cs typeface="+mj-cs"/>
              </a:rPr>
              <a:t>4 </a:t>
            </a:r>
            <a:r>
              <a:rPr lang="ru-RU" sz="2400" dirty="0" smtClean="0">
                <a:latin typeface="+mj-lt"/>
                <a:ea typeface="+mj-ea"/>
                <a:cs typeface="+mj-cs"/>
              </a:rPr>
              <a:t>объектах </a:t>
            </a:r>
            <a:r>
              <a:rPr lang="ru-RU" sz="2400" dirty="0">
                <a:latin typeface="+mj-lt"/>
                <a:ea typeface="+mj-ea"/>
                <a:cs typeface="+mj-cs"/>
              </a:rPr>
              <a:t>дорожного хозяйства по адресам:</a:t>
            </a:r>
          </a:p>
          <a:p>
            <a:r>
              <a:rPr lang="ru-RU" sz="2400" dirty="0"/>
              <a:t>Ясный проезд </a:t>
            </a:r>
            <a:r>
              <a:rPr lang="ru-RU" sz="2400" dirty="0" smtClean="0"/>
              <a:t>;</a:t>
            </a:r>
          </a:p>
          <a:p>
            <a:r>
              <a:rPr lang="ru-RU" sz="2400" dirty="0" smtClean="0"/>
              <a:t>Шокальского </a:t>
            </a:r>
            <a:r>
              <a:rPr lang="ru-RU" sz="2400" dirty="0"/>
              <a:t>проезд </a:t>
            </a:r>
            <a:r>
              <a:rPr lang="ru-RU" sz="2400" dirty="0" smtClean="0"/>
              <a:t>;</a:t>
            </a:r>
          </a:p>
          <a:p>
            <a:r>
              <a:rPr lang="ru-RU" sz="2400" dirty="0" smtClean="0"/>
              <a:t>Заповедная улица;</a:t>
            </a:r>
          </a:p>
          <a:p>
            <a:r>
              <a:rPr lang="ru-RU" sz="2400" dirty="0" err="1" smtClean="0"/>
              <a:t>Сухонская</a:t>
            </a:r>
            <a:r>
              <a:rPr lang="ru-RU" sz="2400" dirty="0" smtClean="0"/>
              <a:t> улица. </a:t>
            </a:r>
          </a:p>
          <a:p>
            <a:endParaRPr lang="ru-RU" sz="2400" dirty="0" smtClean="0"/>
          </a:p>
          <a:p>
            <a:pPr marL="0" indent="0">
              <a:buNone/>
            </a:pPr>
            <a:r>
              <a:rPr lang="ru-RU" sz="2400" b="1" dirty="0" smtClean="0">
                <a:latin typeface="+mj-lt"/>
                <a:ea typeface="+mj-ea"/>
                <a:cs typeface="+mj-cs"/>
              </a:rPr>
              <a:t>Выполнены </a:t>
            </a:r>
            <a:r>
              <a:rPr lang="ru-RU" sz="2400" b="1" dirty="0">
                <a:latin typeface="+mj-lt"/>
                <a:ea typeface="+mj-ea"/>
                <a:cs typeface="+mj-cs"/>
              </a:rPr>
              <a:t>следующие виды работ:</a:t>
            </a: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/>
                <a:ea typeface="Constantia"/>
              </a:rPr>
              <a:t>-Устройство технического тротуара - </a:t>
            </a:r>
            <a:r>
              <a:rPr lang="ru-RU" sz="2000" b="1" dirty="0">
                <a:latin typeface="Times New Roman"/>
                <a:ea typeface="Constantia"/>
              </a:rPr>
              <a:t>913 </a:t>
            </a:r>
            <a:r>
              <a:rPr lang="ru-RU" sz="2000" b="1" dirty="0" err="1">
                <a:latin typeface="Times New Roman"/>
                <a:ea typeface="Constantia"/>
              </a:rPr>
              <a:t>кв.м</a:t>
            </a:r>
            <a:r>
              <a:rPr lang="ru-RU" sz="2000" dirty="0">
                <a:latin typeface="Times New Roman"/>
                <a:ea typeface="Constantia"/>
              </a:rPr>
              <a:t> </a:t>
            </a:r>
            <a:endParaRPr lang="ru-RU" sz="20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/>
                <a:ea typeface="Constantia"/>
              </a:rPr>
              <a:t>-Устройство  пешеходного перехода - </a:t>
            </a:r>
            <a:r>
              <a:rPr lang="ru-RU" sz="2000" b="1" dirty="0">
                <a:latin typeface="Times New Roman"/>
                <a:ea typeface="Constantia"/>
              </a:rPr>
              <a:t>103,2 </a:t>
            </a:r>
            <a:r>
              <a:rPr lang="ru-RU" sz="2000" b="1" dirty="0" err="1">
                <a:latin typeface="Times New Roman"/>
                <a:ea typeface="Constantia"/>
              </a:rPr>
              <a:t>кв.м</a:t>
            </a:r>
            <a:endParaRPr lang="ru-RU" sz="20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/>
                <a:ea typeface="Constantia"/>
              </a:rPr>
              <a:t>-Установка ограждений газона</a:t>
            </a:r>
            <a:r>
              <a:rPr lang="ru-RU" sz="2000" dirty="0">
                <a:latin typeface="Times New Roman"/>
                <a:ea typeface="Courier New"/>
              </a:rPr>
              <a:t> -</a:t>
            </a:r>
            <a:r>
              <a:rPr lang="ru-RU" sz="2000" b="1" dirty="0">
                <a:latin typeface="Times New Roman"/>
                <a:ea typeface="Courier New"/>
              </a:rPr>
              <a:t>176 </a:t>
            </a:r>
            <a:r>
              <a:rPr lang="ru-RU" sz="2000" b="1" dirty="0" err="1">
                <a:latin typeface="Times New Roman"/>
                <a:ea typeface="Courier New"/>
              </a:rPr>
              <a:t>пог.м</a:t>
            </a:r>
            <a:endParaRPr lang="ru-RU" sz="20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/>
                <a:ea typeface="Courier New"/>
              </a:rPr>
              <a:t>-Устройство (ремонт) твердого покрытия (</a:t>
            </a:r>
            <a:r>
              <a:rPr lang="ru-RU" sz="2000" dirty="0" err="1">
                <a:latin typeface="Times New Roman"/>
                <a:ea typeface="Courier New"/>
              </a:rPr>
              <a:t>асфальто</a:t>
            </a:r>
            <a:r>
              <a:rPr lang="ru-RU" sz="2000" dirty="0">
                <a:latin typeface="Times New Roman"/>
                <a:ea typeface="Courier New"/>
              </a:rPr>
              <a:t>-бетон) - </a:t>
            </a:r>
            <a:r>
              <a:rPr lang="ru-RU" sz="2000" b="1" dirty="0">
                <a:latin typeface="Times New Roman"/>
                <a:ea typeface="Courier New"/>
              </a:rPr>
              <a:t>1250 </a:t>
            </a:r>
            <a:r>
              <a:rPr lang="ru-RU" sz="2000" b="1" dirty="0" err="1">
                <a:latin typeface="Times New Roman"/>
                <a:ea typeface="Courier New"/>
              </a:rPr>
              <a:t>кв.м</a:t>
            </a:r>
            <a:endParaRPr lang="ru-RU" sz="20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/>
                <a:ea typeface="Courier New"/>
              </a:rPr>
              <a:t>-</a:t>
            </a:r>
            <a:r>
              <a:rPr lang="ru-RU" sz="2000" dirty="0">
                <a:latin typeface="Times New Roman"/>
                <a:ea typeface="Constantia"/>
              </a:rPr>
              <a:t>Устройство  парковочных карманов -</a:t>
            </a:r>
            <a:r>
              <a:rPr lang="ru-RU" sz="2000" b="1" dirty="0">
                <a:latin typeface="Times New Roman"/>
                <a:ea typeface="Constantia"/>
              </a:rPr>
              <a:t> 410 </a:t>
            </a:r>
            <a:r>
              <a:rPr lang="ru-RU" sz="2000" b="1" dirty="0" err="1">
                <a:latin typeface="Times New Roman"/>
                <a:ea typeface="Constantia"/>
              </a:rPr>
              <a:t>кв.м</a:t>
            </a:r>
            <a:endParaRPr lang="ru-RU" sz="2000" dirty="0">
              <a:latin typeface="Times New Roman"/>
              <a:ea typeface="Times New Roman"/>
            </a:endParaRPr>
          </a:p>
          <a:p>
            <a:endParaRPr lang="ru-RU" sz="2400" b="1" dirty="0">
              <a:latin typeface="The times"/>
            </a:endParaRPr>
          </a:p>
        </p:txBody>
      </p:sp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6" name="Номер слайда 4"/>
          <p:cNvSpPr txBox="1">
            <a:spLocks/>
          </p:cNvSpPr>
          <p:nvPr/>
        </p:nvSpPr>
        <p:spPr>
          <a:xfrm>
            <a:off x="407988" y="9040813"/>
            <a:ext cx="981844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3F0D9421-D2D3-4E1B-9F2B-4560024CF9C2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7175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Box 7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368301" y="1695450"/>
            <a:ext cx="1657350" cy="984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10800000" flipV="1">
            <a:off x="98425" y="6619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391157" y="726114"/>
            <a:ext cx="11665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+mj-lt"/>
                <a:ea typeface="+mj-ea"/>
                <a:cs typeface="+mj-cs"/>
              </a:rPr>
              <a:t>Комплексная схема организации </a:t>
            </a:r>
            <a:endParaRPr lang="ru-RU" sz="4800" b="1" dirty="0" smtClean="0">
              <a:latin typeface="+mj-lt"/>
              <a:ea typeface="+mj-ea"/>
              <a:cs typeface="+mj-cs"/>
            </a:endParaRPr>
          </a:p>
          <a:p>
            <a:pPr algn="ctr"/>
            <a:r>
              <a:rPr lang="ru-RU" sz="4800" b="1" dirty="0" smtClean="0">
                <a:latin typeface="+mj-lt"/>
                <a:ea typeface="+mj-ea"/>
                <a:cs typeface="+mj-cs"/>
              </a:rPr>
              <a:t>дорожного</a:t>
            </a:r>
            <a:r>
              <a:rPr lang="ru-RU" sz="4800" b="1" dirty="0">
                <a:latin typeface="+mj-lt"/>
                <a:ea typeface="+mj-ea"/>
                <a:cs typeface="+mj-cs"/>
              </a:rPr>
              <a:t> движения</a:t>
            </a:r>
          </a:p>
        </p:txBody>
      </p:sp>
      <p:pic>
        <p:nvPicPr>
          <p:cNvPr id="2050" name="Picture 2" descr="C:\Users\Пользователь\Downloads\WhatsApp Image 2020-02-12 at 11.50.4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608" y="4156720"/>
            <a:ext cx="4543331" cy="253542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89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FK">
      <a:dk1>
        <a:srgbClr val="525252"/>
      </a:dk1>
      <a:lt1>
        <a:sysClr val="window" lastClr="FFFFFF"/>
      </a:lt1>
      <a:dk2>
        <a:srgbClr val="AA002B"/>
      </a:dk2>
      <a:lt2>
        <a:srgbClr val="EEECE1"/>
      </a:lt2>
      <a:accent1>
        <a:srgbClr val="525252"/>
      </a:accent1>
      <a:accent2>
        <a:srgbClr val="AA002B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K">
    <a:dk1>
      <a:srgbClr val="525252"/>
    </a:dk1>
    <a:lt1>
      <a:sysClr val="window" lastClr="FFFFFF"/>
    </a:lt1>
    <a:dk2>
      <a:srgbClr val="AA002B"/>
    </a:dk2>
    <a:lt2>
      <a:srgbClr val="EEECE1"/>
    </a:lt2>
    <a:accent1>
      <a:srgbClr val="525252"/>
    </a:accent1>
    <a:accent2>
      <a:srgbClr val="AA002B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FFFFFF"/>
    </a:hlink>
    <a:folHlink>
      <a:srgbClr val="FFFFFF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7779</TotalTime>
  <Words>3417</Words>
  <Application>Microsoft Office PowerPoint</Application>
  <PresentationFormat>Произвольный</PresentationFormat>
  <Paragraphs>677</Paragraphs>
  <Slides>72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81" baseType="lpstr">
      <vt:lpstr>Arial</vt:lpstr>
      <vt:lpstr>Calibri</vt:lpstr>
      <vt:lpstr>Constantia</vt:lpstr>
      <vt:lpstr>Courier New</vt:lpstr>
      <vt:lpstr>Helvetica Inserat LT Std</vt:lpstr>
      <vt:lpstr>HelveticaNeueCyr</vt:lpstr>
      <vt:lpstr>The times</vt:lpstr>
      <vt:lpstr>Times New Roman</vt:lpstr>
      <vt:lpstr>Тема Office</vt:lpstr>
      <vt:lpstr>   Отчет главы управы района Южное Медведково города Москвы О.В. Голембы о результатах деятельности управы района Южное Медведково города Москвы в 2019 году    2020 г. </vt:lpstr>
      <vt:lpstr>Район Южное Медведково входит в состав Северо-Восточного административного округа города Москвы и занимает площадь 387,5 га.</vt:lpstr>
      <vt:lpstr>  Благоустройство  и жилищно-коммунальное хозяйство</vt:lpstr>
      <vt:lpstr> Стимулирование управ районов</vt:lpstr>
      <vt:lpstr>Презентация PowerPoint</vt:lpstr>
      <vt:lpstr>Презентация PowerPoint</vt:lpstr>
      <vt:lpstr> Реконструкция 10 контейнерных площадок  на сумму 1 млн. 516 тыс. 362 руб. 01 коп.</vt:lpstr>
      <vt:lpstr> В 2019 году были выполнены работы по ремонту асфальто-бетонного покрытия «большими картами» на сумму 23 млн. 360 тыс. 500 руб.</vt:lpstr>
      <vt:lpstr> </vt:lpstr>
      <vt:lpstr>Презентация PowerPoint</vt:lpstr>
      <vt:lpstr>Благоустройство образовательных учреждений</vt:lpstr>
      <vt:lpstr>Работы по установке 93 опор наружного освещения по следующим адресам:</vt:lpstr>
      <vt:lpstr>  Содержание и уборка территории</vt:lpstr>
      <vt:lpstr>Презентация PowerPoint</vt:lpstr>
      <vt:lpstr>  Акция «Миллион деревьев»</vt:lpstr>
      <vt:lpstr>  Многоквартирные дома (МКД)</vt:lpstr>
      <vt:lpstr>  Многоквартирные дома (МКД)</vt:lpstr>
      <vt:lpstr>  Постановление Правительства Москвы  № 832-ПП от 29.12.2014 г.</vt:lpstr>
      <vt:lpstr>  Замена лифтов</vt:lpstr>
      <vt:lpstr>  </vt:lpstr>
      <vt:lpstr>  Строительство</vt:lpstr>
      <vt:lpstr>  Строительство, отселение и снос ветхого жилья</vt:lpstr>
      <vt:lpstr>Строительство в новом жилом микрорайоне по адресу: ул. Полярная вл. 25</vt:lpstr>
      <vt:lpstr>Строительство детской поликлиники</vt:lpstr>
      <vt:lpstr>Строительство современного  физкультурно-оздоровительного комплекса</vt:lpstr>
      <vt:lpstr>Транспорт, гаражное хозяйство</vt:lpstr>
      <vt:lpstr> Брошенный транспорт</vt:lpstr>
      <vt:lpstr> Организация деятельности ОПОП</vt:lpstr>
      <vt:lpstr> Взаимодействие с ОМВД по охране общественного порядка</vt:lpstr>
      <vt:lpstr> Антитеррористическая защищенность многоквартирных жилых домов:</vt:lpstr>
      <vt:lpstr>Промышленность</vt:lpstr>
      <vt:lpstr>Территория промышленности</vt:lpstr>
      <vt:lpstr>Территория промышленности</vt:lpstr>
      <vt:lpstr>Инфраструктура потребительского рынка и услуг</vt:lpstr>
      <vt:lpstr>Инфраструктура потребительского рынка и услуг</vt:lpstr>
      <vt:lpstr>Нестационарные объекты</vt:lpstr>
      <vt:lpstr>Сезонные торговые объекты</vt:lpstr>
      <vt:lpstr>Межрегиональная ярмарка</vt:lpstr>
      <vt:lpstr>Выявление и пресечение  несанкционированной торговли</vt:lpstr>
      <vt:lpstr>Скидки на товары и услуги, адаптация объектов</vt:lpstr>
      <vt:lpstr>Пресечение незаконного (нецелевого) использования земельных участков</vt:lpstr>
      <vt:lpstr>Оформление территории к Новому Году и Рождеству Христову</vt:lpstr>
      <vt:lpstr>ЭКОНОМИКА </vt:lpstr>
      <vt:lpstr>ЛИКВИДАЦИЯ ЧРЕЗВЫЧАЙНЫХ СИТУАЦИЙ И ОБЕСПЕЧЕНИЕПОЖАРНОЙ БЕЗОПАСНОСТИ </vt:lpstr>
      <vt:lpstr>ЛИКВИДАЦИЯ ЧРЕЗВЫЧАЙНЫХ СИТУАЦИЙ И ОБЕСПЕЧЕНИЕПОЖАРНОЙ БЕЗОПАСНОСТИ </vt:lpstr>
      <vt:lpstr>Социальная сфера</vt:lpstr>
      <vt:lpstr>Адаптация МКД</vt:lpstr>
      <vt:lpstr>Льготные категории граждан</vt:lpstr>
      <vt:lpstr>Поздравление юбиляров</vt:lpstr>
      <vt:lpstr>«За любовь и верность»</vt:lpstr>
      <vt:lpstr>Благотворительные акции  «Поможем подготовиться детям к школьному балу»  и «Семья помогает семье. Подготовим детей в школу» </vt:lpstr>
      <vt:lpstr>Общественные организации</vt:lpstr>
      <vt:lpstr>ЦЕНТР ДОСУГА И СПОРТА «ОЛИМП»</vt:lpstr>
      <vt:lpstr>ЦЕНТР ДОСУГА И СПОРТА «ОЛИМП»</vt:lpstr>
      <vt:lpstr>Спортивные достижения</vt:lpstr>
      <vt:lpstr>Хоккейная дружины Южного Медведково, занявшей 1 место в Российском этапе турнира «Золотая шайба 2019»</vt:lpstr>
      <vt:lpstr>Организация физкультурно-оздоровительной  и спортивной работы с населением </vt:lpstr>
      <vt:lpstr>КАТКИ</vt:lpstr>
      <vt:lpstr>Физкультурно-оздоровительный комплекс по адресу: пр. Шокальского, 9-11</vt:lpstr>
      <vt:lpstr>Молодежная общественная палата  района Южное Медведково </vt:lpstr>
      <vt:lpstr>Активное участие в мероприятиях района и округа </vt:lpstr>
      <vt:lpstr>Проведение мемориально-патронатных акций по уходу за памятниками</vt:lpstr>
      <vt:lpstr>Участие в патриотических мероприятиях</vt:lpstr>
      <vt:lpstr>Комиссия по делам несовершеннолетних  и защите их прав </vt:lpstr>
      <vt:lpstr>ПОДГОТОВКА И ПРОВЕДЕНИЕ ПРИЗЫВА ГРАЖДАН НА ВОЕННУЮ СЛУЖБУ </vt:lpstr>
      <vt:lpstr> Информирование населения</vt:lpstr>
      <vt:lpstr>Встречи с населением</vt:lpstr>
      <vt:lpstr>Информация о встречах</vt:lpstr>
      <vt:lpstr>Сайт управы</vt:lpstr>
      <vt:lpstr>Общественные советники</vt:lpstr>
      <vt:lpstr> Работа с обращениями граждан</vt:lpstr>
      <vt:lpstr> 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U021</cp:lastModifiedBy>
  <cp:revision>388</cp:revision>
  <cp:lastPrinted>2013-04-17T08:32:39Z</cp:lastPrinted>
  <dcterms:created xsi:type="dcterms:W3CDTF">2013-04-16T08:13:33Z</dcterms:created>
  <dcterms:modified xsi:type="dcterms:W3CDTF">2020-02-25T08:33:27Z</dcterms:modified>
</cp:coreProperties>
</file>