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60" r:id="rId5"/>
    <p:sldId id="261" r:id="rId6"/>
    <p:sldId id="262" r:id="rId7"/>
    <p:sldId id="267" r:id="rId8"/>
    <p:sldId id="268" r:id="rId9"/>
    <p:sldId id="263" r:id="rId10"/>
    <p:sldId id="264" r:id="rId11"/>
    <p:sldId id="269" r:id="rId12"/>
    <p:sldId id="27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11FD-542C-435F-A64D-5DBBB10041AF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F86CD-650E-486D-BA87-926C50060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6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86CD-650E-486D-BA87-926C500608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9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F86CD-650E-486D-BA87-926C500608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8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CB18-245B-4EF8-BF45-60AE7DD1B293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549A-C1C1-4BAD-8B60-238D2558ECE7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25B0-9DDD-4FEB-B3C3-36AB4D2EB77F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6F0-7B83-40C6-A3E4-566D89C85C4C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5712-02CE-4C0B-8757-BF7C70D56152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A63-4F74-41BF-8195-4645AE7BF19A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E1B-D8EE-4B25-8CE6-26CEFA29A322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A9E4-6F3E-4FF8-812B-F2DD4BA552FB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19E2-6A51-424B-9D13-C39FB6FC36E3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A35-3970-4BEE-81B3-07460B3FDFFD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E51D-5FD5-4196-AAEE-8F8F22E90D14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3FB2-E65B-42FF-ABFA-CB4BBF54DD94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0A64-79B5-4507-A279-C9720315FADF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5FDA-39CF-4950-9D44-FCF1F8760A82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28EB-0D6D-4262-B956-5171907D59FE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B527-25E3-41DE-869D-8F01547640DA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F1356-48EC-4F39-A5B4-1FCBC583842F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ug-medvedkov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70000" y="1544700"/>
            <a:ext cx="7766936" cy="109689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ОТЧЕТ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ГЛАВЫ МУНИЦИПАЛЬНОГО ОКРУГА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ЮЖНОЕ МЕДВЕДКОВО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результатах деятельности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Совета депутатов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муниципального округа Южное Медведково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2018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году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67" y="177113"/>
            <a:ext cx="8596668" cy="9144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Программа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«Муниципальный контроль»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67" y="1450153"/>
            <a:ext cx="870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alt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отчетном периоде </a:t>
            </a:r>
            <a:r>
              <a:rPr lang="ru-RU" alt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2018</a:t>
            </a:r>
            <a:r>
              <a:rPr lang="ru-RU" alt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года проведено 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мониторингов работы ярмарки выходного </a:t>
            </a:r>
            <a:r>
              <a:rPr lang="ru-RU" alt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дня.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12644"/>
            <a:ext cx="3889437" cy="2917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56" y="2096484"/>
            <a:ext cx="4442947" cy="3332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 b="5946"/>
          <a:stretch/>
        </p:blipFill>
        <p:spPr>
          <a:xfrm>
            <a:off x="4400334" y="2568798"/>
            <a:ext cx="2705424" cy="404066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0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Информирование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192" y="1289836"/>
            <a:ext cx="9554061" cy="1521725"/>
          </a:xfrm>
        </p:spPr>
        <p:txBody>
          <a:bodyPr/>
          <a:lstStyle/>
          <a:p>
            <a:r>
              <a:rPr lang="ru-RU" dirty="0"/>
              <a:t>Деятельность органов местного самоуправления открыта и прозрачна. В целях информирования населения муниципального округа Южное Медведково, актуальная информация своевременно размещается </a:t>
            </a:r>
            <a:r>
              <a:rPr lang="ru-RU" b="1" dirty="0"/>
              <a:t>на официальном сайте</a:t>
            </a:r>
            <a:r>
              <a:rPr lang="ru-RU" dirty="0"/>
              <a:t> муниципального округа Южное Медведково. На сайте </a:t>
            </a:r>
            <a:r>
              <a:rPr lang="ru-RU" dirty="0">
                <a:hlinkClick r:id="rId2"/>
              </a:rPr>
              <a:t>www.yug-medvedkovo.ru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9" y="2725678"/>
            <a:ext cx="10657521" cy="348565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85" y="4176541"/>
            <a:ext cx="4267199" cy="25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14" y="291576"/>
            <a:ext cx="8596668" cy="7414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Опубликование нормативно-правовых актов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" y="1032979"/>
            <a:ext cx="4182821" cy="56730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b="2009"/>
          <a:stretch/>
        </p:blipFill>
        <p:spPr>
          <a:xfrm>
            <a:off x="4774812" y="1005976"/>
            <a:ext cx="4218005" cy="56730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8000"/>
              </a:srgbClr>
            </a:outerShdw>
            <a:softEdge rad="0"/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</p:pic>
    </p:spTree>
    <p:extLst>
      <p:ext uri="{BB962C8B-B14F-4D97-AF65-F5344CB8AC3E}">
        <p14:creationId xmlns:p14="http://schemas.microsoft.com/office/powerpoint/2010/main" val="339429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8" y="1278468"/>
            <a:ext cx="8596668" cy="178646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Выражаю слова благодарности жителям округа, управе района и администрации муниципального округа, депутатам прошлого и действующего созыва, общественным организациям и объединениям Южного Медведково за поддержку, взаимодействие и серьезную, конкретную работу по дальнейшему развитию нашего округа.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868" y="3867048"/>
            <a:ext cx="8596668" cy="8604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Деятельность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главы муниципального округа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49" y="1995832"/>
            <a:ext cx="9185189" cy="388077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Деятельность главы муниципального округа Южное Медведково осуществляется в соответствии с Уставом муниципального округа Южное Медведково, федеральным законодательством и законами города Москвы, решениями Совета депутатов и направлена на выполнение задач, связанных с реализацией Федерального закона от 6 октября 2003 года № 131-ФЗ «Об общих принципах организации местного самоуправления в Российской Федерации», Закона города Москвы от 6 ноября 2002 года №56 «Об организации местного самоуправления в городе Москве», на развитие и совершенствование местного самоуправления в муниципальном округе Южное Медведково.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соответствии с Уставом муниципального округа глава муниципального округа возглавляет деятельность по осуществлению местного самоуправления на всей территории муниципального округа Южное Медведково и исполняет полномочия председателя Совета депутатов.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648" y="461319"/>
            <a:ext cx="8938054" cy="118533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За отчетный период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2018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года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было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проведено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11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заседаний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Совета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депутатов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Всего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рассмотрено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118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вопросов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, принято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112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решений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, из них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18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- протокольных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6831217"/>
              </p:ext>
            </p:extLst>
          </p:nvPr>
        </p:nvGraphicFramePr>
        <p:xfrm>
          <a:off x="869091" y="1556955"/>
          <a:ext cx="8353167" cy="45288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8914"/>
                <a:gridCol w="2245475"/>
                <a:gridCol w="2233831"/>
                <a:gridCol w="1658326"/>
                <a:gridCol w="1676621"/>
              </a:tblGrid>
              <a:tr h="701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 заседания Совета депутатов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рассматриваемых вопросов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принято решений +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протокольных решений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присутство-вало депутатов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(кворум)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созыв 2017-2022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(численность депутатов по уставу – 10)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25.01.2018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+ 2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15.02.2018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+ 2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22.03.2018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+ 1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19.04.2018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+ 1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17.05.2018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+ 3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14.06.2018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+ 1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12.07.2018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+ 2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13.09.2018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+ 1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25.10.2018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+ 2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15.11.2018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+ 1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20.12.2018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+ 2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95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79" marR="44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+ 18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79" marR="4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836" y="538263"/>
            <a:ext cx="8596668" cy="103293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В рамках реализации переданных государственных полномочий города Москвы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2018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году рассмотрено и принято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52 решения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Совета депутатов, что составляет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44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от всех принятых решений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27647" y="3818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536581" y="16342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2027648" y="1760266"/>
            <a:ext cx="13388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53163"/>
              </p:ext>
            </p:extLst>
          </p:nvPr>
        </p:nvGraphicFramePr>
        <p:xfrm>
          <a:off x="1256676" y="1697245"/>
          <a:ext cx="6866971" cy="471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Диаграмма" r:id="rId3" imgW="5743575" imgH="3943350" progId="MSGraph.Chart.8">
                  <p:embed/>
                </p:oleObj>
              </mc:Choice>
              <mc:Fallback>
                <p:oleObj name="Диаграмма" r:id="rId3" imgW="5743575" imgH="3943350" progId="MSGraph.Char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537"/>
                      <a:stretch>
                        <a:fillRect/>
                      </a:stretch>
                    </p:blipFill>
                    <p:spPr bwMode="auto">
                      <a:xfrm>
                        <a:off x="1256676" y="1697245"/>
                        <a:ext cx="6866971" cy="471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9067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 результате рассмотрения вопросов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сфере благоустройства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было принято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решений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из них: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08667"/>
            <a:ext cx="9093199" cy="5029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15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решений о согласовании направления средств стимулирования управы района на благоустройство дворовых территорий, объектов озеленения, территорий общего пользования, объектов дорожного хозяйства, на реализацию мероприятий по созданию условий для доступа маломобильных групп населения к объектам городской среды и беспрепятственного передвижения этих групп населения (из них 5 решений о внесении изменений в ранее принятые);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решение о согласовании внесенного управой района Южное Медведково адресного перечня озелененных территорий 3-й категории для посадки деревьев и кустарников в осенний период 2018 года.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решения о закреплении депутатов за объектами благоустройства.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решение о Перечне объектов по установке дополнительных опор освещения на территории района Южное Медведково Северо-Восточного административного округа города Москвы на 2018 год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Участие депутатов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работе комиссий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 открытию и приемке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работ, 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контроле за ходом выполнения работ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объектам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благоустройства и капитального ремонта.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01860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По итогам </a:t>
            </a:r>
            <a:r>
              <a:rPr lang="ru-RU" sz="2000" b="1" dirty="0">
                <a:solidFill>
                  <a:schemeClr val="tx1"/>
                </a:solidFill>
              </a:rPr>
              <a:t>2018</a:t>
            </a:r>
            <a:r>
              <a:rPr lang="ru-RU" sz="2000" dirty="0">
                <a:solidFill>
                  <a:schemeClr val="tx1"/>
                </a:solidFill>
              </a:rPr>
              <a:t> года депутаты Совета депутатов приняли участие в работе комиссий по приемке работ по капремонту в </a:t>
            </a:r>
            <a:r>
              <a:rPr lang="ru-RU" sz="2000" b="1" dirty="0">
                <a:solidFill>
                  <a:schemeClr val="tx1"/>
                </a:solidFill>
              </a:rPr>
              <a:t>30</a:t>
            </a:r>
            <a:r>
              <a:rPr lang="ru-RU" sz="2000" dirty="0">
                <a:solidFill>
                  <a:schemeClr val="tx1"/>
                </a:solidFill>
              </a:rPr>
              <a:t> многоквартирных домах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Общее </a:t>
            </a:r>
            <a:r>
              <a:rPr lang="ru-RU" sz="2000" b="1" dirty="0">
                <a:solidFill>
                  <a:schemeClr val="tx1"/>
                </a:solidFill>
              </a:rPr>
              <a:t>количество подписанных депутатами актов</a:t>
            </a:r>
            <a:r>
              <a:rPr lang="ru-RU" sz="2000" dirty="0">
                <a:solidFill>
                  <a:schemeClr val="tx1"/>
                </a:solidFill>
              </a:rPr>
              <a:t> по итогам участия в работе комиссий по открытию и приемке работ составляет - </a:t>
            </a:r>
            <a:r>
              <a:rPr lang="ru-RU" sz="2000" b="1" dirty="0" smtClean="0">
                <a:solidFill>
                  <a:schemeClr val="tx1"/>
                </a:solidFill>
              </a:rPr>
              <a:t>213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из них: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 объектам </a:t>
            </a:r>
            <a:r>
              <a:rPr lang="ru-RU" sz="2000" b="1" dirty="0" smtClean="0">
                <a:solidFill>
                  <a:schemeClr val="tx1"/>
                </a:solidFill>
              </a:rPr>
              <a:t>благоустройства</a:t>
            </a:r>
            <a:r>
              <a:rPr lang="ru-RU" sz="2000" dirty="0" smtClean="0">
                <a:solidFill>
                  <a:schemeClr val="tx1"/>
                </a:solidFill>
              </a:rPr>
              <a:t> - подписано </a:t>
            </a:r>
            <a:r>
              <a:rPr lang="ru-RU" sz="2000" b="1" dirty="0" smtClean="0">
                <a:solidFill>
                  <a:schemeClr val="tx1"/>
                </a:solidFill>
              </a:rPr>
              <a:t>5 </a:t>
            </a:r>
            <a:r>
              <a:rPr lang="ru-RU" sz="2000" dirty="0" smtClean="0">
                <a:solidFill>
                  <a:schemeClr val="tx1"/>
                </a:solidFill>
              </a:rPr>
              <a:t>актов;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 объектам </a:t>
            </a:r>
            <a:r>
              <a:rPr lang="ru-RU" sz="2000" b="1" dirty="0">
                <a:solidFill>
                  <a:schemeClr val="tx1"/>
                </a:solidFill>
              </a:rPr>
              <a:t>капитального ремонта</a:t>
            </a:r>
            <a:r>
              <a:rPr lang="ru-RU" sz="2000" dirty="0">
                <a:solidFill>
                  <a:schemeClr val="tx1"/>
                </a:solidFill>
              </a:rPr>
              <a:t> - подписано </a:t>
            </a:r>
            <a:r>
              <a:rPr lang="ru-RU" sz="2000" b="1" dirty="0">
                <a:solidFill>
                  <a:schemeClr val="tx1"/>
                </a:solidFill>
              </a:rPr>
              <a:t>208</a:t>
            </a:r>
            <a:r>
              <a:rPr lang="ru-RU" sz="2000" dirty="0">
                <a:solidFill>
                  <a:schemeClr val="tx1"/>
                </a:solidFill>
              </a:rPr>
              <a:t> актов (из них по приемке лифтов – </a:t>
            </a:r>
            <a:r>
              <a:rPr lang="ru-RU" sz="2000" b="1" dirty="0">
                <a:solidFill>
                  <a:schemeClr val="tx1"/>
                </a:solidFill>
              </a:rPr>
              <a:t>41</a:t>
            </a:r>
            <a:r>
              <a:rPr lang="ru-RU" sz="2000" dirty="0">
                <a:solidFill>
                  <a:schemeClr val="tx1"/>
                </a:solidFill>
              </a:rPr>
              <a:t> акт)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Устав муниципального округа,</a:t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исполнения местного бюджета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420" y="203702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исключительной компетенции Совета депутатов находится: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принятие </a:t>
            </a:r>
            <a:r>
              <a:rPr lang="ru-RU" sz="2000" dirty="0">
                <a:solidFill>
                  <a:schemeClr val="tx1"/>
                </a:solidFill>
              </a:rPr>
              <a:t>Устава муниципального округа, внесение в него изменений и дополнений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рассмотрение </a:t>
            </a:r>
            <a:r>
              <a:rPr lang="ru-RU" sz="2000" dirty="0">
                <a:solidFill>
                  <a:schemeClr val="tx1"/>
                </a:solidFill>
              </a:rPr>
              <a:t>проекта местного бюджета, утверждение местного бюджета, осуществление контроля за его исполнением, утверждение отчета об исполнении местного бюджета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97" y="245762"/>
            <a:ext cx="8985677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Организация деятельности Совета депутатов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3" b="18447"/>
          <a:stretch/>
        </p:blipFill>
        <p:spPr>
          <a:xfrm>
            <a:off x="6244135" y="1300906"/>
            <a:ext cx="5779646" cy="465647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28508" r="-101" b="26466"/>
          <a:stretch/>
        </p:blipFill>
        <p:spPr>
          <a:xfrm>
            <a:off x="238897" y="1202052"/>
            <a:ext cx="5918253" cy="2175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0" r="6943" b="23950"/>
          <a:stretch/>
        </p:blipFill>
        <p:spPr>
          <a:xfrm>
            <a:off x="299370" y="3629145"/>
            <a:ext cx="5797306" cy="262787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00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Работа профильных комиссий Совета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депутатов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722" y="1672280"/>
            <a:ext cx="9982429" cy="5016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а </a:t>
            </a:r>
            <a:r>
              <a:rPr lang="ru-RU" sz="2400" dirty="0">
                <a:solidFill>
                  <a:schemeClr val="tx1"/>
                </a:solidFill>
              </a:rPr>
              <a:t>период </a:t>
            </a:r>
            <a:r>
              <a:rPr lang="ru-RU" sz="2400" dirty="0" smtClean="0">
                <a:solidFill>
                  <a:schemeClr val="tx1"/>
                </a:solidFill>
              </a:rPr>
              <a:t>2018 </a:t>
            </a:r>
            <a:r>
              <a:rPr lang="ru-RU" sz="2400" dirty="0">
                <a:solidFill>
                  <a:schemeClr val="tx1"/>
                </a:solidFill>
              </a:rPr>
              <a:t>года проведено </a:t>
            </a:r>
            <a:r>
              <a:rPr lang="ru-RU" sz="2400" b="1" dirty="0" smtClean="0">
                <a:solidFill>
                  <a:schemeClr val="tx1"/>
                </a:solidFill>
              </a:rPr>
              <a:t>20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заседаний профильных комиссий: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организации работы Совета депутатов, осуществлению контроля за работой органов и должностных лиц местного самоуправления, развитию муниципального округа Южное Медведково – </a:t>
            </a:r>
            <a:r>
              <a:rPr lang="ru-RU" b="1" dirty="0">
                <a:solidFill>
                  <a:schemeClr val="tx1"/>
                </a:solidFill>
              </a:rPr>
              <a:t>7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заседаний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рассмотрено </a:t>
            </a:r>
            <a:r>
              <a:rPr lang="ru-RU" b="1" dirty="0">
                <a:solidFill>
                  <a:schemeClr val="tx1"/>
                </a:solidFill>
              </a:rPr>
              <a:t>22 вопроса</a:t>
            </a:r>
            <a:r>
              <a:rPr lang="ru-RU" dirty="0">
                <a:solidFill>
                  <a:schemeClr val="tx1"/>
                </a:solidFill>
              </a:rPr>
              <a:t>, подготовлено/внесено </a:t>
            </a:r>
            <a:r>
              <a:rPr lang="ru-RU" b="1" dirty="0">
                <a:solidFill>
                  <a:schemeClr val="tx1"/>
                </a:solidFill>
              </a:rPr>
              <a:t>16 проектов</a:t>
            </a:r>
            <a:r>
              <a:rPr lang="ru-RU" dirty="0">
                <a:solidFill>
                  <a:schemeClr val="tx1"/>
                </a:solidFill>
              </a:rPr>
              <a:t> решений);</a:t>
            </a:r>
            <a:endParaRPr lang="ru-RU" sz="1400" dirty="0">
              <a:solidFill>
                <a:schemeClr val="tx1"/>
              </a:solidFill>
            </a:endParaRPr>
          </a:p>
          <a:p>
            <a:pPr lvl="1"/>
            <a:r>
              <a:rPr lang="ru-RU" dirty="0">
                <a:solidFill>
                  <a:schemeClr val="tx1"/>
                </a:solidFill>
              </a:rPr>
              <a:t>по культурно-массовой работе, организации выборных мероприятий, местного референдума, взаимодействию с общественными объединениями и информированию − </a:t>
            </a:r>
            <a:r>
              <a:rPr lang="ru-RU" b="1" dirty="0">
                <a:solidFill>
                  <a:schemeClr val="tx1"/>
                </a:solidFill>
              </a:rPr>
              <a:t>5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заседаний</a:t>
            </a:r>
            <a:r>
              <a:rPr lang="ru-RU" dirty="0">
                <a:solidFill>
                  <a:schemeClr val="tx1"/>
                </a:solidFill>
              </a:rPr>
              <a:t> (рассмотрено </a:t>
            </a:r>
            <a:r>
              <a:rPr lang="ru-RU" b="1" dirty="0">
                <a:solidFill>
                  <a:schemeClr val="tx1"/>
                </a:solidFill>
              </a:rPr>
              <a:t>12 вопросов</a:t>
            </a:r>
            <a:r>
              <a:rPr lang="ru-RU" dirty="0">
                <a:solidFill>
                  <a:schemeClr val="tx1"/>
                </a:solidFill>
              </a:rPr>
              <a:t>, подготовлено/внесено </a:t>
            </a:r>
            <a:r>
              <a:rPr lang="ru-RU" b="1" dirty="0">
                <a:solidFill>
                  <a:schemeClr val="tx1"/>
                </a:solidFill>
              </a:rPr>
              <a:t>11 проектов</a:t>
            </a:r>
            <a:r>
              <a:rPr lang="ru-RU" dirty="0">
                <a:solidFill>
                  <a:schemeClr val="tx1"/>
                </a:solidFill>
              </a:rPr>
              <a:t> решений);</a:t>
            </a:r>
            <a:endParaRPr lang="ru-RU" sz="1400" dirty="0">
              <a:solidFill>
                <a:schemeClr val="tx1"/>
              </a:solidFill>
            </a:endParaRPr>
          </a:p>
          <a:p>
            <a:pPr lvl="1"/>
            <a:r>
              <a:rPr lang="ru-RU" dirty="0">
                <a:solidFill>
                  <a:schemeClr val="tx1"/>
                </a:solidFill>
              </a:rPr>
              <a:t>бюджетно-финансовой комиссией Совета депутатов муниципального округа Южное Медведково − </a:t>
            </a:r>
            <a:r>
              <a:rPr lang="ru-RU" b="1" dirty="0">
                <a:solidFill>
                  <a:schemeClr val="tx1"/>
                </a:solidFill>
              </a:rPr>
              <a:t>8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заседаний</a:t>
            </a:r>
            <a:r>
              <a:rPr lang="ru-RU" dirty="0">
                <a:solidFill>
                  <a:schemeClr val="tx1"/>
                </a:solidFill>
              </a:rPr>
              <a:t> (рассмотрено </a:t>
            </a:r>
            <a:r>
              <a:rPr lang="ru-RU" b="1" dirty="0">
                <a:solidFill>
                  <a:schemeClr val="tx1"/>
                </a:solidFill>
              </a:rPr>
              <a:t>14 вопросов</a:t>
            </a:r>
            <a:r>
              <a:rPr lang="ru-RU" dirty="0">
                <a:solidFill>
                  <a:schemeClr val="tx1"/>
                </a:solidFill>
              </a:rPr>
              <a:t>, подготовлено/внесено </a:t>
            </a:r>
            <a:r>
              <a:rPr lang="ru-RU" b="1" dirty="0">
                <a:solidFill>
                  <a:schemeClr val="tx1"/>
                </a:solidFill>
              </a:rPr>
              <a:t>12 проектов</a:t>
            </a:r>
            <a:r>
              <a:rPr lang="ru-RU" dirty="0">
                <a:solidFill>
                  <a:schemeClr val="tx1"/>
                </a:solidFill>
              </a:rPr>
              <a:t> решений).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762</Words>
  <Application>Microsoft Office PowerPoint</Application>
  <PresentationFormat>Широкоэкранный</PresentationFormat>
  <Paragraphs>117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Диаграмма</vt:lpstr>
      <vt:lpstr>        </vt:lpstr>
      <vt:lpstr>Деятельность  главы муниципального округа</vt:lpstr>
      <vt:lpstr>За отчетный период 2018 года было проведено 11 заседаний Совета депутатов Всего рассмотрено 118 вопросов, принято 112 решений, из них 18 - протокольных.   </vt:lpstr>
      <vt:lpstr>В рамках реализации переданных государственных полномочий города Москвы в 2018 году рассмотрено и принято 52 решения Совета депутатов, что составляет 44 % от всех принятых решений </vt:lpstr>
      <vt:lpstr>В результате рассмотрения вопросов в сфере благоустройства было принято 20 решений, из них:   </vt:lpstr>
      <vt:lpstr>Участие депутатов в работе комиссий по открытию и приемке работ, в контроле за ходом выполнения работ по объектам благоустройства и капитального ремонта.   </vt:lpstr>
      <vt:lpstr>Устав муниципального округа, формирование исполнения местного бюджета</vt:lpstr>
      <vt:lpstr>Организация деятельности Совета депутатов</vt:lpstr>
      <vt:lpstr>Работа профильных комиссий Совета депутатов</vt:lpstr>
      <vt:lpstr>Программа  «Муниципальный контроль»</vt:lpstr>
      <vt:lpstr>Информирование</vt:lpstr>
      <vt:lpstr>Опубликование нормативно-правовых актов</vt:lpstr>
      <vt:lpstr>Выражаю слова благодарности жителям округа, управе района и администрации муниципального округа, депутатам прошлого и действующего созыва, общественным организациям и объединениям Южного Медведково за поддержку, взаимодействие и серьезную, конкретную работу по дальнейшему развитию нашего округа.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ОКРУГА  ЮЖНОЕ МЕДВЕДКОВО  о результатах деятельности  Совета депутатов  муниципального округа Южное Медведково в 2017 году</dc:title>
  <dc:creator>U022</dc:creator>
  <cp:lastModifiedBy>U021</cp:lastModifiedBy>
  <cp:revision>65</cp:revision>
  <dcterms:created xsi:type="dcterms:W3CDTF">2018-04-17T07:10:42Z</dcterms:created>
  <dcterms:modified xsi:type="dcterms:W3CDTF">2019-03-14T08:40:06Z</dcterms:modified>
</cp:coreProperties>
</file>