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1"/>
  </p:sldMasterIdLst>
  <p:notesMasterIdLst>
    <p:notesMasterId r:id="rId22"/>
  </p:notesMasterIdLst>
  <p:handoutMasterIdLst>
    <p:handoutMasterId r:id="rId23"/>
  </p:handoutMasterIdLst>
  <p:sldIdLst>
    <p:sldId id="273" r:id="rId2"/>
    <p:sldId id="272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56" r:id="rId13"/>
    <p:sldId id="287" r:id="rId14"/>
    <p:sldId id="295" r:id="rId15"/>
    <p:sldId id="313" r:id="rId16"/>
    <p:sldId id="315" r:id="rId17"/>
    <p:sldId id="314" r:id="rId18"/>
    <p:sldId id="311" r:id="rId19"/>
    <p:sldId id="293" r:id="rId20"/>
    <p:sldId id="292" r:id="rId2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9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72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7AA7D-A6CF-4845-B717-D74BFF3F6B0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A7B71-ED7C-45AE-B570-C8CE2AE14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17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F9B55-8953-45EC-A900-8DB9FFC214C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465CF-53D9-42E0-BD82-E981C1AE7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12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465CF-53D9-42E0-BD82-E981C1AE78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5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fld id="{DFC22A3F-E0C7-4B02-A255-4DE43A6B8554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8090C46F-FF7D-4C6E-80B0-1B9BC2D63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9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2D0627-D804-4238-98DC-51C71D83228D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1D9D3-9F82-4770-9453-DDFBCB88D8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6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EE5F2CC-1D22-481D-B7F7-C038E09A13AD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A2702E8A-48B3-4DFD-970F-28B5CC8A7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3EB0E59-3451-49BC-8756-1E0EFF031925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170653F-C1FF-4277-BCB1-CD8357D8D8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31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9942D1A-C06B-4D68-B36D-3ADAE3910591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BEBF9FCD-16B8-40C1-8A9F-6997F2F060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65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FFE872-CE90-4554-8FE0-7709D49A8EB5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0C6F7-5329-4287-B228-C4A285751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9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E45FB2-72F1-4F90-8BC5-097F0B1C0093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F6480-3B52-43AF-9CA5-BE26C4C1A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26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356CD-9383-4FAB-BAC8-D65EEC8B9ADB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6E2E3-B113-4ADB-9E95-B7F94BA056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1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93A8671-D529-4806-A4AC-30F0E7028E89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71712366-1021-416F-AFF4-01D0240D6E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2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0D984B-DBA9-4EB4-AAB2-0F52E2A9C219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C81BA-70E3-4A7B-A357-4B7603BDE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8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FAFEE7D-8852-4A14-AA65-5FF5F9982E1E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487223E-B0DB-4A5C-8A16-DE4239768F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D4F03A-D7F7-4190-B4A1-AE938855BBD7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199E8-874B-428E-87AF-9C34377A70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7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BC7B2-4F9E-4AC1-9317-F3A7F4F4DA7A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B0D99-0509-474A-9EB4-58793C170B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9604C6-825B-4213-A6AB-AF9829A1B749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AEEEB-86E4-46BF-A797-4BA8E94286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BEB261-75E2-4A8D-8312-DD12CD497F0B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55471-C252-415D-86DB-2D39724C3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6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254749-721C-40D9-9901-4543A6705045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A9E81-5705-462F-BEC9-693568E982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2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D5E152-C4F4-4F1F-9669-F7CD10C0C696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54688-F070-42CB-B51C-5522735D2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E66401-408F-449A-BF36-79674495AB1A}" type="datetimeFigureOut">
              <a:rPr lang="en-US" smtClean="0"/>
              <a:pPr>
                <a:defRPr/>
              </a:pPr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6A0922-E074-40F0-A5DD-D89F26725C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ug-medvedkovo.r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/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r>
              <a:rPr lang="ru-RU" sz="3200" b="1" dirty="0" smtClean="0">
                <a:latin typeface="Bookman Old Style" panose="02050604050505020204" pitchFamily="18" charset="0"/>
              </a:rPr>
              <a:t/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r>
              <a:rPr lang="ru-RU" sz="3200" b="1" dirty="0" smtClean="0">
                <a:latin typeface="Bookman Old Style" panose="02050604050505020204" pitchFamily="18" charset="0"/>
              </a:rPr>
              <a:t/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1906" y="1983124"/>
            <a:ext cx="9448800" cy="23199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Bookman Old Style" panose="02050604050505020204" pitchFamily="18" charset="0"/>
              </a:rPr>
              <a:t>ОТЧЕТ </a:t>
            </a:r>
            <a:r>
              <a:rPr lang="ru-RU" sz="3200" dirty="0">
                <a:latin typeface="Bookman Old Style" panose="02050604050505020204" pitchFamily="18" charset="0"/>
              </a:rPr>
              <a:t/>
            </a:r>
            <a:br>
              <a:rPr lang="ru-RU" sz="3200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О ДЕЯТЕЛЬНОСТИ АДМИНИСТРАЦИИ</a:t>
            </a:r>
            <a:r>
              <a:rPr lang="ru-RU" sz="3200" dirty="0">
                <a:latin typeface="Bookman Old Style" panose="02050604050505020204" pitchFamily="18" charset="0"/>
              </a:rPr>
              <a:t/>
            </a:r>
            <a:br>
              <a:rPr lang="ru-RU" sz="3200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МУНИЦИПАЛЬНОГО ОКРУГА</a:t>
            </a:r>
            <a:r>
              <a:rPr lang="ru-RU" sz="3200" dirty="0">
                <a:latin typeface="Bookman Old Style" panose="02050604050505020204" pitchFamily="18" charset="0"/>
              </a:rPr>
              <a:t/>
            </a:r>
            <a:br>
              <a:rPr lang="ru-RU" sz="3200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ЮЖНОЕ МЕДВЕДКОВО</a:t>
            </a:r>
            <a:r>
              <a:rPr lang="ru-RU" sz="3200" dirty="0">
                <a:latin typeface="Bookman Old Style" panose="02050604050505020204" pitchFamily="18" charset="0"/>
              </a:rPr>
              <a:t/>
            </a:r>
            <a:br>
              <a:rPr lang="ru-RU" sz="3200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В </a:t>
            </a:r>
            <a:r>
              <a:rPr lang="ru-RU" sz="3200" b="1" dirty="0" smtClean="0">
                <a:latin typeface="Bookman Old Style" panose="02050604050505020204" pitchFamily="18" charset="0"/>
              </a:rPr>
              <a:t>2021 </a:t>
            </a:r>
            <a:r>
              <a:rPr lang="ru-RU" sz="3200" b="1" dirty="0">
                <a:latin typeface="Bookman Old Style" panose="02050604050505020204" pitchFamily="18" charset="0"/>
              </a:rPr>
              <a:t>ГОДУ</a:t>
            </a:r>
            <a:r>
              <a:rPr lang="ru-RU" sz="3200" dirty="0">
                <a:latin typeface="Bookman Old Style" panose="02050604050505020204" pitchFamily="18" charset="0"/>
              </a:rPr>
              <a:t/>
            </a:r>
            <a:br>
              <a:rPr lang="ru-RU" sz="3200" dirty="0">
                <a:latin typeface="Bookman Old Style" panose="020506040505050202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523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8900" y="446088"/>
            <a:ext cx="7899400" cy="87471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ЗАКУПОК ДЛЯ ОБЕСПЕЧЕНИЯ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 НУЖД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900" y="1320800"/>
            <a:ext cx="10820400" cy="529590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2021 году проведено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закупочных процедур:                                            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</a:t>
            </a:r>
            <a:r>
              <a:rPr lang="ru-RU" alt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</a:t>
            </a:r>
            <a:r>
              <a:rPr lang="ru-RU" alt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№ </a:t>
            </a:r>
            <a:r>
              <a:rPr lang="ru-RU" alt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ru-RU" sz="1400" dirty="0">
              <a:latin typeface="Times New Roman"/>
              <a:ea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16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Всего в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году осуществлялась подготовка 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сопровождение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контрактов и договоров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10954173" y="5961812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10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730245"/>
              </p:ext>
            </p:extLst>
          </p:nvPr>
        </p:nvGraphicFramePr>
        <p:xfrm>
          <a:off x="1607457" y="2064884"/>
          <a:ext cx="9220200" cy="366203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87394"/>
                <a:gridCol w="1958648"/>
                <a:gridCol w="3474158"/>
              </a:tblGrid>
              <a:tr h="1376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процедуры по осуществлению закупки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проведенных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процедур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заключенных контрактов по результатам проведения процедур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77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Электронный аукцион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77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Открытый конкурс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77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Единственный поставщик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77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Закупка малого объема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773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4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460" y="587400"/>
            <a:ext cx="8610600" cy="4556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Совокупный годовой объём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закупок В 2021 ГОДУ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5660" y="1043012"/>
            <a:ext cx="10820400" cy="469498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составил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5 млн. </a:t>
            </a: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619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77 рублей</a:t>
            </a:r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в том числе: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закупок,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осуществленных по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результатам конкурентных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процедур,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составила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35,07 %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11133314" y="5848130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11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584645"/>
              </p:ext>
            </p:extLst>
          </p:nvPr>
        </p:nvGraphicFramePr>
        <p:xfrm>
          <a:off x="825730" y="1727985"/>
          <a:ext cx="10307584" cy="31301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185266"/>
                <a:gridCol w="2122318"/>
              </a:tblGrid>
              <a:tr h="34732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Наименование способа осуществления закупки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Сумма, тыс. руб.</a:t>
                      </a:r>
                      <a:endParaRPr lang="ru-RU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8256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1. По результатам конкурентных процедур: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1 970,72</a:t>
                      </a:r>
                    </a:p>
                  </a:txBody>
                  <a:tcPr marL="68580" marR="68580" marT="0" marB="0"/>
                </a:tc>
              </a:tr>
              <a:tr h="798021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2. С единственным поставщиком (включая закупки малого объёма, без учёта несостоявшихся конкурентных процедур)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3 649,05 </a:t>
                      </a:r>
                    </a:p>
                  </a:txBody>
                  <a:tcPr marL="68580" marR="68580" marT="0" marB="0"/>
                </a:tc>
              </a:tr>
              <a:tr h="463964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- из них закупки малого объема по п.4 ч.1 ст. 93 44-ФЗ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1 999,03</a:t>
                      </a:r>
                    </a:p>
                  </a:txBody>
                  <a:tcPr marL="68580" marR="68580" marT="0" marB="0"/>
                </a:tc>
              </a:tr>
              <a:tr h="473977"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5 619,77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7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0663" y="1379538"/>
            <a:ext cx="9448800" cy="18256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1574799"/>
            <a:ext cx="9448800" cy="2659063"/>
          </a:xfrm>
        </p:spPr>
        <p:txBody>
          <a:bodyPr>
            <a:normAutofit fontScale="92500"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400" i="1" dirty="0" smtClean="0">
                <a:latin typeface="Book Antiqua" pitchFamily="18" charset="0"/>
              </a:rPr>
              <a:t/>
            </a:r>
            <a:br>
              <a:rPr lang="ru-RU" sz="2400" i="1" dirty="0" smtClean="0">
                <a:latin typeface="Book Antiqua" pitchFamily="18" charset="0"/>
              </a:rPr>
            </a:br>
            <a:r>
              <a:rPr lang="ru-RU" sz="3500" b="1" i="1" dirty="0" smtClean="0">
                <a:latin typeface="Book Antiqua" pitchFamily="18" charset="0"/>
              </a:rPr>
              <a:t>Организация и проведение местных праздничных и иных зрелищных мероприятий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3500" b="1" i="1" dirty="0" smtClean="0">
                <a:latin typeface="Book Antiqua" pitchFamily="18" charset="0"/>
              </a:rPr>
              <a:t>администрацией муниципального округа Южное Медведково в 2021 году</a:t>
            </a:r>
          </a:p>
          <a:p>
            <a:pPr algn="ctr"/>
            <a:endParaRPr lang="ru-RU" i="1" dirty="0" smtClean="0">
              <a:latin typeface="Book Antiqua" pitchFamily="18" charset="0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168856" y="625316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12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3900" y="421587"/>
            <a:ext cx="8610600" cy="88423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период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января по декабрь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было проведено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праздничное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иных зрелищных мероприятий, в которых имели возможность принять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БОЛЕЕ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4100" y="1673225"/>
            <a:ext cx="10820400" cy="402431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809577"/>
              </p:ext>
            </p:extLst>
          </p:nvPr>
        </p:nvGraphicFramePr>
        <p:xfrm>
          <a:off x="836035" y="1425147"/>
          <a:ext cx="10235619" cy="4988834"/>
        </p:xfrm>
        <a:graphic>
          <a:graphicData uri="http://schemas.openxmlformats.org/drawingml/2006/table">
            <a:tbl>
              <a:tblPr firstRow="1" firstCol="1" bandRow="1"/>
              <a:tblGrid>
                <a:gridCol w="467516"/>
                <a:gridCol w="7486221"/>
                <a:gridCol w="2281882"/>
              </a:tblGrid>
              <a:tr h="586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Название праздника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Кол-во мероприятий/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число участников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921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Рождественские встречи в Южном Медведково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2/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9309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Боярыня Масленица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83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Медведковская весна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533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Вахта памяти: памятные мероприятия: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выставки: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/800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064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Мы хотим всем рекордам наши звонкие дать имена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1/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017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День улицы моей: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2/450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555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Дорогой мой человек»: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2/200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6003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8.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Равные возможности всем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3/270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22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Готовы встать в строй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2/200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27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Встречаем Новый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8/1000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7873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рамках сохранения и развития местных традиций и обрядов: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акции;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выставки: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4/250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93/4650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72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Итого, из них: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выставки: из них: 7 онлайн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171/11070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41/4570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130/6500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4"/>
          <p:cNvSpPr txBox="1">
            <a:spLocks/>
          </p:cNvSpPr>
          <p:nvPr/>
        </p:nvSpPr>
        <p:spPr>
          <a:xfrm>
            <a:off x="11180763" y="6064939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13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91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t="16295" r="191" b="1274"/>
          <a:stretch/>
        </p:blipFill>
        <p:spPr>
          <a:xfrm>
            <a:off x="5598277" y="1134657"/>
            <a:ext cx="4555524" cy="37555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91998" y="452426"/>
            <a:ext cx="7687112" cy="4789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2000" b="1" cap="none" dirty="0" smtClean="0">
                <a:latin typeface="Century Schoolbook" pitchFamily="18" charset="0"/>
                <a:ea typeface="Batang" pitchFamily="18" charset="-127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местные праздничные мероприятия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2021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года</a:t>
            </a:r>
            <a:endParaRPr lang="ru-RU" sz="2000" b="1" cap="none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11180763" y="6064939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14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88345"/>
              </p:ext>
            </p:extLst>
          </p:nvPr>
        </p:nvGraphicFramePr>
        <p:xfrm>
          <a:off x="142363" y="1136823"/>
          <a:ext cx="5305168" cy="4928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6141"/>
                <a:gridCol w="1542014"/>
                <a:gridCol w="767013"/>
              </a:tblGrid>
              <a:tr h="836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Акция/Местный праздник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Кол-во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51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Адресная помощь, в том числе поздравления на дому к памятным и праздничным датам на протяжении всего периода для льготных категорий граждан в рамках праздников: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кондитерские </a:t>
                      </a:r>
                      <a:r>
                        <a:rPr lang="ru-RU" sz="1200" dirty="0" smtClean="0">
                          <a:effectLst/>
                        </a:rPr>
                        <a:t>наборы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цветы,</a:t>
                      </a:r>
                      <a:endParaRPr lang="ru-RU" sz="12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пасхальные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куличи,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ценные подарки,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наборы </a:t>
                      </a:r>
                      <a:r>
                        <a:rPr lang="ru-RU" sz="1200" dirty="0" smtClean="0">
                          <a:effectLst/>
                        </a:rPr>
                        <a:t>первоклассника,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новогодние сладкие подарки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735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69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1.«Вахта памяти»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2.Медведковская весна»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3.«Дорогой мой человек»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4.«Равные возможности всем»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57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5.Сохранение местных традиций/акция «Соберем ребенка в школу»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6.«Встречаем Новый год»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3" r="43666" b="21956"/>
          <a:stretch/>
        </p:blipFill>
        <p:spPr>
          <a:xfrm>
            <a:off x="7876039" y="1853238"/>
            <a:ext cx="3883797" cy="349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2" b="18035"/>
          <a:stretch/>
        </p:blipFill>
        <p:spPr>
          <a:xfrm>
            <a:off x="6488673" y="3599798"/>
            <a:ext cx="2960127" cy="30809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26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/>
          </p:cNvSpPr>
          <p:nvPr/>
        </p:nvSpPr>
        <p:spPr>
          <a:xfrm>
            <a:off x="11332241" y="606126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15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991998" y="452426"/>
            <a:ext cx="7687112" cy="4789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2000" b="1" cap="none" dirty="0" smtClean="0">
                <a:latin typeface="Century Schoolbook" pitchFamily="18" charset="0"/>
                <a:ea typeface="Batang" pitchFamily="18" charset="-127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местные праздничные мероприятия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2021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года</a:t>
            </a:r>
            <a:endParaRPr lang="ru-RU" sz="2000" b="1" cap="none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t="3542" r="6728" b="12633"/>
          <a:stretch/>
        </p:blipFill>
        <p:spPr>
          <a:xfrm>
            <a:off x="2199502" y="3534031"/>
            <a:ext cx="3393990" cy="2924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5465" b="11471"/>
          <a:stretch/>
        </p:blipFill>
        <p:spPr>
          <a:xfrm>
            <a:off x="2447549" y="1128810"/>
            <a:ext cx="4596305" cy="2207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t="4564" r="8838" b="24444"/>
          <a:stretch/>
        </p:blipFill>
        <p:spPr>
          <a:xfrm>
            <a:off x="141925" y="3752333"/>
            <a:ext cx="1965846" cy="2487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6206" r="13039" b="20168"/>
          <a:stretch/>
        </p:blipFill>
        <p:spPr>
          <a:xfrm>
            <a:off x="7275339" y="1128810"/>
            <a:ext cx="2004482" cy="26692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/>
          <a:stretch/>
        </p:blipFill>
        <p:spPr>
          <a:xfrm>
            <a:off x="5715550" y="3501684"/>
            <a:ext cx="2125520" cy="29567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1" y="931330"/>
            <a:ext cx="2034105" cy="27121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t="21021" r="18484" b="5946"/>
          <a:stretch/>
        </p:blipFill>
        <p:spPr>
          <a:xfrm>
            <a:off x="9551716" y="1128810"/>
            <a:ext cx="2127394" cy="30150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6967" r="16938" b="13754"/>
          <a:stretch/>
        </p:blipFill>
        <p:spPr>
          <a:xfrm>
            <a:off x="8072555" y="3426038"/>
            <a:ext cx="1621930" cy="29010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/>
          <a:stretch/>
        </p:blipFill>
        <p:spPr>
          <a:xfrm>
            <a:off x="9923480" y="4067175"/>
            <a:ext cx="1489455" cy="22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9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90395" y="390662"/>
            <a:ext cx="7687112" cy="4789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2000" b="1" cap="none" dirty="0" smtClean="0">
                <a:latin typeface="Century Schoolbook" pitchFamily="18" charset="0"/>
                <a:ea typeface="Batang" pitchFamily="18" charset="-127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местные праздничные мероприятия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2021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года</a:t>
            </a:r>
            <a:endParaRPr lang="ru-RU" sz="2000" b="1" cap="none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" y="691878"/>
            <a:ext cx="2264569" cy="301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r="14093"/>
          <a:stretch/>
        </p:blipFill>
        <p:spPr>
          <a:xfrm>
            <a:off x="2503916" y="1072145"/>
            <a:ext cx="2230009" cy="2536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14" y="4005557"/>
            <a:ext cx="1664492" cy="2284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2" y="4005557"/>
            <a:ext cx="1687179" cy="2284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/>
          <a:stretch/>
        </p:blipFill>
        <p:spPr>
          <a:xfrm>
            <a:off x="4855799" y="1015212"/>
            <a:ext cx="4571919" cy="2650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4028"/>
          <a:stretch/>
        </p:blipFill>
        <p:spPr>
          <a:xfrm>
            <a:off x="381786" y="3913882"/>
            <a:ext cx="5467350" cy="24773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2917" r="3704"/>
          <a:stretch/>
        </p:blipFill>
        <p:spPr>
          <a:xfrm>
            <a:off x="9549592" y="991939"/>
            <a:ext cx="2351883" cy="2719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9751602" y="4005557"/>
            <a:ext cx="1509712" cy="2284810"/>
          </a:xfrm>
          <a:prstGeom prst="rect">
            <a:avLst/>
          </a:prstGeom>
        </p:spPr>
      </p:pic>
      <p:sp>
        <p:nvSpPr>
          <p:cNvPr id="14" name="Номер слайда 4"/>
          <p:cNvSpPr txBox="1">
            <a:spLocks/>
          </p:cNvSpPr>
          <p:nvPr/>
        </p:nvSpPr>
        <p:spPr>
          <a:xfrm>
            <a:off x="11332241" y="606126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16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29483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77" y="3393056"/>
            <a:ext cx="2109430" cy="2812573"/>
          </a:xfrm>
          <a:prstGeom prst="rect">
            <a:avLst/>
          </a:prstGeom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11273758" y="6127217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17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991998" y="452426"/>
            <a:ext cx="7687112" cy="4789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2000" b="1" cap="none" dirty="0" smtClean="0">
                <a:latin typeface="Century Schoolbook" pitchFamily="18" charset="0"/>
                <a:ea typeface="Batang" pitchFamily="18" charset="-127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местные праздничные мероприятия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2021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года</a:t>
            </a:r>
            <a:endParaRPr lang="ru-RU" sz="2000" b="1" cap="none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01281"/>
              </p:ext>
            </p:extLst>
          </p:nvPr>
        </p:nvGraphicFramePr>
        <p:xfrm>
          <a:off x="156519" y="1037967"/>
          <a:ext cx="3756453" cy="2908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6057"/>
                <a:gridCol w="1080396"/>
              </a:tblGrid>
              <a:tr h="554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Акция/Местный праздник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Содержание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</a:tr>
              <a:tr h="6149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Посещение зрелищных мероприятий для льготных категорий граждан в рамках праздников: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билеты в цирк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билеты в театр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билеты на водное шоу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</a:tr>
              <a:tr h="3624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r>
                        <a:rPr lang="ru-RU" sz="1000" dirty="0" smtClean="0">
                          <a:effectLst/>
                        </a:rPr>
                        <a:t>. Рождественские </a:t>
                      </a:r>
                      <a:r>
                        <a:rPr lang="ru-RU" sz="1000" dirty="0">
                          <a:effectLst/>
                        </a:rPr>
                        <a:t>встречи в Южном Медведково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r>
                        <a:rPr lang="ru-RU" sz="1000" dirty="0" smtClean="0">
                          <a:effectLst/>
                        </a:rPr>
                        <a:t>. Вахта памяти: </a:t>
                      </a:r>
                      <a:r>
                        <a:rPr lang="ru-RU" sz="1000" dirty="0">
                          <a:effectLst/>
                        </a:rPr>
                        <a:t>к 23 февраля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7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r>
                        <a:rPr lang="ru-RU" sz="1000" dirty="0" smtClean="0">
                          <a:effectLst/>
                        </a:rPr>
                        <a:t>. Медведковская весна: </a:t>
                      </a:r>
                      <a:r>
                        <a:rPr lang="ru-RU" sz="1000" dirty="0">
                          <a:effectLst/>
                        </a:rPr>
                        <a:t>к 8 Марта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5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r>
                        <a:rPr lang="ru-RU" sz="1000" dirty="0" smtClean="0">
                          <a:effectLst/>
                        </a:rPr>
                        <a:t>. Сохранение </a:t>
                      </a:r>
                      <a:r>
                        <a:rPr lang="ru-RU" sz="1000" dirty="0">
                          <a:effectLst/>
                        </a:rPr>
                        <a:t>местных традиций/акция «Соберем ребенка в школу»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r>
                        <a:rPr lang="ru-RU" sz="1000" dirty="0" smtClean="0">
                          <a:effectLst/>
                        </a:rPr>
                        <a:t>. Дорогой </a:t>
                      </a:r>
                      <a:r>
                        <a:rPr lang="ru-RU" sz="1000" dirty="0">
                          <a:effectLst/>
                        </a:rPr>
                        <a:t>мой человек»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6. Встречаем </a:t>
                      </a:r>
                      <a:r>
                        <a:rPr lang="ru-RU" sz="1000" dirty="0">
                          <a:effectLst/>
                        </a:rPr>
                        <a:t>Новый год»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0" marR="583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ttp://media.ticketland.ru/images/420x270/place/1854662/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323">
            <a:off x="9982177" y="1114294"/>
            <a:ext cx="1900007" cy="10321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4750" r="1481" b="10777"/>
          <a:stretch/>
        </p:blipFill>
        <p:spPr>
          <a:xfrm rot="21011241">
            <a:off x="8124262" y="1159853"/>
            <a:ext cx="1526503" cy="1674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b="38956"/>
          <a:stretch/>
        </p:blipFill>
        <p:spPr>
          <a:xfrm rot="933711">
            <a:off x="9269063" y="2215495"/>
            <a:ext cx="2605437" cy="10492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19" y="4010370"/>
            <a:ext cx="3081945" cy="2314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r="16472"/>
          <a:stretch/>
        </p:blipFill>
        <p:spPr>
          <a:xfrm>
            <a:off x="266700" y="4059334"/>
            <a:ext cx="3749040" cy="25247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6687" b="16681"/>
          <a:stretch/>
        </p:blipFill>
        <p:spPr>
          <a:xfrm>
            <a:off x="4191000" y="1060025"/>
            <a:ext cx="3687162" cy="26136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 r="2549"/>
          <a:stretch/>
        </p:blipFill>
        <p:spPr>
          <a:xfrm>
            <a:off x="7387244" y="3906262"/>
            <a:ext cx="1881703" cy="23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6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77483" y="430340"/>
            <a:ext cx="7687112" cy="4789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2000" b="1" cap="none" dirty="0" smtClean="0">
                <a:latin typeface="Century Schoolbook" pitchFamily="18" charset="0"/>
                <a:ea typeface="Batang" pitchFamily="18" charset="-127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местные праздничные мероприятия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2021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года</a:t>
            </a:r>
            <a:endParaRPr lang="ru-RU" sz="2000" b="1" cap="none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11341721" y="6042812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18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27599" r="919" b="8144"/>
          <a:stretch/>
        </p:blipFill>
        <p:spPr>
          <a:xfrm>
            <a:off x="95249" y="1106501"/>
            <a:ext cx="5743575" cy="2836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9028" r="11850" b="6111"/>
          <a:stretch/>
        </p:blipFill>
        <p:spPr>
          <a:xfrm>
            <a:off x="6048376" y="1238385"/>
            <a:ext cx="2828924" cy="2704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2" r="19646" b="2778"/>
          <a:stretch/>
        </p:blipFill>
        <p:spPr>
          <a:xfrm>
            <a:off x="7352152" y="4042296"/>
            <a:ext cx="3774028" cy="2592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13598"/>
          <a:stretch/>
        </p:blipFill>
        <p:spPr>
          <a:xfrm>
            <a:off x="272733" y="4186022"/>
            <a:ext cx="2436019" cy="2305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r="9963" b="8519"/>
          <a:stretch/>
        </p:blipFill>
        <p:spPr>
          <a:xfrm>
            <a:off x="2860311" y="4186022"/>
            <a:ext cx="1884288" cy="21717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r="7544" b="7415"/>
          <a:stretch/>
        </p:blipFill>
        <p:spPr>
          <a:xfrm>
            <a:off x="4921220" y="4140607"/>
            <a:ext cx="2254311" cy="24213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27779" r="50729" b="3194"/>
          <a:stretch/>
        </p:blipFill>
        <p:spPr>
          <a:xfrm>
            <a:off x="9086852" y="1238385"/>
            <a:ext cx="2306024" cy="267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0147" y="861236"/>
            <a:ext cx="10744200" cy="11271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проведении местных праздников и иных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  <a:p>
            <a:pPr marL="0" indent="0" algn="ctr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взаимодействовала 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всеми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учреждениями и организациями МО.</a:t>
            </a:r>
          </a:p>
          <a:p>
            <a:pPr marL="0" indent="0" algn="ctr">
              <a:buNone/>
            </a:pP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Особая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благодарность за тесное сотрудничество</a:t>
            </a: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9888" y="2475128"/>
            <a:ext cx="6096000" cy="3185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Депутатам Совета депутатов МО Южное Медведково;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Управе района Южное Медведково;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Библиотеке № 63 им. Соколова-Микитова;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ГБОУ школам района;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ГБУ ТЦСО «Бабушкинский» филиал «Южное Медведково»;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ГБУ ЦСПСиД «Диалог»;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АНО «Алые паруса»;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 ГБУ ЦДС «Олимп»;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ЦДЮТ «Бибирево»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  <a:cs typeface="+mn-cs"/>
              </a:rPr>
              <a:t>Совету ветеранов ВОВ и Вооруженных сил</a:t>
            </a:r>
            <a:r>
              <a:rPr lang="ru-RU" sz="1400" b="1" dirty="0" smtClean="0">
                <a:solidFill>
                  <a:prstClr val="black"/>
                </a:solidFill>
                <a:latin typeface="Century Gothic" panose="020B0502020202020204"/>
                <a:cs typeface="+mn-cs"/>
              </a:rPr>
              <a:t>;</a:t>
            </a:r>
            <a:endParaRPr lang="ru-RU" sz="1400" b="1" dirty="0">
              <a:solidFill>
                <a:prstClr val="black"/>
              </a:solidFill>
              <a:latin typeface="Century Gothic" panose="020B0502020202020204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2475128"/>
            <a:ext cx="6096000" cy="2541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ОО «Моя семья»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Межрайонному обществу инвалидов Южное Медведково;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Century Gothic" panose="020B0502020202020204"/>
              </a:rPr>
              <a:t>ОО </a:t>
            </a: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«Жители блокадного Ленинграда»;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ОО «Жертвы необоснованных политических репрессий»;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ОО «Ликвидаторы аварии на Чернобыльской АЭС»;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ветераны Афганистана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ОО «Бывшие малолетние узники фашистских концлагерей»;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/>
              </a:rPr>
              <a:t>Детским и молодежным общественным объединениям и др.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11341721" y="6042812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19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7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618" y="625251"/>
            <a:ext cx="8610600" cy="634906"/>
          </a:xfrm>
        </p:spPr>
        <p:txBody>
          <a:bodyPr>
            <a:normAutofit/>
          </a:bodyPr>
          <a:lstStyle/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ДЕЯТЕЛЬНОСТИ СОВЕТА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ДЕПУТАТОВ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759" y="1688525"/>
            <a:ext cx="5588387" cy="41603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году администрация обеспечила организационное, правовое, информационное, материально-техническое и документационное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сопровождение: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заседаний Совета депутатов;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заседаний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профильных комиссий Совета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депутатов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заседаний рабочих групп по организации и проведению публичных слушаний и других мероприятий;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публичных слушаний.</a:t>
            </a:r>
          </a:p>
          <a:p>
            <a:pPr marL="457200" lvl="1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процедура регистрации изменений и дополнений в Устав в Главном Управлении МинЮста РФ по Москве.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276481" y="6055321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2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92" y="1804085"/>
            <a:ext cx="4690076" cy="35175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1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9917" y="1511300"/>
            <a:ext cx="9760183" cy="292889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Полный текст годового отчета за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находится в свободном доступе на сайте МО по адресу: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www.yug-medvedkovo.ru</a:t>
            </a: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i="1" u="sng" dirty="0" smtClean="0"/>
          </a:p>
          <a:p>
            <a:pPr algn="ctr"/>
            <a:endParaRPr lang="ru-RU" i="1" u="sng" dirty="0" smtClean="0"/>
          </a:p>
          <a:p>
            <a:pPr algn="ctr"/>
            <a:r>
              <a:rPr lang="ru-RU" sz="3600" b="1" i="1" u="sng" dirty="0" smtClean="0">
                <a:solidFill>
                  <a:schemeClr val="accent1"/>
                </a:solidFill>
              </a:rPr>
              <a:t>БЛАГОДАРИМ ЗА ВНИМАНИЕ!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11294096" y="6338888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20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46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rahovkunado.ru/wp-content/uploads/2015/07/kor_strax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0" y="4231983"/>
            <a:ext cx="3288914" cy="21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838711"/>
            <a:ext cx="8054788" cy="473541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ДЕЯТЕЛЬНОСТИ СОВЕТА ДЕПУТАТОВ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788" y="1075482"/>
            <a:ext cx="10820400" cy="5230725"/>
          </a:xfrm>
        </p:spPr>
        <p:txBody>
          <a:bodyPr/>
          <a:lstStyle/>
          <a:p>
            <a:pPr marL="0" indent="0" algn="jus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Опубликовано: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нормативно-правовых акта,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них -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решений Совета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депутатов 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бюллетене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«Московский муниципальный вестник»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специальном выпуске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газеты «Южное Медведково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Предоставлено 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 территориальных органов исполнительной власти города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Москвы: 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71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проведения проверки нормативного характера и включения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Регистр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Бабушкинскую межрайонную прокуратуру: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Копии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всех принятых нормативных правовых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проверки на соответствие действующему законодательству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366676" y="6105844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3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59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142" y="892783"/>
            <a:ext cx="3422982" cy="28497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848" y="638083"/>
            <a:ext cx="6719047" cy="5094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ОРГАНИЗАЦИОННАЯ РАБОТА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832" y="1143525"/>
            <a:ext cx="8701791" cy="28888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За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Составлено</a:t>
            </a:r>
            <a:r>
              <a:rPr lang="ru-RU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отчет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проведенной работе с планами на текущую неделю.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Проведено</a:t>
            </a:r>
            <a:r>
              <a:rPr lang="ru-RU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совещаний по оперативным вопросам.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Предоставлены</a:t>
            </a:r>
            <a:r>
              <a:rPr lang="ru-RU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новостей для размещения на Интернет-ресурсах управы района Южное Медведково (электронная газета, сайт)  .</a:t>
            </a:r>
          </a:p>
          <a:p>
            <a:pPr marL="0" indent="0" algn="just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373633" y="604964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4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7954026" y="4537835"/>
            <a:ext cx="3419607" cy="14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9pPr>
          </a:lstStyle>
          <a:p>
            <a:r>
              <a:rPr lang="ru-RU" sz="1800" dirty="0" smtClean="0"/>
              <a:t>Активно </a:t>
            </a:r>
            <a:r>
              <a:rPr lang="ru-RU" sz="1800" dirty="0"/>
              <a:t>использовались современные технологии - на официальном сайте </a:t>
            </a:r>
            <a:r>
              <a:rPr lang="ru-RU" sz="1800" b="1" dirty="0">
                <a:solidFill>
                  <a:srgbClr val="C00000"/>
                </a:solidFill>
              </a:rPr>
              <a:t>www.yug-medvedkovo.ru</a:t>
            </a:r>
            <a:r>
              <a:rPr lang="ru-RU" sz="1800" dirty="0"/>
              <a:t> содержится необходимая актуальная информация.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56992"/>
          <a:stretch/>
        </p:blipFill>
        <p:spPr>
          <a:xfrm>
            <a:off x="623093" y="4537835"/>
            <a:ext cx="7139834" cy="15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140" y="476718"/>
            <a:ext cx="5392271" cy="599047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ОРГАНИЗАЦИОННАЯ РАБОТА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818" y="1226558"/>
            <a:ext cx="6117623" cy="221407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Федерального закона «О воинской обязанности и военной службе»,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глава администрации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округа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председателем призывной комиссии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района Южное Медведково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Северо-Восточного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г. Москвы.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норма призыва весной и осенью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составила – </a:t>
            </a:r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соответственно, весной состоялось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осенью 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заседаний призывной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комиссии. 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270582" y="6082972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5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4550" y="4034204"/>
            <a:ext cx="5572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весной – призвано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человек, задание выполнено на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169,23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осенью – призвано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человек, задание выполнено на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125,71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случаи необоснованного призыва граждан на военную службу и бестактного отношения к призывникам - отсутствуют.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275" y="1075765"/>
            <a:ext cx="4152900" cy="27685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3831" r="24223" b="12324"/>
          <a:stretch/>
        </p:blipFill>
        <p:spPr>
          <a:xfrm>
            <a:off x="1055687" y="3731362"/>
            <a:ext cx="4088454" cy="27600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164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00" b="12400"/>
          <a:stretch/>
        </p:blipFill>
        <p:spPr>
          <a:xfrm>
            <a:off x="8582521" y="4193873"/>
            <a:ext cx="3134638" cy="193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5334" y="655845"/>
            <a:ext cx="7364506" cy="56318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ОРГАНИЗАЦИОННАЯ РАБОТА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530" y="1675574"/>
            <a:ext cx="10628667" cy="470889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За отчетный период 2021 года:</a:t>
            </a:r>
          </a:p>
          <a:p>
            <a:pPr marL="0" indent="0">
              <a:buNone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основной деятельности администрацией издано: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67 распоряжений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постановлений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них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Регистр муниципальных нормативных актов города Москвы, в установленном порядке было предоставлено -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63 правовых акта администрации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Бабушкинскую прокуратуру, для проверки 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соответствие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действующему законодательству, были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предоставлены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копии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изданных НПА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0880460" y="5865360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6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288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742" y="228600"/>
            <a:ext cx="7543799" cy="760412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ИСПОЛНЕНИЕ МЕСТНОГО БЮДЖЕТА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 ЮЖНОЕ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МЕДВЕДКОВО</a:t>
            </a:r>
            <a:endParaRPr lang="ru-RU" sz="20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143708"/>
              </p:ext>
            </p:extLst>
          </p:nvPr>
        </p:nvGraphicFramePr>
        <p:xfrm>
          <a:off x="397239" y="1023212"/>
          <a:ext cx="11118988" cy="5571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8799"/>
                <a:gridCol w="1959175"/>
                <a:gridCol w="1650800"/>
                <a:gridCol w="1691621"/>
                <a:gridCol w="1518593"/>
              </a:tblGrid>
              <a:tr h="287148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Утвержденные</a:t>
                      </a:r>
                      <a:b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бюджетные</a:t>
                      </a:r>
                      <a:b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Исполнено,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Показатели исполнения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3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отклонение +/- сумма,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тыс. руб. (гр.3-2)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процент исполнения, %</a:t>
                      </a:r>
                    </a:p>
                  </a:txBody>
                  <a:tcPr marL="68580" marR="68580" marT="0" marB="0" anchor="ctr"/>
                </a:tc>
              </a:tr>
              <a:tr h="27359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</a:tr>
              <a:tr h="24969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1. Доходы бюджета, 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25210,0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26529,2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1319,2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</a:tr>
              <a:tr h="34174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22810,0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24108,4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1298,4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</a:tr>
              <a:tr h="30930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2400,0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2400,0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</a:tr>
              <a:tr h="295892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Прочие доходы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20,8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24969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2. Расходы бюджета, 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25210,0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24517,6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-692,4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97</a:t>
                      </a:r>
                    </a:p>
                  </a:txBody>
                  <a:tcPr marL="68580" marR="68580" marT="0" marB="0" anchor="ctr"/>
                </a:tc>
              </a:tr>
              <a:tr h="44772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Общегосударственные вопросы (раздел 01)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21019,3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20821,1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-198,2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99</a:t>
                      </a:r>
                    </a:p>
                  </a:txBody>
                  <a:tcPr marL="68580" marR="68580" marT="0" marB="0" anchor="ctr"/>
                </a:tc>
              </a:tr>
              <a:tr h="65544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Праздничные и социально-значимые мероприятия (раздел 08)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3,6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3,6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</a:tr>
              <a:tr h="43696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Социальная политика (раздел 10)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2827,0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2365,5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-461,5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84</a:t>
                      </a:r>
                    </a:p>
                  </a:txBody>
                  <a:tcPr marL="68580" marR="68580" marT="0" marB="0" anchor="ctr"/>
                </a:tc>
              </a:tr>
              <a:tr h="43690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Средства массовой информации (раздел 12)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1106,1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1106,0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-0,1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</a:tr>
              <a:tr h="43690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Результат исполнения бюджета (дефицит)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254,0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221,4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32,6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</a:tr>
              <a:tr h="43696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3.Источники финансирования дефицита бюджета, 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2011,6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53912" y="43934"/>
            <a:ext cx="115380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11498263" y="6048662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7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096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8965" y="394447"/>
            <a:ext cx="8014446" cy="12729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исполнения бюджета по разделам представлена в диаграмме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96988" y="152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11277472" y="6044529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8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43" y="1122947"/>
            <a:ext cx="9615173" cy="54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779" y="3393418"/>
            <a:ext cx="3167927" cy="25891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8400" y="411617"/>
            <a:ext cx="6096000" cy="7223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бюджета. ОТЧЕТНОСТЬ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0057" y="1182515"/>
            <a:ext cx="4252686" cy="379548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Ежемесячно, ежеквартально и ежегодно предоставлялись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бухгалтерские и финансовые отчеты: 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ТФКУ №2,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Департамент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финансов,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Департамент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тер. органов,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УФК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Москвы,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Пенсионный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фонд,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ФСС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Мосгорстат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Налоговую инспекцию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11168787" y="5982590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Helvetica Inserat LT Std" pitchFamily="34" charset="-52"/>
              </a:rPr>
              <a:t>9</a:t>
            </a:r>
            <a:endParaRPr lang="ru-RU" sz="2800" b="1" dirty="0">
              <a:solidFill>
                <a:srgbClr val="FF0000"/>
              </a:solidFill>
              <a:latin typeface="Helvetica Inserat LT Std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734" y="3951265"/>
            <a:ext cx="5764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2021 </a:t>
            </a:r>
            <a:r>
              <a:rPr lang="ru-RU" dirty="0"/>
              <a:t>году КСП была </a:t>
            </a:r>
            <a:r>
              <a:rPr lang="ru-RU" b="1" dirty="0"/>
              <a:t>проведена внешняя проверка годового отчета об исполнении бюджета округа за </a:t>
            </a:r>
            <a:r>
              <a:rPr lang="ru-RU" b="1" dirty="0" smtClean="0"/>
              <a:t>2020 </a:t>
            </a:r>
            <a:r>
              <a:rPr lang="ru-RU" b="1" dirty="0"/>
              <a:t>год:</a:t>
            </a:r>
            <a:r>
              <a:rPr lang="ru-RU" dirty="0"/>
              <a:t> по результатам - выражено мнение о достоверности годовой бюджетной отчетности, установлено, что она </a:t>
            </a:r>
            <a:r>
              <a:rPr lang="ru-RU" b="1" dirty="0"/>
              <a:t>достоверно отражает финансовое положение и исполнение бюджета за </a:t>
            </a:r>
            <a:r>
              <a:rPr lang="ru-RU" b="1" dirty="0" smtClean="0"/>
              <a:t>2020 </a:t>
            </a:r>
            <a:r>
              <a:rPr lang="ru-RU" b="1" dirty="0"/>
              <a:t>год.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54" y="1342570"/>
            <a:ext cx="3331471" cy="22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2468</TotalTime>
  <Words>1259</Words>
  <Application>Microsoft Office PowerPoint</Application>
  <PresentationFormat>Широкоэкранный</PresentationFormat>
  <Paragraphs>339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Batang</vt:lpstr>
      <vt:lpstr>Book Antiqua</vt:lpstr>
      <vt:lpstr>Bookman Old Style</vt:lpstr>
      <vt:lpstr>Calibri</vt:lpstr>
      <vt:lpstr>Century Gothic</vt:lpstr>
      <vt:lpstr>Century Schoolbook</vt:lpstr>
      <vt:lpstr>Helvetica Inserat LT Std</vt:lpstr>
      <vt:lpstr>Times New Roman</vt:lpstr>
      <vt:lpstr>Wingdings</vt:lpstr>
      <vt:lpstr>След самолета</vt:lpstr>
      <vt:lpstr>      </vt:lpstr>
      <vt:lpstr>ОБЕСПЕЧЕНИЕ ДЕЯТЕЛЬНОСТИ СОВЕТА ДЕПУТАТОВ</vt:lpstr>
      <vt:lpstr>ОБЕСПЕЧЕНИЕ ДЕЯТЕЛЬНОСТИ СОВЕТА ДЕПУТАТОВ</vt:lpstr>
      <vt:lpstr>ОРГАНИЗАЦИОННАЯ РАБОТА</vt:lpstr>
      <vt:lpstr>ОРГАНИЗАЦИОННАЯ РАБОТА</vt:lpstr>
      <vt:lpstr>ОРГАНИЗАЦИОННАЯ РАБОТА</vt:lpstr>
      <vt:lpstr>ИСПОЛНЕНИЕ МЕСТНОГО БЮДЖЕТА  МУНИЦИПАЛЬНОГО ОКРУГА ЮЖНОЕ МЕДВЕДКОВО</vt:lpstr>
      <vt:lpstr>Структура исполнения бюджета по разделам представлена в диаграмме    </vt:lpstr>
      <vt:lpstr>Исполнение бюджета. ОТЧЕТНОСТЬ</vt:lpstr>
      <vt:lpstr>ОСУЩЕСТВЛЕНИЕ ЗАКУПОК ДЛЯ ОБЕСПЕЧЕНИЯ  МУНИЦИПАЛЬНЫХ НУЖД</vt:lpstr>
      <vt:lpstr>Совокупный годовой объём закупок В 2021 ГОДУ</vt:lpstr>
      <vt:lpstr> </vt:lpstr>
      <vt:lpstr> В период с января по декабрь 2021 года было проведено 41 праздничное и 130 иных зрелищных мероприятий, в которых имели возможность принять участие БОЛЕЕ 11 000 человек.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U022</dc:creator>
  <cp:lastModifiedBy>AniksTD</cp:lastModifiedBy>
  <cp:revision>476</cp:revision>
  <dcterms:created xsi:type="dcterms:W3CDTF">2018-04-17T12:22:12Z</dcterms:created>
  <dcterms:modified xsi:type="dcterms:W3CDTF">2022-04-14T14:39:54Z</dcterms:modified>
</cp:coreProperties>
</file>