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0" r:id="rId6"/>
    <p:sldId id="263" r:id="rId7"/>
    <p:sldId id="268" r:id="rId8"/>
    <p:sldId id="270" r:id="rId9"/>
    <p:sldId id="269" r:id="rId10"/>
    <p:sldId id="264" r:id="rId11"/>
    <p:sldId id="265" r:id="rId12"/>
    <p:sldId id="267" r:id="rId13"/>
    <p:sldId id="262" r:id="rId14"/>
    <p:sldId id="261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bg1">
                <a:lumMod val="86000"/>
                <a:lumOff val="14000"/>
              </a:schemeClr>
            </a:gs>
            <a:gs pos="5000">
              <a:srgbClr val="E4ECE1"/>
            </a:gs>
            <a:gs pos="88000">
              <a:srgbClr val="00B0F0"/>
            </a:gs>
            <a:gs pos="71000">
              <a:schemeClr val="accent1">
                <a:lumMod val="19000"/>
                <a:lumOff val="81000"/>
                <a:alpha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Отчет за 2017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Детская городская поликлиника 110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«ДГП № 110 ДЗМ»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работе филиала № 2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врач Каширина Эльмира Агасалимовна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Эльмира\Desktop\Лучшая поликлиника 2017\фото на конкурс 2017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620688"/>
            <a:ext cx="4648465" cy="310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402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Лечебная работа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Эльмира\Desktop\Лучшая поликлиника 2017\фото на конкурс 2017\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61" y="4365104"/>
            <a:ext cx="3465492" cy="23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208912" cy="4525963"/>
          </a:xfrm>
        </p:spPr>
        <p:txBody>
          <a:bodyPr>
            <a:normAutofit/>
          </a:bodyPr>
          <a:lstStyle/>
          <a:p>
            <a:r>
              <a:rPr lang="ru-RU" sz="2400" dirty="0"/>
              <a:t>В филиале № </a:t>
            </a:r>
            <a:r>
              <a:rPr lang="ru-RU" sz="2400" dirty="0" smtClean="0"/>
              <a:t>1 и №3 </a:t>
            </a:r>
            <a:r>
              <a:rPr lang="ru-RU" sz="2400" dirty="0"/>
              <a:t>расположен </a:t>
            </a:r>
            <a:r>
              <a:rPr lang="ru-RU" sz="2400" b="1" dirty="0"/>
              <a:t>дневной стационар неврологического</a:t>
            </a:r>
            <a:r>
              <a:rPr lang="ru-RU" sz="2400" dirty="0"/>
              <a:t> профиля </a:t>
            </a:r>
            <a:r>
              <a:rPr lang="ru-RU" sz="2400" dirty="0" smtClean="0"/>
              <a:t>и ортопедического профиля на </a:t>
            </a:r>
            <a:r>
              <a:rPr lang="ru-RU" sz="2400" dirty="0"/>
              <a:t>4 койки в 2 смены в 2017 году было пролечено 192 ребенка. </a:t>
            </a:r>
            <a:endParaRPr lang="ru-RU" sz="2400" dirty="0" smtClean="0"/>
          </a:p>
          <a:p>
            <a:r>
              <a:rPr lang="ru-RU" sz="2400" dirty="0" smtClean="0"/>
              <a:t>Работает </a:t>
            </a:r>
            <a:r>
              <a:rPr lang="ru-RU" sz="2400" dirty="0"/>
              <a:t>кабинет лечебной физкультуры, </a:t>
            </a:r>
            <a:r>
              <a:rPr lang="ru-RU" sz="2400" b="1" dirty="0"/>
              <a:t>кабинет охраны зрения</a:t>
            </a:r>
            <a:r>
              <a:rPr lang="ru-RU" sz="2400" dirty="0"/>
              <a:t>. </a:t>
            </a:r>
            <a:r>
              <a:rPr lang="ru-RU" sz="2400" dirty="0" smtClean="0"/>
              <a:t>Рентгенологическое </a:t>
            </a:r>
            <a:r>
              <a:rPr lang="ru-RU" sz="2400" dirty="0"/>
              <a:t>обследование проводится  детям соматического и </a:t>
            </a:r>
            <a:r>
              <a:rPr lang="ru-RU" sz="2400" dirty="0" smtClean="0"/>
              <a:t>травматологического  профиля В </a:t>
            </a:r>
            <a:r>
              <a:rPr lang="ru-RU" sz="2400" dirty="0"/>
              <a:t>АЦ ДГП №110 работает компьютерный томограф</a:t>
            </a:r>
            <a:r>
              <a:rPr lang="ru-RU" sz="26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361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/>
          <a:lstStyle/>
          <a:p>
            <a:r>
              <a:rPr lang="ru-RU" sz="2400" dirty="0"/>
              <a:t>Для контроля за уровнем билирубина у детей первого года жизни приобретен </a:t>
            </a:r>
            <a:r>
              <a:rPr lang="ru-RU" sz="2400" dirty="0" err="1"/>
              <a:t>транскутанный</a:t>
            </a:r>
            <a:r>
              <a:rPr lang="ru-RU" sz="2400" dirty="0"/>
              <a:t> </a:t>
            </a:r>
            <a:r>
              <a:rPr lang="ru-RU" sz="2400" dirty="0" err="1"/>
              <a:t>билирубинометр</a:t>
            </a:r>
            <a:r>
              <a:rPr lang="ru-RU" sz="2400" dirty="0"/>
              <a:t> проводящий </a:t>
            </a:r>
            <a:r>
              <a:rPr lang="ru-RU" sz="2400" dirty="0" err="1"/>
              <a:t>неинвазивную</a:t>
            </a:r>
            <a:r>
              <a:rPr lang="ru-RU" sz="2400" dirty="0"/>
              <a:t> диагностику.</a:t>
            </a:r>
          </a:p>
          <a:p>
            <a:r>
              <a:rPr lang="ru-RU" sz="2400" dirty="0"/>
              <a:t>Для всех врачей-педиатров участковых, педиатров ОМП  в 2017 году приобретены отоскопы.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8995"/>
            <a:ext cx="3019268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98995"/>
            <a:ext cx="2232248" cy="189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962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Вызов на дом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600200"/>
            <a:ext cx="4258816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Разработана программа по приему «Вызовов на дом», оператор заводит данные в систему и они тут же отображаются на мобильном устройстве у врача.</a:t>
            </a:r>
          </a:p>
          <a:p>
            <a:r>
              <a:rPr lang="ru-RU" dirty="0" smtClean="0"/>
              <a:t>Имеется возможность постановки </a:t>
            </a:r>
            <a:r>
              <a:rPr lang="ru-RU" dirty="0" err="1" smtClean="0"/>
              <a:t>геометки</a:t>
            </a:r>
            <a:endParaRPr lang="ru-RU" dirty="0" smtClean="0"/>
          </a:p>
          <a:p>
            <a:r>
              <a:rPr lang="ru-RU" dirty="0" smtClean="0"/>
              <a:t>Имеется возможность занесения данных осмотра</a:t>
            </a:r>
          </a:p>
          <a:p>
            <a:r>
              <a:rPr lang="ru-RU" dirty="0" smtClean="0"/>
              <a:t>Планируется интеграция с электронной картой.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29" y="1700808"/>
            <a:ext cx="3989437" cy="39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149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обращениями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860229"/>
              </p:ext>
            </p:extLst>
          </p:nvPr>
        </p:nvGraphicFramePr>
        <p:xfrm>
          <a:off x="1259632" y="1916832"/>
          <a:ext cx="6768752" cy="3384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3226"/>
                <a:gridCol w="2182416"/>
                <a:gridCol w="2183110"/>
              </a:tblGrid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2016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2017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Справочно-информационного характера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Предложения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Жалобы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Благодарности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ИТОГО: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245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населением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01478"/>
            <a:ext cx="5626968" cy="4525963"/>
          </a:xfrm>
        </p:spPr>
        <p:txBody>
          <a:bodyPr>
            <a:noAutofit/>
          </a:bodyPr>
          <a:lstStyle/>
          <a:p>
            <a:r>
              <a:rPr lang="ru-RU" sz="1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Встречи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населением </a:t>
            </a:r>
            <a:endParaRPr lang="ru-RU" sz="17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2017 </a:t>
            </a:r>
            <a:r>
              <a:rPr lang="ru-RU" sz="17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</a:t>
            </a:r>
            <a:r>
              <a:rPr lang="ru-RU" sz="17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проведено 9  встреч </a:t>
            </a:r>
          </a:p>
          <a:p>
            <a:r>
              <a:rPr lang="ru-RU" sz="17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7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ДГП №110 </a:t>
            </a:r>
            <a:r>
              <a:rPr lang="ru-RU" sz="17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ДЗМ</a:t>
            </a:r>
          </a:p>
          <a:p>
            <a:r>
              <a:rPr lang="ru-RU" sz="17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7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ФИЛИАЛЕ№</a:t>
            </a:r>
            <a:r>
              <a:rPr lang="ru-RU" sz="17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endParaRPr lang="ru-RU" sz="17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населения </a:t>
            </a:r>
            <a:r>
              <a:rPr lang="ru-RU" sz="17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Главным врачом </a:t>
            </a:r>
            <a:r>
              <a:rPr lang="ru-RU" sz="17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Кашириной Эльмирой </a:t>
            </a:r>
            <a:r>
              <a:rPr lang="ru-RU" sz="1700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Агасалимовной</a:t>
            </a:r>
            <a:endParaRPr lang="ru-RU" sz="17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ru-RU" sz="17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Пн. 15.00 -20.00; </a:t>
            </a:r>
            <a:r>
              <a:rPr lang="ru-RU" sz="17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</a:t>
            </a:r>
            <a:r>
              <a:rPr lang="ru-RU" sz="17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10.00 – 12.00</a:t>
            </a:r>
          </a:p>
          <a:p>
            <a:pPr marL="0" indent="0" algn="r">
              <a:buNone/>
            </a:pPr>
            <a:r>
              <a:rPr lang="ru-RU" sz="17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2-я суббота месяца с 10.00 до 14.00</a:t>
            </a:r>
          </a:p>
          <a:p>
            <a:r>
              <a:rPr lang="ru-RU" sz="1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населения </a:t>
            </a:r>
            <a:r>
              <a:rPr lang="ru-RU" sz="17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зав. филиалом </a:t>
            </a:r>
            <a:r>
              <a:rPr lang="ru-RU" sz="1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№2 </a:t>
            </a:r>
            <a:r>
              <a:rPr lang="ru-RU" sz="17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Менькина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Наталья Михайловна</a:t>
            </a:r>
            <a:endParaRPr lang="ru-RU" sz="1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ru-RU" sz="17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Пн. 15.00 -20.00; </a:t>
            </a:r>
            <a:r>
              <a:rPr lang="ru-RU" sz="17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</a:t>
            </a:r>
            <a:r>
              <a:rPr lang="ru-RU" sz="17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10.00 – 12.00</a:t>
            </a:r>
          </a:p>
          <a:p>
            <a:pPr marL="0" indent="0" algn="r">
              <a:buNone/>
            </a:pPr>
            <a:r>
              <a:rPr lang="ru-RU" sz="17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1-я </a:t>
            </a:r>
            <a:r>
              <a:rPr lang="ru-RU" sz="17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суббота месяца с 10.00 до 14.00</a:t>
            </a:r>
          </a:p>
          <a:p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ГБУЗ ДГП №110 ДЗМ </a:t>
            </a:r>
            <a:r>
              <a:rPr lang="en-US" sz="17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www.dgp110.ru</a:t>
            </a:r>
            <a:endParaRPr lang="ru-RU" sz="17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Общественный совет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ГБУЗ ДГП №110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ДЗМ проведено 4 заседания</a:t>
            </a:r>
            <a:endParaRPr lang="ru-RU" sz="17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Лекции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родителей в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поликлинике 8</a:t>
            </a:r>
            <a:endParaRPr lang="ru-RU" sz="17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Социологический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опрос</a:t>
            </a:r>
            <a:endParaRPr lang="ru-RU" sz="17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Эльмира\Desktop\стандарт\Общественный совет\IMG_55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982" y="1399523"/>
            <a:ext cx="271049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506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Эльмира\Desktop\Лучшая поликлиника 2017\фото на конкурс 2017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015" y="1600200"/>
            <a:ext cx="472196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1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lvl="1"/>
            <a:r>
              <a:rPr lang="ru-RU" sz="3400" b="1" dirty="0" smtClean="0"/>
              <a:t>Численность </a:t>
            </a:r>
            <a:r>
              <a:rPr lang="ru-RU" sz="3400" b="1" dirty="0"/>
              <a:t>обслуживаемого детского населения по переписи октября 2017 года от 0 до 18 лет </a:t>
            </a:r>
            <a:r>
              <a:rPr lang="ru-RU" sz="3400" b="1" dirty="0" smtClean="0"/>
              <a:t>– </a:t>
            </a:r>
          </a:p>
          <a:p>
            <a:pPr lvl="1"/>
            <a:r>
              <a:rPr lang="ru-RU" dirty="0" smtClean="0"/>
              <a:t>15 </a:t>
            </a:r>
            <a:r>
              <a:rPr lang="ru-RU" dirty="0"/>
              <a:t>981 детей (2016 год- 15820) прирост составил 3,3%</a:t>
            </a:r>
            <a:endParaRPr lang="ru-RU" sz="2400" dirty="0"/>
          </a:p>
          <a:p>
            <a:r>
              <a:rPr lang="ru-RU" dirty="0"/>
              <a:t>детей до года – 856 (2016год- 989);</a:t>
            </a:r>
            <a:endParaRPr lang="ru-RU" sz="2800" dirty="0"/>
          </a:p>
          <a:p>
            <a:r>
              <a:rPr lang="ru-RU" dirty="0"/>
              <a:t>с 1 года до 3 лет- 1929 (2016 год- 1 972);</a:t>
            </a:r>
            <a:endParaRPr lang="ru-RU" sz="2800" dirty="0"/>
          </a:p>
          <a:p>
            <a:r>
              <a:rPr lang="ru-RU" dirty="0"/>
              <a:t>с 3-х до 7 лет- 4761 (2016 год- 4 652);</a:t>
            </a:r>
            <a:endParaRPr lang="ru-RU" sz="2800" dirty="0"/>
          </a:p>
          <a:p>
            <a:r>
              <a:rPr lang="ru-RU" dirty="0"/>
              <a:t>от 7 до 14 лет- 5946 (2016 год- 5 671); </a:t>
            </a:r>
            <a:endParaRPr lang="ru-RU" sz="2800" dirty="0"/>
          </a:p>
          <a:p>
            <a:r>
              <a:rPr lang="ru-RU" dirty="0"/>
              <a:t>подростков- 2489 (2016 год- 2 536).</a:t>
            </a:r>
            <a:endParaRPr lang="ru-RU" sz="2800" dirty="0"/>
          </a:p>
          <a:p>
            <a:r>
              <a:rPr lang="ru-RU" dirty="0"/>
              <a:t>Организованное детство (дети, посещающие образовательные учреждения</a:t>
            </a:r>
            <a:r>
              <a:rPr lang="ru-RU" dirty="0" smtClean="0"/>
              <a:t>)</a:t>
            </a:r>
            <a:r>
              <a:rPr lang="ru-RU" sz="2800" dirty="0"/>
              <a:t> </a:t>
            </a:r>
            <a:r>
              <a:rPr lang="ru-RU" dirty="0" smtClean="0"/>
              <a:t>- </a:t>
            </a:r>
            <a:r>
              <a:rPr lang="ru-RU" dirty="0"/>
              <a:t>13 509, неорганизованное –2 472</a:t>
            </a:r>
            <a:endParaRPr lang="ru-RU" sz="2800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43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Мощность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Плановая мощность поликлиники </a:t>
            </a:r>
            <a:r>
              <a:rPr lang="ru-RU" sz="2800" dirty="0"/>
              <a:t>составляет  </a:t>
            </a:r>
            <a:r>
              <a:rPr lang="ru-RU" sz="2800" b="1" dirty="0"/>
              <a:t>320</a:t>
            </a:r>
            <a:r>
              <a:rPr lang="ru-RU" sz="2800" dirty="0"/>
              <a:t>  посещений в смену, фактическая мощность за 2017 год – </a:t>
            </a:r>
            <a:r>
              <a:rPr lang="ru-RU" sz="2800" b="1" dirty="0"/>
              <a:t>677- 213 </a:t>
            </a:r>
            <a:r>
              <a:rPr lang="ru-RU" sz="2800" dirty="0"/>
              <a:t>%.</a:t>
            </a:r>
            <a:endParaRPr lang="ru-RU" sz="2400" dirty="0"/>
          </a:p>
          <a:p>
            <a:r>
              <a:rPr lang="ru-RU" sz="2800" b="1" dirty="0"/>
              <a:t>Поликлиника  обслуживает </a:t>
            </a:r>
            <a:r>
              <a:rPr lang="ru-RU" sz="2800" dirty="0"/>
              <a:t>12 </a:t>
            </a:r>
            <a:r>
              <a:rPr lang="ru-RU" sz="2800" dirty="0" smtClean="0"/>
              <a:t>школ, </a:t>
            </a:r>
            <a:r>
              <a:rPr lang="ru-RU" sz="2800" dirty="0"/>
              <a:t>17 детских садов.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40224"/>
            <a:ext cx="3837806" cy="287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46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Укомплектованность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525963"/>
          </a:xfrm>
        </p:spPr>
        <p:txBody>
          <a:bodyPr/>
          <a:lstStyle/>
          <a:p>
            <a:r>
              <a:rPr lang="ru-RU" sz="2400" dirty="0" smtClean="0"/>
              <a:t>Укомплектованность персоналом составила количество ставок врачей на филиале № 2 43- физических лиц 41, что составляет 95%, </a:t>
            </a:r>
          </a:p>
          <a:p>
            <a:r>
              <a:rPr lang="ru-RU" sz="2400" dirty="0" smtClean="0"/>
              <a:t>67 м/с- физических лиц 64- укомплектованность 95,5%</a:t>
            </a:r>
          </a:p>
          <a:p>
            <a:r>
              <a:rPr lang="ru-RU" sz="2400" dirty="0" smtClean="0"/>
              <a:t>В 2017 году пришли на работу </a:t>
            </a:r>
          </a:p>
          <a:p>
            <a:r>
              <a:rPr lang="ru-RU" sz="2400" dirty="0" smtClean="0"/>
              <a:t>17 молодых специалистов</a:t>
            </a:r>
          </a:p>
          <a:p>
            <a:endParaRPr lang="ru-RU" dirty="0"/>
          </a:p>
        </p:txBody>
      </p:sp>
      <p:pic>
        <p:nvPicPr>
          <p:cNvPr id="2050" name="Picture 2" descr="F:\ВСЕ ФОТО ДГП № 110\75-фото\врачи\ГеодакянГС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75169"/>
            <a:ext cx="2137595" cy="320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ВСЕ ФОТО ДГП № 110\75-фото\врачи\СавельеваМП_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15430"/>
            <a:ext cx="2880320" cy="192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ВСЕ ФОТО ДГП № 110\75-фото\средний медицинский персонал\КарпановаОВ_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61048"/>
            <a:ext cx="182099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89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Заболеваемость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Отмечается </a:t>
            </a:r>
            <a:r>
              <a:rPr lang="ru-RU" b="1" dirty="0"/>
              <a:t>уменьшение количества </a:t>
            </a:r>
            <a:r>
              <a:rPr lang="ru-RU" dirty="0"/>
              <a:t>зарегистрированных </a:t>
            </a:r>
            <a:r>
              <a:rPr lang="ru-RU" b="1" dirty="0"/>
              <a:t>заболеваний </a:t>
            </a:r>
            <a:r>
              <a:rPr lang="ru-RU" b="1" dirty="0" smtClean="0"/>
              <a:t>на 12,5%, </a:t>
            </a:r>
            <a:r>
              <a:rPr lang="ru-RU" dirty="0" smtClean="0"/>
              <a:t>за </a:t>
            </a:r>
            <a:r>
              <a:rPr lang="ru-RU" dirty="0"/>
              <a:t>счет уменьшения случаев заболевания ОРВИ, болезней глаза и его придаточного аппарата (у подростков), болезней эндокринной системы и системы кровообращения. </a:t>
            </a:r>
            <a:r>
              <a:rPr lang="ru-RU" dirty="0" smtClean="0"/>
              <a:t>Незначительный рост </a:t>
            </a:r>
            <a:r>
              <a:rPr lang="ru-RU" dirty="0"/>
              <a:t>болезней нервной системы в обеих возрастных группах.</a:t>
            </a:r>
          </a:p>
          <a:p>
            <a:r>
              <a:rPr lang="ru-RU" dirty="0" smtClean="0"/>
              <a:t>Медицинскими </a:t>
            </a:r>
            <a:r>
              <a:rPr lang="ru-RU" dirty="0"/>
              <a:t>работниками филиала в школах и детских садах проводится санитарно-просветительская работа о значении питания для здоровья детей и подростков, исключении </a:t>
            </a:r>
            <a:r>
              <a:rPr lang="ru-RU" dirty="0" err="1"/>
              <a:t>фастфудов</a:t>
            </a:r>
            <a:r>
              <a:rPr lang="ru-RU" dirty="0"/>
              <a:t> в питании детей, физической культуре и спорте – залоге здоровья, профилактике и лечении опорно-двигательного аппарата.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80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Профилактические осмотры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074772"/>
              </p:ext>
            </p:extLst>
          </p:nvPr>
        </p:nvGraphicFramePr>
        <p:xfrm>
          <a:off x="467544" y="1556792"/>
          <a:ext cx="7992887" cy="3816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4784"/>
                <a:gridCol w="1315736"/>
                <a:gridCol w="1011610"/>
                <a:gridCol w="1219198"/>
                <a:gridCol w="1081559"/>
              </a:tblGrid>
              <a:tr h="1040843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Контингенты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Подлежало осмотрам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Осмотрено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Подлежало осмотрам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Осмотрено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6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2016 г.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2016 г.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2017 г.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2017 г.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408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Всего детей в возрасте 0-17 лет включительно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Профилактические осмотры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15981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15980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15981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15980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877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Всего детей в возрасте 0-17 лет включительно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Предварительные осмотры (перед поступлением в д/сад и школу)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3337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3337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3258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3258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904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Новорожденные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marL="1828800" lvl="4" indent="0">
              <a:buNone/>
            </a:pPr>
            <a:r>
              <a:rPr lang="ru-RU" b="1" dirty="0"/>
              <a:t>В 2017 г. родилось и поступило под наблюдение поликлиники 856 детей</a:t>
            </a:r>
            <a:r>
              <a:rPr lang="ru-RU" dirty="0"/>
              <a:t>. Всем детям проведено обследование на выявление нарушений слуха (тест </a:t>
            </a:r>
            <a:r>
              <a:rPr lang="ru-RU" dirty="0" err="1"/>
              <a:t>отоакустической</a:t>
            </a:r>
            <a:r>
              <a:rPr lang="ru-RU" dirty="0"/>
              <a:t> эмиссии), из них в поликлинике - 264 детям (30,8%). Обследовано на наследственную патологию 856 детей, из них в поликлинике – 465 новорожденных (54,3%), патологии не выявлено. На протяжении двух последних лет детей, находящихся на грудном вскармливании 41-44% от общей численности детей до года.</a:t>
            </a:r>
            <a:endParaRPr lang="ru-RU" sz="1600" dirty="0"/>
          </a:p>
          <a:p>
            <a:r>
              <a:rPr lang="ru-RU" sz="2400" dirty="0"/>
              <a:t>На первом месте в структуре заболеваемости детей 1- года жизни – болезни органов дыхания, второе место занимают болезни глаз, на третьем месте - заболевания мочевыделительной системы (2016 г.- болезни органов пищеварения).</a:t>
            </a:r>
          </a:p>
          <a:p>
            <a:endParaRPr lang="ru-RU" dirty="0"/>
          </a:p>
        </p:txBody>
      </p:sp>
      <p:pic>
        <p:nvPicPr>
          <p:cNvPr id="5122" name="Picture 2" descr="F:\ВСЕ ФОТО ДГП № 110\ДГП110 стандарт 2016\Поликлиника110-55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185006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65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Обследование на наследственную патологию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Гипотиреоз</a:t>
            </a:r>
          </a:p>
          <a:p>
            <a:r>
              <a:rPr lang="ru-RU" dirty="0" err="1"/>
              <a:t>Муковисцидоз</a:t>
            </a:r>
            <a:r>
              <a:rPr lang="ru-RU" dirty="0"/>
              <a:t>. </a:t>
            </a:r>
            <a:endParaRPr lang="ru-RU" dirty="0" smtClean="0"/>
          </a:p>
          <a:p>
            <a:r>
              <a:rPr lang="ru-RU" dirty="0"/>
              <a:t>Адреногенитальный </a:t>
            </a:r>
            <a:r>
              <a:rPr lang="ru-RU" dirty="0" smtClean="0"/>
              <a:t>синдром</a:t>
            </a:r>
          </a:p>
          <a:p>
            <a:r>
              <a:rPr lang="ru-RU" dirty="0" err="1" smtClean="0"/>
              <a:t>Галактоземия</a:t>
            </a:r>
            <a:endParaRPr lang="ru-RU" dirty="0" smtClean="0"/>
          </a:p>
          <a:p>
            <a:r>
              <a:rPr lang="ru-RU" dirty="0" err="1"/>
              <a:t>Фенилкетонурия</a:t>
            </a:r>
            <a:r>
              <a:rPr lang="ru-RU" dirty="0"/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116832"/>
          </a:xfrm>
        </p:spPr>
        <p:txBody>
          <a:bodyPr/>
          <a:lstStyle/>
          <a:p>
            <a:r>
              <a:rPr lang="ru-RU" dirty="0" smtClean="0"/>
              <a:t>Проводят на 4 сутки жизни</a:t>
            </a:r>
          </a:p>
          <a:p>
            <a:r>
              <a:rPr lang="ru-RU" dirty="0" smtClean="0"/>
              <a:t>У недоношенных на 7 сутки</a:t>
            </a:r>
          </a:p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07733"/>
            <a:ext cx="1599262" cy="239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941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Дети-инвалиды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221088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Среди детей-инвалидов </a:t>
            </a:r>
            <a:r>
              <a:rPr lang="ru-RU" b="1" dirty="0"/>
              <a:t>лежачих – 6 детей</a:t>
            </a:r>
            <a:r>
              <a:rPr lang="ru-RU" dirty="0"/>
              <a:t>, что составляет 2,4 % от общего числа детей-инвалидов, </a:t>
            </a:r>
            <a:r>
              <a:rPr lang="ru-RU" b="1" dirty="0"/>
              <a:t>колясочников - 15 (6,1%). Впервые</a:t>
            </a:r>
            <a:r>
              <a:rPr lang="ru-RU" dirty="0"/>
              <a:t> в 2017 году было признано инвалидами </a:t>
            </a:r>
            <a:r>
              <a:rPr lang="ru-RU" b="1" dirty="0"/>
              <a:t>23 ребенка </a:t>
            </a:r>
            <a:r>
              <a:rPr lang="ru-RU" dirty="0"/>
              <a:t>(2016 г.-27). Основной причиной, приводящей к </a:t>
            </a:r>
            <a:r>
              <a:rPr lang="ru-RU" dirty="0" err="1"/>
              <a:t>инвалидизации</a:t>
            </a:r>
            <a:r>
              <a:rPr lang="ru-RU" dirty="0"/>
              <a:t> детей, </a:t>
            </a:r>
            <a:r>
              <a:rPr lang="ru-RU" b="1" dirty="0"/>
              <a:t>являются врожденные аномалии</a:t>
            </a:r>
            <a:r>
              <a:rPr lang="ru-RU" dirty="0"/>
              <a:t>, на 2-ом месте - заболевания </a:t>
            </a:r>
            <a:r>
              <a:rPr lang="ru-RU" b="1" dirty="0"/>
              <a:t>нервной системы</a:t>
            </a:r>
            <a:r>
              <a:rPr lang="ru-RU" dirty="0"/>
              <a:t>, на 3-м месте – болезни </a:t>
            </a:r>
            <a:r>
              <a:rPr lang="ru-RU" b="1" dirty="0"/>
              <a:t>эндокринной системы</a:t>
            </a:r>
            <a:r>
              <a:rPr lang="ru-RU" dirty="0"/>
              <a:t>, на 4 месте – </a:t>
            </a:r>
            <a:r>
              <a:rPr lang="ru-RU" b="1" dirty="0"/>
              <a:t>болезни костно- мышечной системы </a:t>
            </a:r>
            <a:r>
              <a:rPr lang="ru-RU" dirty="0"/>
              <a:t>и новообразования.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846136"/>
              </p:ext>
            </p:extLst>
          </p:nvPr>
        </p:nvGraphicFramePr>
        <p:xfrm>
          <a:off x="953141" y="1412776"/>
          <a:ext cx="7704857" cy="2590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0425"/>
                <a:gridCol w="1286645"/>
                <a:gridCol w="1777787"/>
              </a:tblGrid>
              <a:tr h="25710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Наименование показателей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</a:rPr>
                        <a:t>Дети - инвалиды</a:t>
                      </a:r>
                      <a:endParaRPr lang="ru-RU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</a:rPr>
                        <a:t>2016 г.</a:t>
                      </a:r>
                      <a:endParaRPr lang="ru-RU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</a:rPr>
                        <a:t>2017 г.</a:t>
                      </a:r>
                      <a:endParaRPr lang="ru-RU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49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</a:rPr>
                        <a:t>Состоит под диспансерным наблюдением на конец отчетного года</a:t>
                      </a:r>
                      <a:endParaRPr lang="ru-RU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</a:rPr>
                        <a:t>228</a:t>
                      </a:r>
                      <a:endParaRPr lang="ru-RU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effectLst/>
                        </a:rPr>
                        <a:t>243 +6,6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49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</a:rPr>
                        <a:t>Снято с диспансерного наблюдения в течение отчетного года</a:t>
                      </a:r>
                      <a:endParaRPr lang="ru-RU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</a:rPr>
                        <a:t>29</a:t>
                      </a:r>
                      <a:endParaRPr lang="ru-RU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19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74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</a:rPr>
                        <a:t>в том числе: выехало</a:t>
                      </a:r>
                      <a:endParaRPr lang="ru-RU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</a:rPr>
                        <a:t>9</a:t>
                      </a:r>
                      <a:endParaRPr lang="ru-RU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</a:rPr>
                        <a:t>5</a:t>
                      </a:r>
                      <a:endParaRPr lang="ru-RU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74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</a:rPr>
                        <a:t>умерло</a:t>
                      </a:r>
                      <a:endParaRPr lang="ru-RU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 </a:t>
                      </a:r>
                      <a:r>
                        <a:rPr lang="ru-RU" sz="1700" b="1" dirty="0" smtClean="0">
                          <a:effectLst/>
                        </a:rPr>
                        <a:t>0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 </a:t>
                      </a:r>
                      <a:r>
                        <a:rPr lang="ru-RU" sz="1700" b="1" dirty="0" smtClean="0">
                          <a:effectLst/>
                        </a:rPr>
                        <a:t>0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74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</a:rPr>
                        <a:t>Получили стационарное лечение</a:t>
                      </a:r>
                      <a:endParaRPr lang="ru-RU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</a:rPr>
                        <a:t>104</a:t>
                      </a:r>
                      <a:endParaRPr lang="ru-RU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74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74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</a:rPr>
                        <a:t>Получили санаторно-курортное лечение</a:t>
                      </a:r>
                      <a:endParaRPr lang="ru-RU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</a:rPr>
                        <a:t>40</a:t>
                      </a:r>
                      <a:endParaRPr lang="ru-RU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67</a:t>
                      </a:r>
                      <a:endParaRPr lang="ru-RU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8136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805</Words>
  <Application>Microsoft Office PowerPoint</Application>
  <PresentationFormat>Экран (4:3)</PresentationFormat>
  <Paragraphs>130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Отчет за 2017 год</vt:lpstr>
      <vt:lpstr>Статистика</vt:lpstr>
      <vt:lpstr>Мощность</vt:lpstr>
      <vt:lpstr>Укомплектованность</vt:lpstr>
      <vt:lpstr>Заболеваемость</vt:lpstr>
      <vt:lpstr>Профилактические осмотры</vt:lpstr>
      <vt:lpstr>Новорожденные</vt:lpstr>
      <vt:lpstr>Обследование на наследственную патологию</vt:lpstr>
      <vt:lpstr>Дети-инвалиды</vt:lpstr>
      <vt:lpstr>Лечебная работа</vt:lpstr>
      <vt:lpstr>Оборудование</vt:lpstr>
      <vt:lpstr>Вызов на дом</vt:lpstr>
      <vt:lpstr>Работа с обращениями</vt:lpstr>
      <vt:lpstr>Работа с населением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за 2017 год</dc:title>
  <dc:creator>Эльмира</dc:creator>
  <cp:lastModifiedBy>Эльмира</cp:lastModifiedBy>
  <cp:revision>16</cp:revision>
  <cp:lastPrinted>2018-03-20T13:40:54Z</cp:lastPrinted>
  <dcterms:created xsi:type="dcterms:W3CDTF">2018-03-12T13:55:49Z</dcterms:created>
  <dcterms:modified xsi:type="dcterms:W3CDTF">2018-03-20T13:48:14Z</dcterms:modified>
</cp:coreProperties>
</file>