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354" r:id="rId2"/>
    <p:sldId id="378" r:id="rId3"/>
    <p:sldId id="382" r:id="rId4"/>
    <p:sldId id="417" r:id="rId5"/>
    <p:sldId id="398" r:id="rId6"/>
    <p:sldId id="399" r:id="rId7"/>
    <p:sldId id="403" r:id="rId8"/>
    <p:sldId id="287" r:id="rId9"/>
  </p:sldIdLst>
  <p:sldSz cx="9144000" cy="6858000" type="screen4x3"/>
  <p:notesSz cx="6761163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79E"/>
    <a:srgbClr val="CC0099"/>
    <a:srgbClr val="FFFFCC"/>
    <a:srgbClr val="FF99CC"/>
    <a:srgbClr val="DDDDD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9574" autoAdjust="0"/>
  </p:normalViewPr>
  <p:slideViewPr>
    <p:cSldViewPr>
      <p:cViewPr varScale="1">
        <p:scale>
          <a:sx n="118" d="100"/>
          <a:sy n="118" d="100"/>
        </p:scale>
        <p:origin x="16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E1658-A146-41EB-A881-2B0F9FF1FE96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B65DB-8EC0-4EDD-9E88-7D10ACC76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465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B65DB-8EC0-4EDD-9E88-7D10ACC7647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638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B65DB-8EC0-4EDD-9E88-7D10ACC7647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10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EAEAEA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28CD8E0B-E48F-4C3A-9CD0-D1281F8897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BF119-6C89-415B-94F9-AFECDA3BBF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17D82-47F7-4F7A-8C0C-A545BFD33E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969B1-964C-4DCE-8907-D91B275518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EC78D-47FF-4E4D-B337-66C32A5C35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4E05A-A663-4D8D-8D5F-89F85CC15C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7AB2F-2148-43DB-86A8-B10C01D31F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A4E1B-4B72-4C41-A521-EEA04668A7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7B4CB-3F60-42BF-AA0C-D5B7A76501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AC969-AF50-4627-9FE9-07629C3A69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C26F7-654D-4FFE-8450-3B4B5F9CB7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528CA23-0210-4F2E-BEF5-149D6D4265B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45361" y="4838710"/>
            <a:ext cx="4082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 smtClean="0">
                <a:solidFill>
                  <a:srgbClr val="002060"/>
                </a:solidFill>
              </a:rPr>
              <a:t>Общая численность населения </a:t>
            </a:r>
          </a:p>
          <a:p>
            <a:pPr algn="ctr"/>
            <a:r>
              <a:rPr lang="ru-RU" sz="1800" i="1" dirty="0" smtClean="0">
                <a:solidFill>
                  <a:srgbClr val="002060"/>
                </a:solidFill>
              </a:rPr>
              <a:t>района составляет 86500 человек,</a:t>
            </a:r>
          </a:p>
          <a:p>
            <a:pPr algn="ctr"/>
            <a:r>
              <a:rPr lang="ru-RU" sz="1800" i="1" dirty="0" smtClean="0">
                <a:solidFill>
                  <a:srgbClr val="002060"/>
                </a:solidFill>
              </a:rPr>
              <a:t> из них состоят </a:t>
            </a:r>
          </a:p>
          <a:p>
            <a:pPr algn="ctr"/>
            <a:r>
              <a:rPr lang="ru-RU" sz="1800" i="1" dirty="0" smtClean="0">
                <a:solidFill>
                  <a:srgbClr val="002060"/>
                </a:solidFill>
              </a:rPr>
              <a:t>на учете в ОСЗН  - 60199 человек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79150" y="4447367"/>
            <a:ext cx="2567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</a:rPr>
              <a:t>Южное  Медведково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74" y="1844824"/>
            <a:ext cx="5721271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9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900" dirty="0" smtClean="0">
                <a:solidFill>
                  <a:srgbClr val="002060"/>
                </a:solidFill>
                <a:latin typeface="+mj-lt"/>
              </a:rPr>
              <a:t>По состоянию на 1 января 2019 года</a:t>
            </a:r>
          </a:p>
          <a:p>
            <a:pPr algn="ctr"/>
            <a:r>
              <a:rPr lang="ru-RU" sz="1900" dirty="0">
                <a:solidFill>
                  <a:srgbClr val="002060"/>
                </a:solidFill>
                <a:latin typeface="+mj-lt"/>
              </a:rPr>
              <a:t>н</a:t>
            </a:r>
            <a:r>
              <a:rPr lang="ru-RU" sz="1900" dirty="0" smtClean="0">
                <a:solidFill>
                  <a:srgbClr val="002060"/>
                </a:solidFill>
                <a:latin typeface="+mj-lt"/>
              </a:rPr>
              <a:t>а учете в филиале состоит</a:t>
            </a:r>
          </a:p>
          <a:p>
            <a:pPr algn="ctr"/>
            <a:r>
              <a:rPr lang="ru-RU" sz="1900" dirty="0" smtClean="0">
                <a:solidFill>
                  <a:srgbClr val="002060"/>
                </a:solidFill>
                <a:latin typeface="+mj-lt"/>
              </a:rPr>
              <a:t>10 950 человек, из них:</a:t>
            </a:r>
          </a:p>
          <a:p>
            <a:pPr algn="ctr"/>
            <a:endParaRPr lang="ru-RU" sz="19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900" dirty="0">
                <a:solidFill>
                  <a:srgbClr val="002060"/>
                </a:solidFill>
                <a:latin typeface="+mj-lt"/>
              </a:rPr>
              <a:t>ИВОВ – 8</a:t>
            </a:r>
          </a:p>
          <a:p>
            <a:pPr algn="ctr"/>
            <a:r>
              <a:rPr lang="ru-RU" sz="1900" dirty="0" smtClean="0">
                <a:solidFill>
                  <a:srgbClr val="002060"/>
                </a:solidFill>
                <a:latin typeface="+mj-lt"/>
              </a:rPr>
              <a:t>УВОВ – 37</a:t>
            </a:r>
          </a:p>
          <a:p>
            <a:pPr algn="ctr"/>
            <a:r>
              <a:rPr lang="ru-RU" sz="1900" dirty="0" smtClean="0">
                <a:solidFill>
                  <a:srgbClr val="002060"/>
                </a:solidFill>
                <a:latin typeface="+mj-lt"/>
              </a:rPr>
              <a:t>Тружеников тыла – 302</a:t>
            </a:r>
          </a:p>
          <a:p>
            <a:pPr algn="ctr"/>
            <a:r>
              <a:rPr lang="ru-RU" sz="1900" dirty="0" smtClean="0">
                <a:solidFill>
                  <a:srgbClr val="002060"/>
                </a:solidFill>
                <a:latin typeface="+mj-lt"/>
              </a:rPr>
              <a:t>Инвалидов всего – 4831</a:t>
            </a:r>
          </a:p>
          <a:p>
            <a:pPr algn="ctr"/>
            <a:r>
              <a:rPr lang="ru-RU" sz="1900" dirty="0" smtClean="0">
                <a:solidFill>
                  <a:srgbClr val="002060"/>
                </a:solidFill>
                <a:latin typeface="+mj-lt"/>
              </a:rPr>
              <a:t>Пенсионеров всего – 5772 </a:t>
            </a:r>
          </a:p>
          <a:p>
            <a:pPr algn="ctr"/>
            <a:endParaRPr lang="ru-RU" sz="11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507943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Государственное бюджетное учреждение города Москвы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Территориальный </a:t>
            </a:r>
            <a:r>
              <a:rPr lang="ru-RU" sz="2000" b="1" dirty="0">
                <a:solidFill>
                  <a:srgbClr val="0070C0"/>
                </a:solidFill>
              </a:rPr>
              <a:t>центр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социального </a:t>
            </a:r>
            <a:r>
              <a:rPr lang="ru-RU" sz="2000" b="1" dirty="0">
                <a:solidFill>
                  <a:srgbClr val="0070C0"/>
                </a:solidFill>
              </a:rPr>
              <a:t>обслуживания </a:t>
            </a:r>
            <a:r>
              <a:rPr lang="ru-RU" sz="2000" b="1" dirty="0" smtClean="0">
                <a:solidFill>
                  <a:srgbClr val="0070C0"/>
                </a:solidFill>
              </a:rPr>
              <a:t>Бабушкинский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филиал «Южное Медведково»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01" y="1636351"/>
            <a:ext cx="3027668" cy="2873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237" y="2924944"/>
            <a:ext cx="443740" cy="522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468560" y="2276872"/>
            <a:ext cx="4523258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Южное медведково</a:t>
            </a:r>
            <a:endParaRPr lang="ru-RU" sz="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386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6189" y="1196752"/>
            <a:ext cx="88924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Филиал «Южное </a:t>
            </a:r>
            <a:r>
              <a:rPr lang="ru-RU" b="1" dirty="0">
                <a:solidFill>
                  <a:srgbClr val="002060"/>
                </a:solidFill>
              </a:rPr>
              <a:t>Медведково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входит в Территориальный центр социального обслуживания «Бабушкинский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структуре филиала «Южное Медведково» 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в 2018 г.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работало 6 отделений: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marL="800100" lvl="1" indent="-342900">
              <a:buFontTx/>
              <a:buChar char="-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3 отделения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социального обслуживания на дому (ОСО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800100" lvl="1" indent="-342900">
              <a:buFontTx/>
              <a:buChar char="-"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1 отделение срочного социального обслуживания (ОССО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800100" lvl="1" indent="-342900">
              <a:buFontTx/>
              <a:buChar char="-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1 отделение дневного пребывания (ОДП)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800100" lvl="1" indent="-342900">
              <a:buFontTx/>
              <a:buChar char="-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 01.04.2018 г. приступило к работе Отделение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социальных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коммуникаций и активного долголетия (ОСКАД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ctr">
              <a:buFontTx/>
              <a:buChar char="-"/>
            </a:pP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740407"/>
              </p:ext>
            </p:extLst>
          </p:nvPr>
        </p:nvGraphicFramePr>
        <p:xfrm>
          <a:off x="467544" y="692696"/>
          <a:ext cx="8208912" cy="10345800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4108534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Предоставляет социальные услуги одиноким и одиноко проживающим гражданам, частично утратившим способность к самообслуживанию,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нуждающихся в посторонней поддержке. Всего услуги отделения социального обслуживания на дому в настоящее время получают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780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жителей района. </a:t>
                      </a:r>
                      <a:r>
                        <a:rPr lang="ru-RU" sz="1600" b="1" dirty="0" smtClean="0">
                          <a:solidFill>
                            <a:prstClr val="black"/>
                          </a:solidFill>
                        </a:rPr>
                        <a:t>В 2018 г. состояло 873 получателей социальных услуг: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prstClr val="black"/>
                          </a:solidFill>
                        </a:rPr>
                        <a:t>одиноких – 471 чел., одиноко проживающих – 159 чел., супружеских пар – 92 чел., проживающих в семьях, члены которых имеют инвалидность или достигли пенсионного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prstClr val="black"/>
                          </a:solidFill>
                        </a:rPr>
                        <a:t>возраста – 58 чел. </a:t>
                      </a:r>
                      <a:endParaRPr lang="ru-RU" sz="1600" b="1" dirty="0" smtClean="0">
                        <a:solidFill>
                          <a:prstClr val="black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prstClr val="black"/>
                          </a:solidFill>
                        </a:rPr>
                        <a:t>Из них: ИВОВ – 3 чел., УВОВ – 16 чел., ВВОВ – 85 чел., вдов УВОВ и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prstClr val="black"/>
                          </a:solidFill>
                        </a:rPr>
                        <a:t>ИВОВ – 16 чел.,  участников ЧАЭС – 4 чел. </a:t>
                      </a:r>
                      <a:endParaRPr lang="ru-RU" sz="1600" b="1" dirty="0" smtClean="0">
                        <a:solidFill>
                          <a:prstClr val="black"/>
                        </a:solidFill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prstClr val="black"/>
                          </a:solidFill>
                        </a:rPr>
                        <a:t>	</a:t>
                      </a:r>
                      <a:r>
                        <a:rPr lang="ru-RU" sz="1600" dirty="0" smtClean="0">
                          <a:solidFill>
                            <a:prstClr val="black"/>
                          </a:solidFill>
                        </a:rPr>
                        <a:t>Всего было оказано 233422 социальных услуг.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prstClr val="black"/>
                          </a:solidFill>
                        </a:rPr>
                        <a:t>Из них: социально-бытовых услуг – 190426, социально-медицинских – 41930 услуги и социально-правовых – 1086 услуг. </a:t>
                      </a:r>
                    </a:p>
                    <a:p>
                      <a:pPr algn="just"/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11863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8633">
                <a:tc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45416" y="188640"/>
            <a:ext cx="6984776" cy="6105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Отделение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социального обслуживания (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ОСО)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47664" y="547197"/>
            <a:ext cx="7596336" cy="5040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 descr="C:\Users\User\Desktop\фотоотчеты с.р\DSC0533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1745">
            <a:off x="693927" y="3787377"/>
            <a:ext cx="3467100" cy="2600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User\Desktop\фотоотчеты с.р\IMG_532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7" t="8069"/>
          <a:stretch/>
        </p:blipFill>
        <p:spPr bwMode="auto">
          <a:xfrm rot="341902">
            <a:off x="5059573" y="3692012"/>
            <a:ext cx="3506703" cy="2743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6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1496"/>
            <a:ext cx="8424936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/>
              <a:t>Отделение срочного социального обслуживания (ОССО)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В </a:t>
            </a:r>
            <a:r>
              <a:rPr lang="ru-RU" sz="2000" b="1" dirty="0"/>
              <a:t>филиале «Южное Медведково</a:t>
            </a:r>
            <a:r>
              <a:rPr lang="ru-RU" sz="2000" b="1" dirty="0" smtClean="0"/>
              <a:t>»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/>
              <a:t>за счет средств бюджета жителям района в </a:t>
            </a:r>
            <a:r>
              <a:rPr lang="ru-RU" sz="2000" b="1" dirty="0" smtClean="0"/>
              <a:t>2018 </a:t>
            </a:r>
            <a:r>
              <a:rPr lang="ru-RU" sz="2000" b="1" dirty="0"/>
              <a:t>году была оказана следующая адресная помощь</a:t>
            </a:r>
            <a:r>
              <a:rPr lang="ru-RU" sz="2000" dirty="0" smtClean="0"/>
              <a:t>:</a:t>
            </a:r>
          </a:p>
          <a:p>
            <a:pPr algn="ctr"/>
            <a:endParaRPr lang="ru-RU" sz="2000" dirty="0" smtClean="0"/>
          </a:p>
          <a:p>
            <a:r>
              <a:rPr lang="ru-RU" sz="2000" dirty="0"/>
              <a:t>Электронный сертификат -  3265 чел./ </a:t>
            </a:r>
            <a:r>
              <a:rPr lang="ru-RU" sz="2000" b="1" dirty="0"/>
              <a:t>6530000</a:t>
            </a:r>
            <a:r>
              <a:rPr lang="ru-RU" sz="2000" dirty="0"/>
              <a:t> руб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Вещевая помощь -  </a:t>
            </a:r>
            <a:r>
              <a:rPr lang="ru-RU" sz="2000" b="1" dirty="0" smtClean="0"/>
              <a:t>165</a:t>
            </a:r>
            <a:r>
              <a:rPr lang="ru-RU" sz="2000" dirty="0" smtClean="0"/>
              <a:t> </a:t>
            </a:r>
            <a:r>
              <a:rPr lang="ru-RU" sz="2000" dirty="0"/>
              <a:t>ед. помощи </a:t>
            </a:r>
            <a:r>
              <a:rPr lang="ru-RU" sz="2000" dirty="0" smtClean="0"/>
              <a:t>/</a:t>
            </a:r>
            <a:r>
              <a:rPr lang="ru-RU" sz="2000" b="1" dirty="0" smtClean="0"/>
              <a:t>365213 </a:t>
            </a:r>
            <a:r>
              <a:rPr lang="ru-RU" sz="2000" dirty="0"/>
              <a:t>руб.</a:t>
            </a:r>
          </a:p>
          <a:p>
            <a:r>
              <a:rPr lang="ru-RU" sz="2000" dirty="0" smtClean="0"/>
              <a:t>Праздничные </a:t>
            </a:r>
            <a:r>
              <a:rPr lang="ru-RU" sz="2000" dirty="0"/>
              <a:t>продуктовые наборы - </a:t>
            </a:r>
            <a:r>
              <a:rPr lang="ru-RU" sz="2000" b="1" dirty="0"/>
              <a:t>6</a:t>
            </a:r>
            <a:r>
              <a:rPr lang="ru-RU" sz="2000" dirty="0" smtClean="0"/>
              <a:t> </a:t>
            </a:r>
            <a:r>
              <a:rPr lang="ru-RU" sz="2000" dirty="0"/>
              <a:t>чел. </a:t>
            </a:r>
            <a:r>
              <a:rPr lang="ru-RU" sz="2000" dirty="0" smtClean="0"/>
              <a:t>/</a:t>
            </a:r>
            <a:r>
              <a:rPr lang="ru-RU" sz="2000" b="1" dirty="0" smtClean="0"/>
              <a:t>3186 </a:t>
            </a:r>
            <a:r>
              <a:rPr lang="ru-RU" sz="2000" dirty="0"/>
              <a:t>руб.</a:t>
            </a:r>
          </a:p>
          <a:p>
            <a:r>
              <a:rPr lang="ru-RU" sz="2000" dirty="0"/>
              <a:t>Санитарно-гигиенические услуги  – </a:t>
            </a:r>
            <a:r>
              <a:rPr lang="ru-RU" sz="2000" b="1" dirty="0" smtClean="0"/>
              <a:t>42</a:t>
            </a:r>
            <a:r>
              <a:rPr lang="ru-RU" sz="2000" dirty="0" smtClean="0"/>
              <a:t> </a:t>
            </a:r>
            <a:r>
              <a:rPr lang="ru-RU" sz="2000" dirty="0"/>
              <a:t>чел</a:t>
            </a:r>
            <a:r>
              <a:rPr lang="ru-RU" sz="2000" dirty="0" smtClean="0"/>
              <a:t>./</a:t>
            </a:r>
            <a:r>
              <a:rPr lang="ru-RU" sz="2000" b="1" dirty="0" smtClean="0"/>
              <a:t>197540 </a:t>
            </a:r>
            <a:r>
              <a:rPr lang="ru-RU" sz="2000" dirty="0"/>
              <a:t>руб.  </a:t>
            </a:r>
          </a:p>
          <a:p>
            <a:r>
              <a:rPr lang="ru-RU" sz="2000" dirty="0"/>
              <a:t>Услуги по уборке квартиры – </a:t>
            </a:r>
            <a:r>
              <a:rPr lang="ru-RU" sz="2000" b="1" dirty="0" smtClean="0"/>
              <a:t>60</a:t>
            </a:r>
            <a:r>
              <a:rPr lang="ru-RU" sz="2000" dirty="0" smtClean="0"/>
              <a:t> </a:t>
            </a:r>
            <a:r>
              <a:rPr lang="ru-RU" sz="2000" dirty="0"/>
              <a:t>чел./ </a:t>
            </a:r>
            <a:r>
              <a:rPr lang="ru-RU" sz="2000" b="1" dirty="0" smtClean="0"/>
              <a:t>194040 </a:t>
            </a:r>
            <a:r>
              <a:rPr lang="ru-RU" sz="2000" dirty="0"/>
              <a:t>руб.</a:t>
            </a:r>
          </a:p>
          <a:p>
            <a:r>
              <a:rPr lang="ru-RU" sz="2000" dirty="0" smtClean="0"/>
              <a:t>Горячее </a:t>
            </a:r>
            <a:r>
              <a:rPr lang="ru-RU" sz="2000" dirty="0"/>
              <a:t>питание для  ветеранов через предприятия общественного питания </a:t>
            </a:r>
            <a:r>
              <a:rPr lang="ru-RU" sz="2000" dirty="0" smtClean="0"/>
              <a:t>- 490 </a:t>
            </a:r>
            <a:r>
              <a:rPr lang="ru-RU" sz="2000" dirty="0"/>
              <a:t>чел</a:t>
            </a:r>
            <a:r>
              <a:rPr lang="ru-RU" sz="2000" dirty="0" smtClean="0"/>
              <a:t>./</a:t>
            </a:r>
            <a:r>
              <a:rPr lang="ru-RU" sz="2000" b="1" dirty="0" smtClean="0"/>
              <a:t>1347000 </a:t>
            </a:r>
            <a:r>
              <a:rPr lang="ru-RU" sz="2000" dirty="0" smtClean="0"/>
              <a:t>руб</a:t>
            </a:r>
            <a:r>
              <a:rPr lang="ru-RU" sz="2000" dirty="0"/>
              <a:t>. </a:t>
            </a:r>
          </a:p>
          <a:p>
            <a:pPr lvl="0" algn="just" eaLnBrk="1" hangingPunct="1">
              <a:spcBef>
                <a:spcPct val="20000"/>
              </a:spcBef>
            </a:pPr>
            <a:r>
              <a:rPr lang="ru-RU" sz="2000" kern="0" dirty="0">
                <a:solidFill>
                  <a:prstClr val="black"/>
                </a:solidFill>
                <a:latin typeface="Times New Roman"/>
              </a:rPr>
              <a:t>В 2018 г. за адресной социальной помощью в виде товаров длительного пользования в филиал «Южное Медведково» обратились граждане отдельных льготных категорий проживающие в районе Южное Медведково и получили товары длительного пользования (ТДП)</a:t>
            </a:r>
          </a:p>
          <a:p>
            <a:pPr lvl="0" algn="just" eaLnBrk="1" hangingPunct="1">
              <a:spcBef>
                <a:spcPct val="20000"/>
              </a:spcBef>
            </a:pPr>
            <a:r>
              <a:rPr lang="ru-RU" sz="2000" kern="0" dirty="0">
                <a:solidFill>
                  <a:prstClr val="black"/>
                </a:solidFill>
                <a:latin typeface="Times New Roman"/>
              </a:rPr>
              <a:t> -   125 человек на сумму 2 392 </a:t>
            </a:r>
            <a:r>
              <a:rPr lang="ru-RU" sz="2000" kern="0" dirty="0" smtClean="0">
                <a:solidFill>
                  <a:prstClr val="black"/>
                </a:solidFill>
                <a:latin typeface="Times New Roman"/>
              </a:rPr>
              <a:t>600 руб.</a:t>
            </a:r>
            <a:endParaRPr lang="ru-RU" sz="2000" kern="0" dirty="0">
              <a:solidFill>
                <a:prstClr val="black"/>
              </a:solidFill>
              <a:latin typeface="Times New Roman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8005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Отделение </a:t>
            </a:r>
            <a:r>
              <a:rPr lang="ru-RU" sz="2400" b="1" dirty="0">
                <a:solidFill>
                  <a:srgbClr val="002060"/>
                </a:solidFill>
              </a:rPr>
              <a:t>социальных коммуникаций и активного долголетия (ОСКАД</a:t>
            </a:r>
            <a:r>
              <a:rPr lang="ru-RU" sz="2400" b="1" dirty="0" smtClean="0">
                <a:solidFill>
                  <a:srgbClr val="002060"/>
                </a:solidFill>
              </a:rPr>
              <a:t>)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000" dirty="0" smtClean="0"/>
              <a:t>В </a:t>
            </a:r>
            <a:r>
              <a:rPr lang="ru-RU" sz="2000" dirty="0"/>
              <a:t>2018 году подано анкет-заявок на участие в проекте – 2747;           занимались по разным направлениям активностей – 732 чел.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612" y="2204864"/>
            <a:ext cx="69847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90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Участники проекта «Московское долголетие» занимаются по 11 активностям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99" y="1722000"/>
            <a:ext cx="2756053" cy="2067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60597"/>
            <a:ext cx="3140096" cy="2355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072" y="1752600"/>
            <a:ext cx="3275856" cy="245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62610"/>
            <a:ext cx="3142007" cy="2356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373" y="3985608"/>
            <a:ext cx="4860032" cy="2733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413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55104"/>
          </a:xfrm>
        </p:spPr>
        <p:txBody>
          <a:bodyPr/>
          <a:lstStyle/>
          <a:p>
            <a:pPr algn="just"/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836712"/>
            <a:ext cx="7772400" cy="525658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200" dirty="0" smtClean="0"/>
              <a:t>	</a:t>
            </a:r>
          </a:p>
          <a:p>
            <a:pPr marL="0" indent="0" algn="just">
              <a:buNone/>
            </a:pPr>
            <a:r>
              <a:rPr lang="ru-RU" sz="1600" dirty="0" smtClean="0"/>
              <a:t>	Приоритетным </a:t>
            </a:r>
            <a:r>
              <a:rPr lang="ru-RU" sz="1600" dirty="0"/>
              <a:t>направлением нашей деятельности является работа с ветеранами. </a:t>
            </a:r>
            <a:endParaRPr lang="ru-RU" sz="2200" dirty="0"/>
          </a:p>
          <a:p>
            <a:pPr marL="0" indent="0" algn="just">
              <a:buNone/>
            </a:pPr>
            <a:r>
              <a:rPr lang="ru-RU" sz="1600" dirty="0" smtClean="0"/>
              <a:t>102 </a:t>
            </a:r>
            <a:r>
              <a:rPr lang="ru-RU" sz="1600" dirty="0"/>
              <a:t>человека (ветераны ВОВ, одинокие граждане, молодые инвалиды) получили в пользование систему «Тревожная кнопка». </a:t>
            </a: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/>
              <a:t>	</a:t>
            </a:r>
            <a:r>
              <a:rPr lang="ru-RU" sz="1600" dirty="0" smtClean="0"/>
              <a:t>Также </a:t>
            </a:r>
            <a:r>
              <a:rPr lang="ru-RU" sz="1600" dirty="0"/>
              <a:t>сотрудниками филиала «Южное Медведково» регулярно осуществляют рейды в рамках акции «Социальный патруль». Всего за 2018 год было выявлено – 11 человек без определенного места жительства.</a:t>
            </a:r>
          </a:p>
          <a:p>
            <a:pPr marL="0" indent="0" algn="just">
              <a:buNone/>
            </a:pPr>
            <a:r>
              <a:rPr lang="ru-RU" sz="1600" dirty="0" smtClean="0"/>
              <a:t>	В </a:t>
            </a:r>
            <a:r>
              <a:rPr lang="ru-RU" sz="1600" dirty="0"/>
              <a:t>2018 году в рамках благотворительных акций было охвачено:</a:t>
            </a:r>
          </a:p>
          <a:p>
            <a:pPr algn="just"/>
            <a:r>
              <a:rPr lang="ru-RU" sz="1600" dirty="0" smtClean="0"/>
              <a:t>«</a:t>
            </a:r>
            <a:r>
              <a:rPr lang="ru-RU" sz="1600" dirty="0"/>
              <a:t>Чистый дом» - 175 чел.;</a:t>
            </a:r>
          </a:p>
          <a:p>
            <a:pPr algn="just"/>
            <a:r>
              <a:rPr lang="ru-RU" sz="1600" dirty="0" smtClean="0"/>
              <a:t>«</a:t>
            </a:r>
            <a:r>
              <a:rPr lang="ru-RU" sz="1600" dirty="0"/>
              <a:t>Чистые окна» - 24 чел.;</a:t>
            </a:r>
          </a:p>
          <a:p>
            <a:pPr algn="just"/>
            <a:r>
              <a:rPr lang="ru-RU" sz="1600" dirty="0" smtClean="0"/>
              <a:t>«</a:t>
            </a:r>
            <a:r>
              <a:rPr lang="ru-RU" sz="1600" dirty="0"/>
              <a:t>Теплый клубок» - 48 чел</a:t>
            </a:r>
            <a:r>
              <a:rPr lang="ru-RU" sz="1600" dirty="0" smtClean="0"/>
              <a:t>.</a:t>
            </a:r>
            <a:endParaRPr lang="ru-RU" sz="1600" dirty="0"/>
          </a:p>
          <a:p>
            <a:pPr marL="0" indent="0" algn="just">
              <a:buNone/>
            </a:pPr>
            <a:r>
              <a:rPr lang="ru-RU" sz="1600" dirty="0"/>
              <a:t>	</a:t>
            </a:r>
            <a:r>
              <a:rPr lang="ru-RU" sz="1600" dirty="0" smtClean="0"/>
              <a:t>С </a:t>
            </a:r>
            <a:r>
              <a:rPr lang="ru-RU" sz="1600" dirty="0"/>
              <a:t>праздничными датами поздравлены 12436 человек жителей района Южное </a:t>
            </a:r>
            <a:r>
              <a:rPr lang="ru-RU" sz="1600" dirty="0" smtClean="0"/>
              <a:t>Медведково.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7661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Grp="1" noChangeArrowheads="1" noChangeShapeType="1" noTextEdit="1"/>
          </p:cNvSpPr>
          <p:nvPr>
            <p:ph type="subTitle" idx="1"/>
          </p:nvPr>
        </p:nvSpPr>
        <p:spPr bwMode="gray">
          <a:xfrm>
            <a:off x="683568" y="2276872"/>
            <a:ext cx="7704856" cy="1752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9591"/>
              </a:avLst>
            </a:prstTxWarp>
          </a:bodyPr>
          <a:lstStyle/>
          <a:p>
            <a:pPr algn="ctr"/>
            <a:r>
              <a:rPr lang="ru-RU" sz="5400" b="1" kern="10" dirty="0" smtClean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B2B2B2">
                      <a:alpha val="50000"/>
                    </a:srgbClr>
                  </a:outerShdw>
                </a:effectLst>
                <a:latin typeface="Cassandra" pitchFamily="66" charset="0"/>
                <a:ea typeface="Tahoma" pitchFamily="34" charset="0"/>
                <a:cs typeface="Aharoni" pitchFamily="2" charset="-79"/>
              </a:rPr>
              <a:t>Спасибо за </a:t>
            </a:r>
            <a:r>
              <a:rPr lang="ru-RU" sz="5400" b="1" kern="10" dirty="0" smtClean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0" scaled="0"/>
                </a:gradFill>
                <a:effectLst>
                  <a:outerShdw dist="35921" dir="2700000" algn="ctr" rotWithShape="0">
                    <a:srgbClr val="B2B2B2">
                      <a:alpha val="50000"/>
                    </a:srgbClr>
                  </a:outerShdw>
                </a:effectLst>
                <a:latin typeface="Cassandra" pitchFamily="66" charset="0"/>
                <a:ea typeface="Tahoma" pitchFamily="34" charset="0"/>
                <a:cs typeface="Aharoni" pitchFamily="2" charset="-79"/>
              </a:rPr>
              <a:t>внимание</a:t>
            </a:r>
            <a:r>
              <a:rPr lang="en-US" sz="5400" b="1" kern="10" dirty="0" smtClean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B2B2B2">
                      <a:alpha val="50000"/>
                    </a:srgbClr>
                  </a:outerShdw>
                </a:effectLst>
                <a:latin typeface="Cassandra" pitchFamily="66" charset="0"/>
                <a:ea typeface="Verdana"/>
                <a:cs typeface="Aharoni" pitchFamily="2" charset="-79"/>
              </a:rPr>
              <a:t>!</a:t>
            </a:r>
            <a:endParaRPr lang="ru-RU" sz="5400" b="1" kern="10" dirty="0">
              <a:ln w="381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35921" dir="2700000" algn="ctr" rotWithShape="0">
                  <a:srgbClr val="B2B2B2">
                    <a:alpha val="50000"/>
                  </a:srgbClr>
                </a:outerShdw>
              </a:effectLst>
              <a:latin typeface="Cassandra" pitchFamily="66" charset="0"/>
              <a:ea typeface="Verdan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unication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3326</TotalTime>
  <Words>422</Words>
  <Application>Microsoft Office PowerPoint</Application>
  <PresentationFormat>Экран (4:3)</PresentationFormat>
  <Paragraphs>74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Aharoni</vt:lpstr>
      <vt:lpstr>Calibri</vt:lpstr>
      <vt:lpstr>Cassandra</vt:lpstr>
      <vt:lpstr>Tahoma</vt:lpstr>
      <vt:lpstr>Times New Roman</vt:lpstr>
      <vt:lpstr>Verdana</vt:lpstr>
      <vt:lpstr>Wingdings</vt:lpstr>
      <vt:lpstr>communication</vt:lpstr>
      <vt:lpstr>Презентация PowerPoint</vt:lpstr>
      <vt:lpstr>Презентация PowerPoint</vt:lpstr>
      <vt:lpstr>Презентация PowerPoint</vt:lpstr>
      <vt:lpstr>Презентация PowerPoint</vt:lpstr>
      <vt:lpstr> Отделение социальных коммуникаций и активного долголетия (ОСКАД) В 2018 году подано анкет-заявок на участие в проекте – 2747;           занимались по разным направлениям активностей – 732 чел.</vt:lpstr>
      <vt:lpstr>Участники проекта «Московское долголетие» занимаются по 11 активностям</vt:lpstr>
      <vt:lpstr>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</dc:creator>
  <cp:lastModifiedBy>U021</cp:lastModifiedBy>
  <cp:revision>289</cp:revision>
  <cp:lastPrinted>2014-01-17T08:42:16Z</cp:lastPrinted>
  <dcterms:created xsi:type="dcterms:W3CDTF">2012-11-02T17:29:43Z</dcterms:created>
  <dcterms:modified xsi:type="dcterms:W3CDTF">2019-01-21T08:35:32Z</dcterms:modified>
</cp:coreProperties>
</file>