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354" r:id="rId2"/>
    <p:sldId id="378" r:id="rId3"/>
    <p:sldId id="382" r:id="rId4"/>
    <p:sldId id="417" r:id="rId5"/>
    <p:sldId id="398" r:id="rId6"/>
    <p:sldId id="420" r:id="rId7"/>
    <p:sldId id="422" r:id="rId8"/>
    <p:sldId id="403" r:id="rId9"/>
    <p:sldId id="287" r:id="rId10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9E"/>
    <a:srgbClr val="CC0099"/>
    <a:srgbClr val="FFFFCC"/>
    <a:srgbClr val="FF99CC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99574" autoAdjust="0"/>
  </p:normalViewPr>
  <p:slideViewPr>
    <p:cSldViewPr>
      <p:cViewPr varScale="1">
        <p:scale>
          <a:sx n="114" d="100"/>
          <a:sy n="114" d="100"/>
        </p:scale>
        <p:origin x="10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E1658-A146-41EB-A881-2B0F9FF1FE9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B65DB-8EC0-4EDD-9E88-7D10ACC76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6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65DB-8EC0-4EDD-9E88-7D10ACC7647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3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B65DB-8EC0-4EDD-9E88-7D10ACC764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EAEAEA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8CD8E0B-E48F-4C3A-9CD0-D1281F889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BF119-6C89-415B-94F9-AFECDA3BB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17D82-47F7-4F7A-8C0C-A545BFD33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69B1-964C-4DCE-8907-D91B27551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EC78D-47FF-4E4D-B337-66C32A5C3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4E05A-A663-4D8D-8D5F-89F85CC15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7AB2F-2148-43DB-86A8-B10C01D31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A4E1B-4B72-4C41-A521-EEA04668A7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7B4CB-3F60-42BF-AA0C-D5B7A7650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C969-AF50-4627-9FE9-07629C3A6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C26F7-654D-4FFE-8450-3B4B5F9CB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528CA23-0210-4F2E-BEF5-149D6D4265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5361" y="4838710"/>
            <a:ext cx="4082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Общая численность населения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района составляет 85007 человек,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 из них состоят </a:t>
            </a:r>
          </a:p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на учете в ОСЗН  - 59820 человек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9150" y="4447367"/>
            <a:ext cx="256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</a:rPr>
              <a:t>Южное  Медведково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74" y="1844824"/>
            <a:ext cx="572127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По состоянию на 1 января 20</a:t>
            </a: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20</a:t>
            </a:r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 года</a:t>
            </a:r>
          </a:p>
          <a:p>
            <a:pPr algn="ctr"/>
            <a:r>
              <a:rPr lang="ru-RU" sz="1900" dirty="0">
                <a:solidFill>
                  <a:srgbClr val="002060"/>
                </a:solidFill>
                <a:latin typeface="+mj-lt"/>
              </a:rPr>
              <a:t>н</a:t>
            </a:r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а учете в филиале состоит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11 238 человек, из них:</a:t>
            </a:r>
          </a:p>
          <a:p>
            <a:pPr algn="ctr"/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>
                <a:solidFill>
                  <a:srgbClr val="002060"/>
                </a:solidFill>
                <a:latin typeface="+mj-lt"/>
              </a:rPr>
              <a:t>ИВОВ – 8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УВОВ – </a:t>
            </a: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28</a:t>
            </a:r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Тружеников тыла – </a:t>
            </a:r>
            <a:r>
              <a:rPr lang="en-US" sz="1900" dirty="0" smtClean="0">
                <a:solidFill>
                  <a:srgbClr val="002060"/>
                </a:solidFill>
                <a:latin typeface="+mj-lt"/>
              </a:rPr>
              <a:t>251</a:t>
            </a:r>
            <a:endParaRPr lang="ru-RU" sz="19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Инвалидов всего – 4831</a:t>
            </a:r>
          </a:p>
          <a:p>
            <a:pPr algn="ctr"/>
            <a:r>
              <a:rPr lang="ru-RU" sz="1900" dirty="0" smtClean="0">
                <a:solidFill>
                  <a:srgbClr val="002060"/>
                </a:solidFill>
                <a:latin typeface="+mj-lt"/>
              </a:rPr>
              <a:t>Пенсионеров всего – 6120 </a:t>
            </a:r>
          </a:p>
          <a:p>
            <a:pPr algn="ctr"/>
            <a:endParaRPr lang="ru-RU" sz="11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079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Государственное бюджетное учреждение города Москвы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Территориальный </a:t>
            </a:r>
            <a:r>
              <a:rPr lang="ru-RU" sz="2000" b="1" dirty="0">
                <a:solidFill>
                  <a:srgbClr val="0070C0"/>
                </a:solidFill>
              </a:rPr>
              <a:t>центр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000" b="1" dirty="0">
                <a:solidFill>
                  <a:srgbClr val="0070C0"/>
                </a:solidFill>
              </a:rPr>
              <a:t>обслуживания </a:t>
            </a:r>
            <a:r>
              <a:rPr lang="ru-RU" sz="2000" b="1" dirty="0" smtClean="0">
                <a:solidFill>
                  <a:srgbClr val="0070C0"/>
                </a:solidFill>
              </a:rPr>
              <a:t>Бабушкинский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филиал «Южное Медведково»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01" y="1636351"/>
            <a:ext cx="3027668" cy="2873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37" y="2924944"/>
            <a:ext cx="443740" cy="52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68560" y="2276872"/>
            <a:ext cx="4523258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Южное медведково</a:t>
            </a:r>
            <a:endParaRPr lang="ru-RU" sz="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189" y="1196752"/>
            <a:ext cx="8892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Филиал «Южное </a:t>
            </a:r>
            <a:r>
              <a:rPr lang="ru-RU" b="1" dirty="0">
                <a:solidFill>
                  <a:srgbClr val="002060"/>
                </a:solidFill>
              </a:rPr>
              <a:t>Медведково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входит в Территориальный центр социального обслуживания «Бабушкинский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структуре филиала «Южное Медведково» 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2019 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работало 7 отделений: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3 отделения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социального обслуживания на дому (ОСО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Отделение социальных коммуникаций и активного долголетия (ОСКАД)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отделение срочного социального обслуживания (ОССО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отделение социальной реабилитации инвалидов (ОСРИ)</a:t>
            </a:r>
          </a:p>
          <a:p>
            <a:pPr marL="800100" lvl="1" indent="-342900"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 пункт проката и выдачи технических средств реабилитации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ППиВТСР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800100" lvl="1" indent="-342900">
              <a:buFontTx/>
              <a:buChar char="-"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800100" lvl="1" indent="-342900">
              <a:buFontTx/>
              <a:buChar char="-"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40407"/>
              </p:ext>
            </p:extLst>
          </p:nvPr>
        </p:nvGraphicFramePr>
        <p:xfrm>
          <a:off x="467544" y="692696"/>
          <a:ext cx="8208912" cy="1034580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108534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Предоставляет социальные услуги одиноким и одиноко проживающим гражданам, частично утратившим способность к самообслуживанию,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нуждающихся в посторонней поддержке. Всего услуги отделения социального обслуживания на дому в настоящее время получают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жителей района. </a:t>
                      </a:r>
                      <a:r>
                        <a:rPr lang="ru-RU" sz="1600" b="1" dirty="0" smtClean="0">
                          <a:solidFill>
                            <a:prstClr val="black"/>
                          </a:solidFill>
                        </a:rPr>
                        <a:t>В 2019 г. состояло 843 получателей социальных услуг: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одиноких – 480 чел., одиноко проживающих – 150 чел., супружеских пар – 92 чел., проживающих в семьях, члены которых имеют инвалидность или достигли пенсионного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возраста – 58 чел. 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Из них: ИВОВ – 3 чел., УВОВ – 16 чел., ВВОВ – 75 чел., вдов УВОВ 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ИВОВ – 13 чел.,  участников ЧАЭС – 4 чел. </a:t>
                      </a:r>
                      <a:endParaRPr lang="ru-RU" sz="1600" b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prstClr val="black"/>
                          </a:solidFill>
                        </a:rPr>
                        <a:t>	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Всего было оказано 170717 социальных услуг.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prstClr val="black"/>
                          </a:solidFill>
                        </a:rPr>
                        <a:t>Из них: социально-бытовых услуг – 149749, социально-медицинских – 20104 услуги и социально-правовых – 934 услуг. </a:t>
                      </a:r>
                    </a:p>
                    <a:p>
                      <a:pPr algn="just"/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86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8633"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5416" y="188640"/>
            <a:ext cx="6984776" cy="6105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Отделение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социального обслуживания (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547197"/>
            <a:ext cx="7596336" cy="5040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отчеты с.р\DSC053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745">
            <a:off x="693927" y="3787377"/>
            <a:ext cx="3467100" cy="260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отчеты с.р\IMG_53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8069"/>
          <a:stretch/>
        </p:blipFill>
        <p:spPr bwMode="auto">
          <a:xfrm rot="341902">
            <a:off x="5059573" y="3692012"/>
            <a:ext cx="3506703" cy="2743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1496"/>
            <a:ext cx="842493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/>
              <a:t>Отделение срочного социального обслуживания (ОССО)</a:t>
            </a:r>
          </a:p>
          <a:p>
            <a:pPr algn="ctr"/>
            <a:endParaRPr lang="ru-RU" sz="1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филиале «Южное Медведково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за счет средств бюджета жителям района в </a:t>
            </a:r>
            <a:r>
              <a:rPr lang="ru-RU" sz="2000" b="1" dirty="0" smtClean="0"/>
              <a:t>2019 </a:t>
            </a:r>
            <a:r>
              <a:rPr lang="ru-RU" sz="2000" b="1" dirty="0"/>
              <a:t>году была оказана следующая адресная помощь</a:t>
            </a:r>
            <a:r>
              <a:rPr lang="ru-RU" sz="2000" dirty="0" smtClean="0"/>
              <a:t>:</a:t>
            </a:r>
          </a:p>
          <a:p>
            <a:pPr algn="ctr"/>
            <a:endParaRPr lang="ru-RU" sz="2000" dirty="0" smtClean="0"/>
          </a:p>
          <a:p>
            <a:r>
              <a:rPr lang="ru-RU" sz="2000" dirty="0"/>
              <a:t>Электронный сертификат -  </a:t>
            </a:r>
            <a:r>
              <a:rPr lang="ru-RU" sz="2000" b="1" dirty="0" smtClean="0"/>
              <a:t>3599</a:t>
            </a:r>
            <a:r>
              <a:rPr lang="ru-RU" sz="2000" dirty="0" smtClean="0"/>
              <a:t> </a:t>
            </a:r>
            <a:r>
              <a:rPr lang="ru-RU" sz="2000" dirty="0"/>
              <a:t>чел./ </a:t>
            </a:r>
            <a:r>
              <a:rPr lang="ru-RU" sz="2000" b="1" dirty="0" smtClean="0"/>
              <a:t>7190000</a:t>
            </a:r>
            <a:r>
              <a:rPr lang="ru-RU" sz="2000" dirty="0" smtClean="0"/>
              <a:t> </a:t>
            </a:r>
            <a:r>
              <a:rPr lang="ru-RU" sz="2000" dirty="0"/>
              <a:t>руб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Вещевая помощь -  </a:t>
            </a:r>
            <a:r>
              <a:rPr lang="ru-RU" sz="2000" b="1" dirty="0" smtClean="0"/>
              <a:t>96</a:t>
            </a:r>
            <a:r>
              <a:rPr lang="ru-RU" sz="2000" dirty="0" smtClean="0"/>
              <a:t> </a:t>
            </a:r>
            <a:r>
              <a:rPr lang="ru-RU" sz="2000" dirty="0"/>
              <a:t>ед. помощи </a:t>
            </a:r>
            <a:r>
              <a:rPr lang="ru-RU" sz="2000" dirty="0" smtClean="0"/>
              <a:t>/</a:t>
            </a:r>
            <a:r>
              <a:rPr lang="ru-RU" sz="2000" b="1" dirty="0" smtClean="0"/>
              <a:t>157059 </a:t>
            </a:r>
            <a:r>
              <a:rPr lang="ru-RU" sz="2000" dirty="0"/>
              <a:t>руб.</a:t>
            </a:r>
          </a:p>
          <a:p>
            <a:r>
              <a:rPr lang="ru-RU" sz="2000" dirty="0" smtClean="0"/>
              <a:t>Праздничные </a:t>
            </a:r>
            <a:r>
              <a:rPr lang="ru-RU" sz="2000" dirty="0"/>
              <a:t>продуктовые наборы - </a:t>
            </a:r>
            <a:r>
              <a:rPr lang="ru-RU" sz="2000" b="1" dirty="0" smtClean="0"/>
              <a:t>32</a:t>
            </a:r>
            <a:r>
              <a:rPr lang="ru-RU" sz="2000" dirty="0" smtClean="0"/>
              <a:t> </a:t>
            </a:r>
            <a:r>
              <a:rPr lang="ru-RU" sz="2000" dirty="0"/>
              <a:t>чел. </a:t>
            </a:r>
            <a:r>
              <a:rPr lang="ru-RU" sz="2000" dirty="0" smtClean="0"/>
              <a:t>/</a:t>
            </a:r>
            <a:r>
              <a:rPr lang="ru-RU" sz="2000" b="1" dirty="0" smtClean="0"/>
              <a:t>60534 </a:t>
            </a:r>
            <a:r>
              <a:rPr lang="ru-RU" sz="2000" dirty="0"/>
              <a:t>руб.</a:t>
            </a:r>
          </a:p>
          <a:p>
            <a:r>
              <a:rPr lang="ru-RU" sz="2000" dirty="0"/>
              <a:t>Санитарно-гигиенические услуги  – </a:t>
            </a:r>
            <a:r>
              <a:rPr lang="ru-RU" sz="2000" b="1" dirty="0" smtClean="0"/>
              <a:t>40</a:t>
            </a:r>
            <a:r>
              <a:rPr lang="ru-RU" sz="2000" dirty="0" smtClean="0"/>
              <a:t> </a:t>
            </a:r>
            <a:r>
              <a:rPr lang="ru-RU" sz="2000" dirty="0"/>
              <a:t>чел</a:t>
            </a:r>
            <a:r>
              <a:rPr lang="ru-RU" sz="2000" dirty="0" smtClean="0"/>
              <a:t>./</a:t>
            </a:r>
            <a:r>
              <a:rPr lang="ru-RU" sz="2000" b="1" dirty="0" smtClean="0"/>
              <a:t>112880 </a:t>
            </a:r>
            <a:r>
              <a:rPr lang="ru-RU" sz="2000" dirty="0"/>
              <a:t>руб.  </a:t>
            </a:r>
          </a:p>
          <a:p>
            <a:r>
              <a:rPr lang="ru-RU" sz="2000" dirty="0"/>
              <a:t>Услуги по уборке квартиры – </a:t>
            </a:r>
            <a:r>
              <a:rPr lang="ru-RU" sz="2000" b="1" dirty="0" smtClean="0"/>
              <a:t>54</a:t>
            </a:r>
            <a:r>
              <a:rPr lang="ru-RU" sz="2000" dirty="0" smtClean="0"/>
              <a:t> </a:t>
            </a:r>
            <a:r>
              <a:rPr lang="ru-RU" sz="2000" dirty="0"/>
              <a:t>чел./ </a:t>
            </a:r>
            <a:r>
              <a:rPr lang="ru-RU" sz="2000" b="1" dirty="0" smtClean="0"/>
              <a:t>142020 </a:t>
            </a:r>
            <a:r>
              <a:rPr lang="ru-RU" sz="2000" dirty="0"/>
              <a:t>руб.</a:t>
            </a:r>
          </a:p>
          <a:p>
            <a:r>
              <a:rPr lang="ru-RU" sz="2000" dirty="0" smtClean="0"/>
              <a:t>Горячее </a:t>
            </a:r>
            <a:r>
              <a:rPr lang="ru-RU" sz="2000" dirty="0"/>
              <a:t>питание для  ветеранов через предприятия общественного питания </a:t>
            </a:r>
            <a:r>
              <a:rPr lang="ru-RU" sz="2000" dirty="0" smtClean="0"/>
              <a:t>- 490 </a:t>
            </a:r>
            <a:r>
              <a:rPr lang="ru-RU" sz="2000" dirty="0"/>
              <a:t>чел</a:t>
            </a:r>
            <a:r>
              <a:rPr lang="ru-RU" sz="2000" dirty="0" smtClean="0"/>
              <a:t>./</a:t>
            </a:r>
            <a:r>
              <a:rPr lang="ru-RU" sz="2000" b="1" dirty="0" smtClean="0"/>
              <a:t>1347000 </a:t>
            </a:r>
            <a:r>
              <a:rPr lang="ru-RU" sz="2000" dirty="0" smtClean="0"/>
              <a:t>руб</a:t>
            </a:r>
            <a:r>
              <a:rPr lang="ru-RU" sz="2000" dirty="0"/>
              <a:t>. </a:t>
            </a:r>
          </a:p>
          <a:p>
            <a:pPr lvl="0" algn="just" eaLnBrk="1" hangingPunct="1">
              <a:spcBef>
                <a:spcPct val="20000"/>
              </a:spcBef>
            </a:pP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В </a:t>
            </a:r>
            <a:r>
              <a:rPr lang="ru-RU" sz="2000" kern="0" dirty="0" smtClean="0">
                <a:solidFill>
                  <a:prstClr val="black"/>
                </a:solidFill>
                <a:latin typeface="Times New Roman"/>
              </a:rPr>
              <a:t>2019 </a:t>
            </a: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г. за адресной социальной помощью в виде товаров длительного пользования в филиал «Южное Медведково» обратились граждане отдельных льготных категорий проживающие в районе Южное Медведково и получили товары длительного пользования (ТДП)</a:t>
            </a:r>
          </a:p>
          <a:p>
            <a:pPr lvl="0" algn="just" eaLnBrk="1" hangingPunct="1">
              <a:spcBef>
                <a:spcPct val="20000"/>
              </a:spcBef>
            </a:pP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 -   </a:t>
            </a:r>
            <a:r>
              <a:rPr lang="ru-RU" sz="2000" kern="0" dirty="0" smtClean="0">
                <a:solidFill>
                  <a:prstClr val="black"/>
                </a:solidFill>
                <a:latin typeface="Times New Roman"/>
              </a:rPr>
              <a:t>225 </a:t>
            </a:r>
            <a:r>
              <a:rPr lang="ru-RU" sz="2000" kern="0" dirty="0">
                <a:solidFill>
                  <a:prstClr val="black"/>
                </a:solidFill>
                <a:latin typeface="Times New Roman"/>
              </a:rPr>
              <a:t>человек на сумму </a:t>
            </a:r>
            <a:r>
              <a:rPr lang="ru-RU" sz="2000" kern="0" dirty="0" smtClean="0">
                <a:solidFill>
                  <a:prstClr val="black"/>
                </a:solidFill>
                <a:latin typeface="Times New Roman"/>
              </a:rPr>
              <a:t>3115100 руб.</a:t>
            </a:r>
            <a:endParaRPr lang="ru-RU" sz="2000" kern="0" dirty="0">
              <a:solidFill>
                <a:prstClr val="black"/>
              </a:solidFill>
              <a:latin typeface="Times New Roman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00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772400" cy="114300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Отделение </a:t>
            </a:r>
            <a:r>
              <a:rPr lang="ru-RU" sz="2400" b="1" dirty="0">
                <a:solidFill>
                  <a:srgbClr val="002060"/>
                </a:solidFill>
              </a:rPr>
              <a:t>социальных коммуникаций и активного долголетия (ОСКАД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В 2019 </a:t>
            </a:r>
            <a:r>
              <a:rPr lang="ru-RU" sz="2000" dirty="0"/>
              <a:t>году подано анкет-заявок на участие в проекте – </a:t>
            </a:r>
            <a:r>
              <a:rPr lang="ru-RU" sz="2000" dirty="0" smtClean="0"/>
              <a:t>7604;           </a:t>
            </a:r>
            <a:r>
              <a:rPr lang="ru-RU" sz="2000" dirty="0"/>
              <a:t>занимались по разным направлениям активностей – </a:t>
            </a:r>
            <a:r>
              <a:rPr lang="ru-RU" sz="2000" dirty="0" smtClean="0"/>
              <a:t>1446 </a:t>
            </a:r>
            <a:r>
              <a:rPr lang="ru-RU" sz="2000" dirty="0"/>
              <a:t>чел.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проекте «Московское долголетие» участвует 17 партнеров: </a:t>
            </a:r>
          </a:p>
          <a:p>
            <a:r>
              <a:rPr lang="ru-RU" sz="1400" dirty="0" smtClean="0"/>
              <a:t>- ГБОУ «Школа № 285 имени В.А. </a:t>
            </a:r>
            <a:r>
              <a:rPr lang="ru-RU" sz="1400" dirty="0" err="1" smtClean="0"/>
              <a:t>Молодцова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- ГБОУ «Школа № 1568 имени Пабло Неруды»</a:t>
            </a:r>
          </a:p>
          <a:p>
            <a:r>
              <a:rPr lang="ru-RU" sz="1400" dirty="0" smtClean="0"/>
              <a:t>- ГБОУ «Школа № 956»</a:t>
            </a:r>
          </a:p>
          <a:p>
            <a:r>
              <a:rPr lang="ru-RU" sz="1400" dirty="0" smtClean="0"/>
              <a:t>- ГБОУ «Школа № 1482»</a:t>
            </a:r>
          </a:p>
          <a:p>
            <a:r>
              <a:rPr lang="ru-RU" sz="1400" dirty="0" smtClean="0"/>
              <a:t>- ГБУЗ «Городская поликлиника № 218»</a:t>
            </a:r>
          </a:p>
          <a:p>
            <a:r>
              <a:rPr lang="ru-RU" sz="1400" dirty="0" smtClean="0"/>
              <a:t>- ЦБС СВАО «Библиотека № 63»</a:t>
            </a:r>
          </a:p>
          <a:p>
            <a:r>
              <a:rPr lang="ru-RU" sz="1400" dirty="0" smtClean="0"/>
              <a:t>- ГБУДО «Детская школа искусств «Феникс»</a:t>
            </a:r>
          </a:p>
          <a:p>
            <a:r>
              <a:rPr lang="ru-RU" sz="1400" dirty="0" smtClean="0"/>
              <a:t>- ГБУ «Центр досуга и спорта «Олимп»</a:t>
            </a:r>
          </a:p>
          <a:p>
            <a:r>
              <a:rPr lang="ru-RU" sz="1400" dirty="0" smtClean="0"/>
              <a:t>- ООО «Троя» </a:t>
            </a:r>
            <a:r>
              <a:rPr lang="ru-RU" sz="1400" dirty="0" err="1" smtClean="0"/>
              <a:t>Олимпик-Фитнес</a:t>
            </a:r>
            <a:endParaRPr lang="ru-RU" sz="1400" dirty="0" smtClean="0"/>
          </a:p>
          <a:p>
            <a:r>
              <a:rPr lang="ru-RU" sz="1400" dirty="0" smtClean="0"/>
              <a:t>- ГБУ «Спортивная школа № 2»</a:t>
            </a:r>
          </a:p>
          <a:p>
            <a:r>
              <a:rPr lang="ru-RU" sz="1400" dirty="0" smtClean="0"/>
              <a:t>- Храм </a:t>
            </a:r>
            <a:r>
              <a:rPr lang="ru-RU" sz="1400" dirty="0" err="1" smtClean="0"/>
              <a:t>Живоначальной</a:t>
            </a:r>
            <a:r>
              <a:rPr lang="ru-RU" sz="1400" dirty="0" smtClean="0"/>
              <a:t> Троицы в Усадьбе </a:t>
            </a:r>
            <a:r>
              <a:rPr lang="ru-RU" sz="1400" dirty="0" err="1" smtClean="0"/>
              <a:t>Свиблово</a:t>
            </a:r>
            <a:endParaRPr lang="ru-RU" sz="1400" dirty="0" smtClean="0"/>
          </a:p>
          <a:p>
            <a:r>
              <a:rPr lang="ru-RU" sz="1400" dirty="0" smtClean="0"/>
              <a:t>- ООО «Точка Опоры»</a:t>
            </a:r>
          </a:p>
          <a:p>
            <a:r>
              <a:rPr lang="ru-RU" sz="1400" dirty="0" smtClean="0"/>
              <a:t>- ИП «Шульга» </a:t>
            </a:r>
          </a:p>
          <a:p>
            <a:r>
              <a:rPr lang="ru-RU" sz="1400" dirty="0" smtClean="0"/>
              <a:t>- ИП «Нилова»</a:t>
            </a:r>
          </a:p>
          <a:p>
            <a:r>
              <a:rPr lang="ru-RU" sz="1400" dirty="0" smtClean="0"/>
              <a:t>- ООО «</a:t>
            </a:r>
            <a:r>
              <a:rPr lang="ru-RU" sz="1400" dirty="0" err="1" smtClean="0"/>
              <a:t>Блэк</a:t>
            </a:r>
            <a:r>
              <a:rPr lang="ru-RU" sz="1400" dirty="0" smtClean="0"/>
              <a:t> Си»</a:t>
            </a:r>
          </a:p>
          <a:p>
            <a:r>
              <a:rPr lang="ru-RU" sz="1400" dirty="0" smtClean="0"/>
              <a:t>- ООО «УК»</a:t>
            </a:r>
          </a:p>
          <a:p>
            <a:r>
              <a:rPr lang="ru-RU" sz="1400" dirty="0" smtClean="0"/>
              <a:t>- ИП «Корчагина»</a:t>
            </a:r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9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Конкурс «</a:t>
            </a:r>
            <a:r>
              <a:rPr lang="ru-RU" sz="2400" b="1" dirty="0" err="1" smtClean="0"/>
              <a:t>Супербабушка</a:t>
            </a:r>
            <a:r>
              <a:rPr lang="ru-RU" sz="2400" b="1" dirty="0" smtClean="0"/>
              <a:t> - 2019»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28736"/>
            <a:ext cx="428628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460c0e45-8c62-4b52-97de-d8aa3919e1b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0530" y="3357562"/>
            <a:ext cx="41791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/>
          <a:lstStyle/>
          <a:p>
            <a:pPr algn="ctr"/>
            <a:r>
              <a:rPr lang="ru-RU" sz="2400" b="1" dirty="0" smtClean="0"/>
              <a:t>Экскурсии «Добрый автобус»</a:t>
            </a:r>
            <a:endParaRPr lang="ru-RU" sz="2400" b="1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4361417" cy="281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6032" y="1571612"/>
            <a:ext cx="4064002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43380"/>
            <a:ext cx="4786346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5104"/>
          </a:xfrm>
        </p:spPr>
        <p:txBody>
          <a:bodyPr/>
          <a:lstStyle/>
          <a:p>
            <a:pPr algn="just"/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836712"/>
            <a:ext cx="77724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/>
              <a:t>	</a:t>
            </a:r>
          </a:p>
          <a:p>
            <a:pPr marL="0" indent="0" algn="just">
              <a:buNone/>
            </a:pPr>
            <a:r>
              <a:rPr lang="ru-RU" sz="1600" dirty="0" smtClean="0"/>
              <a:t>	Приоритетным </a:t>
            </a:r>
            <a:r>
              <a:rPr lang="ru-RU" sz="1600" dirty="0"/>
              <a:t>направлением нашей деятельности является работа с ветеранами. </a:t>
            </a:r>
            <a:endParaRPr lang="ru-RU" sz="2200" dirty="0"/>
          </a:p>
          <a:p>
            <a:pPr marL="0" indent="0" algn="just">
              <a:buNone/>
            </a:pPr>
            <a:r>
              <a:rPr lang="ru-RU" sz="1600" dirty="0" smtClean="0"/>
              <a:t>63 </a:t>
            </a:r>
            <a:r>
              <a:rPr lang="ru-RU" sz="1600" dirty="0"/>
              <a:t>человека (ветераны ВОВ, одинокие граждане, молодые инвалиды) получили в пользование систему «Тревожная кнопка».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Также </a:t>
            </a:r>
            <a:r>
              <a:rPr lang="ru-RU" sz="1600" dirty="0"/>
              <a:t>сотрудниками филиала «Южное Медведково» регулярно осуществляют рейды в рамках акции «Социальный патруль». </a:t>
            </a:r>
            <a:r>
              <a:rPr lang="ru-RU" sz="1600" dirty="0" smtClean="0"/>
              <a:t>Всего </a:t>
            </a:r>
            <a:r>
              <a:rPr lang="ru-RU" sz="1600" dirty="0"/>
              <a:t>за </a:t>
            </a:r>
            <a:r>
              <a:rPr lang="ru-RU" sz="1600" dirty="0" smtClean="0"/>
              <a:t>2019 </a:t>
            </a:r>
            <a:r>
              <a:rPr lang="ru-RU" sz="1600" dirty="0"/>
              <a:t>год было выявлено – </a:t>
            </a:r>
            <a:r>
              <a:rPr lang="ru-RU" sz="1600" dirty="0" smtClean="0"/>
              <a:t>18 </a:t>
            </a:r>
            <a:r>
              <a:rPr lang="ru-RU" sz="1600" dirty="0"/>
              <a:t>человек без определенного места жительства</a:t>
            </a:r>
            <a:r>
              <a:rPr lang="ru-RU" sz="1600" dirty="0" smtClean="0"/>
              <a:t>.</a:t>
            </a:r>
          </a:p>
          <a:p>
            <a:pPr marL="0" indent="0" algn="just">
              <a:buNone/>
            </a:pPr>
            <a:endParaRPr lang="ru-RU" sz="1100" dirty="0"/>
          </a:p>
          <a:p>
            <a:pPr marL="0" indent="0" algn="just">
              <a:buNone/>
            </a:pPr>
            <a:r>
              <a:rPr lang="ru-RU" sz="1600" dirty="0" smtClean="0"/>
              <a:t>	В 2019 </a:t>
            </a:r>
            <a:r>
              <a:rPr lang="ru-RU" sz="1600" dirty="0"/>
              <a:t>году в рамках благотворительных акций было охвачено: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/>
              <a:t>Чистый дом» - </a:t>
            </a:r>
            <a:r>
              <a:rPr lang="ru-RU" sz="1600" dirty="0" smtClean="0"/>
              <a:t>153 </a:t>
            </a:r>
            <a:r>
              <a:rPr lang="ru-RU" sz="1600" dirty="0"/>
              <a:t>чел.;</a:t>
            </a:r>
          </a:p>
          <a:p>
            <a:pPr algn="just"/>
            <a:r>
              <a:rPr lang="ru-RU" sz="1600" dirty="0" smtClean="0"/>
              <a:t>«</a:t>
            </a:r>
            <a:r>
              <a:rPr lang="ru-RU" sz="1600" dirty="0"/>
              <a:t>Чистые окна» </a:t>
            </a:r>
            <a:r>
              <a:rPr lang="ru-RU" sz="1600" dirty="0" smtClean="0"/>
              <a:t>- 18 чел.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/>
              <a:t>	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	С </a:t>
            </a:r>
            <a:r>
              <a:rPr lang="ru-RU" sz="1600" dirty="0"/>
              <a:t>праздничными датами поздравлены </a:t>
            </a:r>
            <a:r>
              <a:rPr lang="ru-RU" sz="1600" dirty="0" smtClean="0"/>
              <a:t>14586 </a:t>
            </a:r>
            <a:r>
              <a:rPr lang="ru-RU" sz="1600" dirty="0"/>
              <a:t>человек жителей района Южное </a:t>
            </a:r>
            <a:r>
              <a:rPr lang="ru-RU" sz="1600" dirty="0" smtClean="0"/>
              <a:t>Медведково.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661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Grp="1" noChangeArrowheads="1" noChangeShapeType="1" noTextEdit="1"/>
          </p:cNvSpPr>
          <p:nvPr>
            <p:ph type="subTitle" idx="1"/>
          </p:nvPr>
        </p:nvSpPr>
        <p:spPr bwMode="gray">
          <a:xfrm>
            <a:off x="683568" y="2276872"/>
            <a:ext cx="7704856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9591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Tahoma" pitchFamily="34" charset="0"/>
                <a:cs typeface="Aharoni" pitchFamily="2" charset="-79"/>
              </a:rPr>
              <a:t>Спасибо за </a:t>
            </a:r>
            <a:r>
              <a:rPr lang="ru-RU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0" scaled="0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Tahoma" pitchFamily="34" charset="0"/>
                <a:cs typeface="Aharoni" pitchFamily="2" charset="-79"/>
              </a:rPr>
              <a:t>внимание</a:t>
            </a:r>
            <a:r>
              <a:rPr lang="en-US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B2B2B2">
                      <a:alpha val="50000"/>
                    </a:srgbClr>
                  </a:outerShdw>
                </a:effectLst>
                <a:latin typeface="Cassandra" pitchFamily="66" charset="0"/>
                <a:ea typeface="Verdana"/>
                <a:cs typeface="Aharoni" pitchFamily="2" charset="-79"/>
              </a:rPr>
              <a:t>!</a:t>
            </a:r>
            <a:endParaRPr lang="ru-RU" sz="5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35921" dir="2700000" algn="ctr" rotWithShape="0">
                  <a:srgbClr val="B2B2B2">
                    <a:alpha val="50000"/>
                  </a:srgbClr>
                </a:outerShdw>
              </a:effectLst>
              <a:latin typeface="Cassandra" pitchFamily="66" charset="0"/>
              <a:ea typeface="Verdan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3472</TotalTime>
  <Words>561</Words>
  <Application>Microsoft Office PowerPoint</Application>
  <PresentationFormat>Экран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Aharoni</vt:lpstr>
      <vt:lpstr>Calibri</vt:lpstr>
      <vt:lpstr>Cassandra</vt:lpstr>
      <vt:lpstr>Tahoma</vt:lpstr>
      <vt:lpstr>Times New Roman</vt:lpstr>
      <vt:lpstr>Verdana</vt:lpstr>
      <vt:lpstr>Wingdings</vt:lpstr>
      <vt:lpstr>communication</vt:lpstr>
      <vt:lpstr>Презентация PowerPoint</vt:lpstr>
      <vt:lpstr>Презентация PowerPoint</vt:lpstr>
      <vt:lpstr>Презентация PowerPoint</vt:lpstr>
      <vt:lpstr>Презентация PowerPoint</vt:lpstr>
      <vt:lpstr> Отделение социальных коммуникаций и активного долголетия (ОСКАД) В 2019 году подано анкет-заявок на участие в проекте – 7604;           занимались по разным направлениям активностей – 1446 чел.</vt:lpstr>
      <vt:lpstr>Конкурс «Супербабушка - 2019»  </vt:lpstr>
      <vt:lpstr>Экскурсии «Добрый автобус»</vt:lpstr>
      <vt:lpstr>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U021</cp:lastModifiedBy>
  <cp:revision>316</cp:revision>
  <cp:lastPrinted>2014-01-17T08:42:16Z</cp:lastPrinted>
  <dcterms:created xsi:type="dcterms:W3CDTF">2012-11-02T17:29:43Z</dcterms:created>
  <dcterms:modified xsi:type="dcterms:W3CDTF">2020-01-21T12:15:26Z</dcterms:modified>
</cp:coreProperties>
</file>