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44" r:id="rId2"/>
    <p:sldId id="347" r:id="rId3"/>
    <p:sldId id="361" r:id="rId4"/>
    <p:sldId id="382" r:id="rId5"/>
    <p:sldId id="362" r:id="rId6"/>
    <p:sldId id="363" r:id="rId7"/>
    <p:sldId id="364" r:id="rId8"/>
    <p:sldId id="378" r:id="rId9"/>
    <p:sldId id="379" r:id="rId10"/>
    <p:sldId id="381" r:id="rId11"/>
    <p:sldId id="383" r:id="rId12"/>
    <p:sldId id="368" r:id="rId13"/>
    <p:sldId id="354" r:id="rId14"/>
    <p:sldId id="372" r:id="rId15"/>
    <p:sldId id="315" r:id="rId16"/>
  </p:sldIdLst>
  <p:sldSz cx="9144000" cy="6858000" type="screen4x3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8F2A"/>
    <a:srgbClr val="4ED2CC"/>
    <a:srgbClr val="22E254"/>
    <a:srgbClr val="9AE4EE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04" autoAdjust="0"/>
    <p:restoredTop sz="98573" autoAdjust="0"/>
  </p:normalViewPr>
  <p:slideViewPr>
    <p:cSldViewPr>
      <p:cViewPr varScale="1">
        <p:scale>
          <a:sx n="116" d="100"/>
          <a:sy n="116" d="100"/>
        </p:scale>
        <p:origin x="1722" y="108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814162062801099E-3"/>
          <c:y val="0.11127562424775042"/>
          <c:w val="0.81523216997052528"/>
          <c:h val="0.805993778469058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4"/>
          <c:dPt>
            <c:idx val="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1E8-4BD7-9B9D-FF81619BA50B}"/>
              </c:ext>
            </c:extLst>
          </c:dPt>
          <c:dPt>
            <c:idx val="1"/>
            <c:bubble3D val="0"/>
            <c:spPr>
              <a:solidFill>
                <a:srgbClr val="3333FF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1E8-4BD7-9B9D-FF81619BA50B}"/>
              </c:ext>
            </c:extLst>
          </c:dPt>
          <c:dPt>
            <c:idx val="2"/>
            <c:bubble3D val="0"/>
            <c:spPr>
              <a:solidFill>
                <a:srgbClr val="CCECFF"/>
              </a:solidFill>
              <a:ln>
                <a:solidFill>
                  <a:srgbClr val="CCEC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1E8-4BD7-9B9D-FF81619BA50B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1E8-4BD7-9B9D-FF81619BA50B}"/>
              </c:ext>
            </c:extLst>
          </c:dPt>
          <c:cat>
            <c:strRef>
              <c:f>Лист1!$A$2:$A$5</c:f>
              <c:strCache>
                <c:ptCount val="4"/>
                <c:pt idx="0">
                  <c:v>Инвалиды первой группы 117 человек</c:v>
                </c:pt>
                <c:pt idx="1">
                  <c:v>Инвалиды второй группы 856человек</c:v>
                </c:pt>
                <c:pt idx="2">
                  <c:v>Инвалиды третей группы 73 человек</c:v>
                </c:pt>
                <c:pt idx="3">
                  <c:v>Пенсионеры 154 человек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117</c:v>
                </c:pt>
                <c:pt idx="1">
                  <c:v>856</c:v>
                </c:pt>
                <c:pt idx="2">
                  <c:v>73</c:v>
                </c:pt>
                <c:pt idx="3">
                  <c:v>154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1E8-4BD7-9B9D-FF81619BA5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72498" cy="4960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95" y="0"/>
            <a:ext cx="2972498" cy="4960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C2B4E-D8A3-426A-A5AC-31821C83DBEB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965" y="4715276"/>
            <a:ext cx="5486078" cy="4466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8962"/>
            <a:ext cx="2972498" cy="4960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95" y="9428962"/>
            <a:ext cx="2972498" cy="4960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F4EA7-64F7-402F-B6AF-93796E22C1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020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B900-B9D2-4432-BFD9-F8966C1F9101}" type="datetime1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D33B-E09F-4453-B50D-10558436F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43CE-3A4E-4BC7-A067-937C41372CA6}" type="datetime1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D33B-E09F-4453-B50D-10558436F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57569-822C-4F02-99D4-B2B48DFB1145}" type="datetime1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D33B-E09F-4453-B50D-10558436F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6CF0-257B-44A0-A3A7-032555BECE34}" type="datetime1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D33B-E09F-4453-B50D-10558436F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7B02-658B-4595-BF2F-C6F0602DA869}" type="datetime1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D33B-E09F-4453-B50D-10558436F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4ED5-4A9F-4119-AC8F-3AFDBFED9614}" type="datetime1">
              <a:rPr lang="ru-RU" smtClean="0"/>
              <a:pPr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D33B-E09F-4453-B50D-10558436F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64A6-03DF-4BB3-8AB7-C0DCD1BE87AB}" type="datetime1">
              <a:rPr lang="ru-RU" smtClean="0"/>
              <a:pPr/>
              <a:t>11.03.2024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D33B-E09F-4453-B50D-10558436F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901E-E7FE-459F-A38E-5D61250851F9}" type="datetime1">
              <a:rPr lang="ru-RU" smtClean="0"/>
              <a:pPr/>
              <a:t>11.03.2024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D33B-E09F-4453-B50D-10558436F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BAE8F-72B8-41F1-8CCD-CA656161733E}" type="datetime1">
              <a:rPr lang="ru-RU" smtClean="0"/>
              <a:pPr/>
              <a:t>11.03.2024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D33B-E09F-4453-B50D-10558436F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B3E3-4A54-4B38-9900-9D778B988F27}" type="datetime1">
              <a:rPr lang="ru-RU" smtClean="0"/>
              <a:pPr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D33B-E09F-4453-B50D-10558436F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2786D-0733-4A5A-B0EF-DD9FFBC2ADA8}" type="datetime1">
              <a:rPr lang="ru-RU" smtClean="0"/>
              <a:pPr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D33B-E09F-4453-B50D-10558436F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838CF-47CB-4F40-8F7C-356E7E59C580}" type="datetime1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FD33B-E09F-4453-B50D-10558436F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microsoft.com/office/2007/relationships/hdphoto" Target="../media/hdphoto2.wdp"/><Relationship Id="rId4" Type="http://schemas.openxmlformats.org/officeDocument/2006/relationships/image" Target="../media/image50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3.png"/><Relationship Id="rId5" Type="http://schemas.openxmlformats.org/officeDocument/2006/relationships/chart" Target="../charts/chart1.xml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0" Type="http://schemas.openxmlformats.org/officeDocument/2006/relationships/image" Target="../media/image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7504" y="4365104"/>
            <a:ext cx="8928992" cy="158417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учреждение 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Территориальный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социального обслуживания 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"Бабушкинский« филиал «Южное Медведково»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30270" y="6309320"/>
            <a:ext cx="4781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Докладчик – Заплетнюк Светлана Геннадьевна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126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СОЦИАЛЬНАЯ РЕАБИЛИТАЦИЯ ИНВАЛИДОВ</a:t>
            </a:r>
            <a:r>
              <a: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/>
            </a:r>
            <a:br>
              <a: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449580" algn="just"/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Сотрудниками ОСРИ проводятся следующие групповые занятия в школах:   «Здоровье»,  «Гармония в тебе»,   «Мастерская радости»,  «Преодоление.</a:t>
            </a:r>
          </a:p>
          <a:p>
            <a:pPr marL="0" indent="449580" algn="just"/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По рекомендации ЛПУ в течение   курса проводятся занятия оздоровительной гимнастикой (занятия разными видами дыхательной, пальчиковой и ритмической гимнастик, 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логоритмикой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449580" algn="just"/>
            <a:r>
              <a:rPr lang="x-none" sz="8000">
                <a:latin typeface="Times New Roman" pitchFamily="18" charset="0"/>
                <a:cs typeface="Times New Roman" pitchFamily="18" charset="0"/>
              </a:rPr>
              <a:t>По индивидуальной программе проходят занятия на кардио и силовых тренажерах: Орторент, велотренажёр, тренажёр «Малтиджим», тренажёр «Наездник», беговая дорожка, а также разнообразные массажные дорожки, курс магнитотерапии на аппарате «Магнитер» а также на аппарате БОС мелкая моторика и БОС дыхание.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  <a:p>
            <a:pPr marL="0" indent="449580" algn="just"/>
            <a:r>
              <a:rPr lang="x-none" sz="8000">
                <a:latin typeface="Times New Roman" pitchFamily="18" charset="0"/>
                <a:cs typeface="Times New Roman" pitchFamily="18" charset="0"/>
              </a:rPr>
              <a:t>Кроме того в отделении используется методы оксигенотерапия, фитотерапия, музыкальная терапия и занятия в тренажерном </a:t>
            </a:r>
            <a:r>
              <a:rPr lang="x-none" sz="8000" smtClean="0">
                <a:latin typeface="Times New Roman" pitchFamily="18" charset="0"/>
                <a:cs typeface="Times New Roman" pitchFamily="18" charset="0"/>
              </a:rPr>
              <a:t>зале,занятия</a:t>
            </a:r>
            <a:r>
              <a:rPr lang="x-none" sz="8000">
                <a:latin typeface="Times New Roman" pitchFamily="18" charset="0"/>
                <a:cs typeface="Times New Roman" pitchFamily="18" charset="0"/>
              </a:rPr>
              <a:t/>
            </a:r>
            <a:br>
              <a:rPr lang="x-none" sz="8000">
                <a:latin typeface="Times New Roman" pitchFamily="18" charset="0"/>
                <a:cs typeface="Times New Roman" pitchFamily="18" charset="0"/>
              </a:rPr>
            </a:br>
            <a:r>
              <a:rPr lang="x-none" sz="8000">
                <a:latin typeface="Times New Roman" pitchFamily="18" charset="0"/>
                <a:cs typeface="Times New Roman" pitchFamily="18" charset="0"/>
              </a:rPr>
              <a:t>в соляной пещере. 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  <a:p>
            <a:pPr marL="0" indent="449580" algn="just"/>
            <a:r>
              <a:rPr lang="x-none" sz="8000">
                <a:latin typeface="Times New Roman" pitchFamily="18" charset="0"/>
                <a:cs typeface="Times New Roman" pitchFamily="18" charset="0"/>
              </a:rPr>
              <a:t>При необходимости оказывается психологическая помощь в рамках индивидуальных и групповых занятий.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D33B-E09F-4453-B50D-10558436FC2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7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401822" y="2358608"/>
            <a:ext cx="8443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solidFill>
                  <a:srgbClr val="0070C0"/>
                </a:solidFill>
              </a:rPr>
              <a:t>В каждом районе Москвы организован полезный и бесплатный досуг для москвичей старшего поколения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12725" y="3189243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</a:rPr>
              <a:t>Образование –  английский язык, арабский язык, китайский язык; Информационные технологии; История, искусство, краеведение; Психология и коммуникации; Финансовая и правовая грамотность  </a:t>
            </a:r>
            <a:endParaRPr lang="ru-RU" sz="1200" b="1" dirty="0">
              <a:solidFill>
                <a:srgbClr val="00B0F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52963" y="4745711"/>
            <a:ext cx="5618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</a:rPr>
              <a:t>Танцевальные программы - Танцы для всех; Восточные танцы; Латиноамериканские танцы</a:t>
            </a:r>
          </a:p>
        </p:txBody>
      </p:sp>
      <p:pic>
        <p:nvPicPr>
          <p:cNvPr id="24" name="Picture 7" descr="C:\Users\20\Desktop\Новая презинтация\Элементы\spo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9999" y="4089514"/>
            <a:ext cx="514466" cy="385849"/>
          </a:xfrm>
          <a:prstGeom prst="rect">
            <a:avLst/>
          </a:prstGeom>
          <a:noFill/>
        </p:spPr>
      </p:pic>
      <p:pic>
        <p:nvPicPr>
          <p:cNvPr id="27" name="Picture 5" descr="C:\Users\20\Desktop\Новая презинтация\Элементы\unnamed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5355" y="3195919"/>
            <a:ext cx="529111" cy="529111"/>
          </a:xfrm>
          <a:prstGeom prst="rect">
            <a:avLst/>
          </a:prstGeom>
          <a:noFill/>
        </p:spPr>
      </p:pic>
      <p:pic>
        <p:nvPicPr>
          <p:cNvPr id="38" name="Picture 10" descr="C:\Users\20\Desktop\Новая презинтация\Элементы\dancer-768x76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4835" y="4780860"/>
            <a:ext cx="419630" cy="419630"/>
          </a:xfrm>
          <a:prstGeom prst="rect">
            <a:avLst/>
          </a:prstGeom>
          <a:noFill/>
        </p:spPr>
      </p:pic>
      <p:pic>
        <p:nvPicPr>
          <p:cNvPr id="39" name="Picture 6" descr="C:\Users\20\Desktop\Новая презинтация\Элементы\87_8524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97413" y="5427968"/>
            <a:ext cx="487052" cy="487052"/>
          </a:xfrm>
          <a:prstGeom prst="rect">
            <a:avLst/>
          </a:prstGeom>
          <a:noFill/>
        </p:spPr>
      </p:pic>
      <p:sp>
        <p:nvSpPr>
          <p:cNvPr id="40" name="Скругленный прямоугольник 39"/>
          <p:cNvSpPr/>
          <p:nvPr/>
        </p:nvSpPr>
        <p:spPr>
          <a:xfrm>
            <a:off x="1779282" y="1447112"/>
            <a:ext cx="5688632" cy="48918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bg1"/>
                </a:solidFill>
                <a:cs typeface="Times New Roman" pitchFamily="18" charset="0"/>
              </a:rPr>
              <a:t>Проект «Московское долголетие»</a:t>
            </a:r>
          </a:p>
        </p:txBody>
      </p:sp>
      <p:pic>
        <p:nvPicPr>
          <p:cNvPr id="30" name="Picture 2" descr="http://school2126.ru/sites/default/files/field/image/ddd.jpg"/>
          <p:cNvPicPr>
            <a:picLocks noChangeAspect="1" noChangeArrowheads="1"/>
          </p:cNvPicPr>
          <p:nvPr/>
        </p:nvPicPr>
        <p:blipFill rotWithShape="1">
          <a:blip r:embed="rId6" cstate="print"/>
          <a:srcRect l="16874" r="18620" b="13274"/>
          <a:stretch/>
        </p:blipFill>
        <p:spPr bwMode="auto">
          <a:xfrm>
            <a:off x="7596336" y="1319720"/>
            <a:ext cx="528870" cy="706885"/>
          </a:xfrm>
          <a:prstGeom prst="rect">
            <a:avLst/>
          </a:prstGeom>
          <a:noFill/>
        </p:spPr>
      </p:pic>
      <p:pic>
        <p:nvPicPr>
          <p:cNvPr id="3074" name="Picture 2" descr="C:\Users\User\Downloads\_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772" y="3705273"/>
            <a:ext cx="1980220" cy="1329294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198249" y="230513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ДОЛГОЛЕТИЕ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99822" y="3985052"/>
            <a:ext cx="58340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</a:rPr>
              <a:t>Программы физической активности - Здорово жить, Гимнастика; Здоровая спина; Оздоровительная гимнастика; Дыхательная гимнастика; Суставная гимнастика; ОФП; Йога; Цигун 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19250" y="5375635"/>
            <a:ext cx="5762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</a:rPr>
              <a:t>Творчество - Школа макияжа; Литература; Садоводство; Изготовление аксессуаров и декоративных украшений; Вышивка атласными лентами</a:t>
            </a:r>
          </a:p>
        </p:txBody>
      </p:sp>
    </p:spTree>
    <p:extLst>
      <p:ext uri="{BB962C8B-B14F-4D97-AF65-F5344CB8AC3E}">
        <p14:creationId xmlns:p14="http://schemas.microsoft.com/office/powerpoint/2010/main" val="2446253741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-308961" y="18864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cs typeface="Times New Roman" pitchFamily="18" charset="0"/>
              </a:rPr>
              <a:t>«ДОБРЫЙ АВТОБУС»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64410" y="1628800"/>
            <a:ext cx="8640960" cy="355481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«Добрый автобус»</a:t>
            </a:r>
          </a:p>
          <a:p>
            <a:pPr algn="ctr">
              <a:lnSpc>
                <a:spcPct val="150000"/>
              </a:lnSpc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 Уникальный социальный проект Правительства Москвы  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«Добрый автобус». 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поощрения самых активных участников проекта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«Московское долголетие»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ежемесячно были организованы 2-3 экскурсионные поездки на комфортабельных автобусах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музеи Москвы и области.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вместимость одного автобуса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defRPr/>
            </a:pP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C:\Users\User\Desktop\Годовые отчеты директора\Годовые отчеты за 2019\Годовой отчет Южнопортовый 2019 г проверенный\Картинка для призентации\Fio_Luminoso_(7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08760"/>
            <a:ext cx="9143999" cy="476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1800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7478" y="1748196"/>
            <a:ext cx="3991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Фактическое кол-во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них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–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работники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1520" y="116632"/>
            <a:ext cx="7488832" cy="6480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Кадровый состав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4696269" y="3326884"/>
            <a:ext cx="3640239" cy="43204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ВОЗРАСТ СОТРУДНИКОВ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70918" y="1412776"/>
            <a:ext cx="3975356" cy="6708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18102" y="4042779"/>
            <a:ext cx="466478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 до 35 лет –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человека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до 55 лет –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человек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старше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 –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человек 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C:\Users\User\Desktop\Годовые отчеты директора\Годовые отчеты за 2019\Годовой отчет Южнопортовый 2019 г проверенный\Картинка для призентации\Fio_Luminoso_(7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08760"/>
            <a:ext cx="9143999" cy="4762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2098102"/>
            <a:ext cx="4176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 </a:t>
            </a:r>
            <a:r>
              <a:rPr lang="ru-RU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человека имеют 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высшее образование;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 </a:t>
            </a:r>
            <a:r>
              <a:rPr lang="ru-RU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человека - среднее профессиональное и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начальное профессиональное;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человек - среднее образование </a:t>
            </a:r>
            <a:r>
              <a:rPr lang="ru-RU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96867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663" y="4745276"/>
            <a:ext cx="2736304" cy="142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941168"/>
            <a:ext cx="2195736" cy="1097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Прямоугольник 21"/>
          <p:cNvSpPr/>
          <p:nvPr/>
        </p:nvSpPr>
        <p:spPr>
          <a:xfrm>
            <a:off x="-176945" y="222938"/>
            <a:ext cx="9144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ЗАДАЧИ НА 2022 ГОД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95736" y="2409985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b="1" dirty="0">
                <a:solidFill>
                  <a:srgbClr val="0070C0"/>
                </a:solidFill>
              </a:rPr>
              <a:t>Передача полномочий ГБУ «МСП – Мой социальный помощник» и работа в рамках нового штатного расписания Департамента труда и социальной защиты населения города Москвы</a:t>
            </a:r>
            <a:r>
              <a:rPr lang="ru-RU" dirty="0">
                <a:solidFill>
                  <a:srgbClr val="00B0F0"/>
                </a:solidFill>
              </a:rPr>
              <a:t>. </a:t>
            </a:r>
          </a:p>
        </p:txBody>
      </p:sp>
      <p:pic>
        <p:nvPicPr>
          <p:cNvPr id="24" name="Picture 2" descr="http://www.tryoninfosoft.com/img/custom-developme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5275" y="4656899"/>
            <a:ext cx="1719559" cy="1512430"/>
          </a:xfrm>
          <a:prstGeom prst="rect">
            <a:avLst/>
          </a:prstGeom>
          <a:noFill/>
        </p:spPr>
      </p:pic>
      <p:pic>
        <p:nvPicPr>
          <p:cNvPr id="26" name="Picture 2" descr="http://cliparts.co/cliparts/kiM/Kpr/kiMKpr6eT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578549" y="2409985"/>
            <a:ext cx="355804" cy="575215"/>
          </a:xfrm>
          <a:prstGeom prst="rect">
            <a:avLst/>
          </a:prstGeom>
          <a:noFill/>
        </p:spPr>
      </p:pic>
      <p:pic>
        <p:nvPicPr>
          <p:cNvPr id="13" name="Picture 4" descr="C:\Users\User\Desktop\Годовые отчеты директора\Годовые отчеты за 2019\Годовой отчет Южнопортовый 2019 г проверенный\Картинка для призентации\Fio_Luminoso_(7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408760"/>
            <a:ext cx="9143999" cy="476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4193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985292" y="1193579"/>
            <a:ext cx="6840760" cy="4968552"/>
            <a:chOff x="496994" y="966623"/>
            <a:chExt cx="7159196" cy="5864282"/>
          </a:xfrm>
          <a:noFill/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147" y="2204863"/>
              <a:ext cx="3019425" cy="3019425"/>
            </a:xfrm>
            <a:prstGeom prst="rect">
              <a:avLst/>
            </a:prstGeom>
            <a:grpFill/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5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6165" y="966623"/>
              <a:ext cx="4010025" cy="2676525"/>
            </a:xfrm>
            <a:prstGeom prst="rect">
              <a:avLst/>
            </a:prstGeom>
            <a:grpFill/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6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994" y="2792305"/>
              <a:ext cx="4152900" cy="4038600"/>
            </a:xfrm>
            <a:prstGeom prst="rect">
              <a:avLst/>
            </a:prstGeom>
            <a:grpFill/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8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2601491"/>
              <a:ext cx="2724150" cy="3771900"/>
            </a:xfrm>
            <a:prstGeom prst="rect">
              <a:avLst/>
            </a:prstGeom>
            <a:grpFill/>
          </p:spPr>
        </p:pic>
      </p:grpSp>
      <p:sp>
        <p:nvSpPr>
          <p:cNvPr id="2" name="WordArt 3"/>
          <p:cNvSpPr>
            <a:spLocks noChangeArrowheads="1" noChangeShapeType="1" noTextEdit="1"/>
          </p:cNvSpPr>
          <p:nvPr/>
        </p:nvSpPr>
        <p:spPr bwMode="gray">
          <a:xfrm>
            <a:off x="1691680" y="2856216"/>
            <a:ext cx="6016546" cy="121013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3441"/>
              </a:avLst>
            </a:prstTxWarp>
          </a:bodyPr>
          <a:lstStyle/>
          <a:p>
            <a:pPr algn="ctr"/>
            <a:r>
              <a:rPr lang="ru-RU" sz="5400" b="1" kern="10" dirty="0" smtClean="0">
                <a:ln w="38100">
                  <a:noFill/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B2B2B2">
                      <a:alpha val="50000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Спасибо за внимание</a:t>
            </a:r>
            <a:r>
              <a:rPr lang="en-US" sz="5400" b="1" kern="10" dirty="0" smtClean="0">
                <a:ln w="38100">
                  <a:noFill/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B2B2B2">
                      <a:alpha val="50000"/>
                    </a:srgbClr>
                  </a:outerShdw>
                </a:effectLst>
                <a:latin typeface="Times New Roman" pitchFamily="18" charset="0"/>
                <a:ea typeface="Verdana"/>
                <a:cs typeface="Times New Roman" pitchFamily="18" charset="0"/>
              </a:rPr>
              <a:t>!</a:t>
            </a:r>
            <a:endParaRPr lang="ru-RU" sz="5400" b="1" kern="10" dirty="0">
              <a:ln w="38100">
                <a:noFill/>
                <a:round/>
                <a:headEnd/>
                <a:tailEnd/>
              </a:ln>
              <a:solidFill>
                <a:srgbClr val="0070C0"/>
              </a:solidFill>
              <a:effectLst>
                <a:outerShdw dist="35921" dir="2700000" algn="ctr" rotWithShape="0">
                  <a:srgbClr val="B2B2B2">
                    <a:alpha val="50000"/>
                  </a:srgbClr>
                </a:outerShdw>
              </a:effectLst>
              <a:latin typeface="Times New Roman" pitchFamily="18" charset="0"/>
              <a:ea typeface="Verdana"/>
              <a:cs typeface="Times New Roman" pitchFamily="18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gray">
          <a:xfrm>
            <a:off x="3508085" y="6153947"/>
            <a:ext cx="5487368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ts val="192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600" b="1" i="1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21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229600" cy="6858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ИНФРАСТРУКТУРА ФИЛИАЛА «ЮЖНОЕ МЕДВЕДКОВО»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gray">
          <a:xfrm>
            <a:off x="1051550" y="2409442"/>
            <a:ext cx="4047159" cy="483892"/>
          </a:xfrm>
          <a:prstGeom prst="roundRect">
            <a:avLst>
              <a:gd name="adj" fmla="val 12727"/>
            </a:avLst>
          </a:prstGeom>
          <a:solidFill>
            <a:srgbClr val="4177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white">
          <a:xfrm>
            <a:off x="1217944" y="2489947"/>
            <a:ext cx="38391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bg1"/>
                </a:solidFill>
                <a:latin typeface="Times New Roman"/>
                <a:ea typeface="Calibri"/>
              </a:rPr>
              <a:t>Отделение социального </a:t>
            </a:r>
            <a:r>
              <a:rPr lang="ru-RU" sz="1200" b="1" dirty="0">
                <a:solidFill>
                  <a:schemeClr val="bg1"/>
                </a:solidFill>
                <a:latin typeface="Times New Roman"/>
                <a:ea typeface="Calibri"/>
              </a:rPr>
              <a:t>обслуживания на дому </a:t>
            </a:r>
            <a:endParaRPr lang="en-US" altLang="ru-RU" sz="1200" b="1" dirty="0" smtClean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311511" y="2252686"/>
            <a:ext cx="834666" cy="829392"/>
            <a:chOff x="802" y="845"/>
            <a:chExt cx="827" cy="826"/>
          </a:xfrm>
        </p:grpSpPr>
        <p:sp>
          <p:nvSpPr>
            <p:cNvPr id="10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rgbClr val="4177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 charset="0"/>
              </a:endParaRPr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rgbClr val="417799">
                  <a:alpha val="7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 charset="0"/>
              </a:endParaRP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rgbClr val="417799">
                  <a:alpha val="3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27875" y="2530890"/>
            <a:ext cx="9094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12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ОСО</a:t>
            </a:r>
            <a:endParaRPr lang="en-US" altLang="ru-RU" sz="1200" b="1" dirty="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gray">
          <a:xfrm>
            <a:off x="1299741" y="2998618"/>
            <a:ext cx="4047160" cy="549524"/>
          </a:xfrm>
          <a:prstGeom prst="roundRect">
            <a:avLst>
              <a:gd name="adj" fmla="val 12727"/>
            </a:avLst>
          </a:pr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white">
          <a:xfrm>
            <a:off x="1286353" y="2986369"/>
            <a:ext cx="38391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bg1"/>
                </a:solidFill>
                <a:latin typeface="Times New Roman"/>
                <a:ea typeface="Calibri"/>
              </a:rPr>
              <a:t>Отдел долголетия</a:t>
            </a:r>
            <a:endParaRPr lang="en-US" altLang="ru-RU" sz="1200" b="1" dirty="0" smtClean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16" name="Group 12"/>
          <p:cNvGrpSpPr>
            <a:grpSpLocks/>
          </p:cNvGrpSpPr>
          <p:nvPr/>
        </p:nvGrpSpPr>
        <p:grpSpPr bwMode="auto">
          <a:xfrm>
            <a:off x="5025862" y="2840881"/>
            <a:ext cx="941092" cy="864998"/>
            <a:chOff x="802" y="845"/>
            <a:chExt cx="827" cy="826"/>
          </a:xfrm>
        </p:grpSpPr>
        <p:sp>
          <p:nvSpPr>
            <p:cNvPr id="17" name="Oval 13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rgbClr val="0099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 charset="0"/>
              </a:endParaRPr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rgbClr val="009999">
                  <a:alpha val="7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 charset="0"/>
              </a:endParaRPr>
            </a:p>
          </p:txBody>
        </p:sp>
        <p:sp>
          <p:nvSpPr>
            <p:cNvPr id="19" name="Oval 15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rgbClr val="009999">
                  <a:alpha val="3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0" name="Text Box 16"/>
          <p:cNvSpPr txBox="1">
            <a:spLocks noChangeArrowheads="1"/>
          </p:cNvSpPr>
          <p:nvPr/>
        </p:nvSpPr>
        <p:spPr bwMode="gray">
          <a:xfrm>
            <a:off x="5088421" y="3082078"/>
            <a:ext cx="9081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12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ОД</a:t>
            </a:r>
            <a:endParaRPr lang="en-US" altLang="ru-RU" sz="1200" b="1" dirty="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white">
          <a:xfrm>
            <a:off x="1375539" y="3672648"/>
            <a:ext cx="36758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срочного социального обслуживания </a:t>
            </a:r>
            <a:endParaRPr lang="en-US" altLang="ru-RU" sz="1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AutoShape 10"/>
          <p:cNvSpPr>
            <a:spLocks noChangeArrowheads="1"/>
          </p:cNvSpPr>
          <p:nvPr/>
        </p:nvSpPr>
        <p:spPr bwMode="gray">
          <a:xfrm>
            <a:off x="1165424" y="4489320"/>
            <a:ext cx="4047160" cy="549524"/>
          </a:xfrm>
          <a:prstGeom prst="roundRect">
            <a:avLst>
              <a:gd name="adj" fmla="val 12727"/>
            </a:avLst>
          </a:pr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</p:txBody>
      </p:sp>
      <p:sp>
        <p:nvSpPr>
          <p:cNvPr id="43" name="Text Box 11"/>
          <p:cNvSpPr txBox="1">
            <a:spLocks noChangeArrowheads="1"/>
          </p:cNvSpPr>
          <p:nvPr/>
        </p:nvSpPr>
        <p:spPr bwMode="white">
          <a:xfrm>
            <a:off x="1212283" y="4404175"/>
            <a:ext cx="3839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социальной реабилитации инвалидов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12"/>
          <p:cNvGrpSpPr>
            <a:grpSpLocks/>
          </p:cNvGrpSpPr>
          <p:nvPr/>
        </p:nvGrpSpPr>
        <p:grpSpPr bwMode="auto">
          <a:xfrm>
            <a:off x="5098709" y="4312424"/>
            <a:ext cx="953346" cy="901418"/>
            <a:chOff x="802" y="845"/>
            <a:chExt cx="827" cy="826"/>
          </a:xfrm>
        </p:grpSpPr>
        <p:sp>
          <p:nvSpPr>
            <p:cNvPr id="45" name="Oval 13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rgbClr val="0099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 charset="0"/>
              </a:endParaRPr>
            </a:p>
          </p:txBody>
        </p:sp>
        <p:sp>
          <p:nvSpPr>
            <p:cNvPr id="46" name="Oval 14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rgbClr val="009999">
                  <a:alpha val="7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 charset="0"/>
              </a:endParaRPr>
            </a:p>
          </p:txBody>
        </p:sp>
        <p:sp>
          <p:nvSpPr>
            <p:cNvPr id="47" name="Oval 15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rgbClr val="009999">
                  <a:alpha val="3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48" name="Text Box 16"/>
          <p:cNvSpPr txBox="1">
            <a:spLocks noChangeArrowheads="1"/>
          </p:cNvSpPr>
          <p:nvPr/>
        </p:nvSpPr>
        <p:spPr bwMode="gray">
          <a:xfrm>
            <a:off x="5120750" y="4590110"/>
            <a:ext cx="90811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11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ОСРИ</a:t>
            </a:r>
            <a:endParaRPr lang="ru-RU" altLang="ru-RU" sz="1100" b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9" name="AutoShape 3"/>
          <p:cNvSpPr>
            <a:spLocks noChangeArrowheads="1"/>
          </p:cNvSpPr>
          <p:nvPr/>
        </p:nvSpPr>
        <p:spPr bwMode="gray">
          <a:xfrm>
            <a:off x="1081725" y="3712380"/>
            <a:ext cx="4047159" cy="483892"/>
          </a:xfrm>
          <a:prstGeom prst="roundRect">
            <a:avLst>
              <a:gd name="adj" fmla="val 12727"/>
            </a:avLst>
          </a:prstGeom>
          <a:solidFill>
            <a:srgbClr val="4177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kern="0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 </a:t>
            </a:r>
            <a:r>
              <a:rPr lang="ru-RU" altLang="ru-RU" sz="1200" kern="0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 </a:t>
            </a:r>
            <a:r>
              <a:rPr lang="ru-RU" altLang="ru-RU" sz="1200" b="1" kern="0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Кабинет выдачи технических средств реабилитации</a:t>
            </a:r>
            <a:endParaRPr kumimoji="0" lang="ru-RU" altLang="ru-RU" sz="1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</p:txBody>
      </p:sp>
      <p:grpSp>
        <p:nvGrpSpPr>
          <p:cNvPr id="51" name="Group 5"/>
          <p:cNvGrpSpPr>
            <a:grpSpLocks/>
          </p:cNvGrpSpPr>
          <p:nvPr/>
        </p:nvGrpSpPr>
        <p:grpSpPr bwMode="auto">
          <a:xfrm>
            <a:off x="311511" y="3553560"/>
            <a:ext cx="909445" cy="864997"/>
            <a:chOff x="802" y="845"/>
            <a:chExt cx="827" cy="826"/>
          </a:xfrm>
        </p:grpSpPr>
        <p:sp>
          <p:nvSpPr>
            <p:cNvPr id="52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rgbClr val="4177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 charset="0"/>
              </a:endParaRPr>
            </a:p>
          </p:txBody>
        </p:sp>
        <p:sp>
          <p:nvSpPr>
            <p:cNvPr id="53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rgbClr val="417799">
                  <a:alpha val="7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 charset="0"/>
              </a:endParaRPr>
            </a:p>
          </p:txBody>
        </p:sp>
        <p:sp>
          <p:nvSpPr>
            <p:cNvPr id="54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rgbClr val="417799">
                  <a:alpha val="3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55" name="Text Box 9"/>
          <p:cNvSpPr txBox="1">
            <a:spLocks noChangeArrowheads="1"/>
          </p:cNvSpPr>
          <p:nvPr/>
        </p:nvSpPr>
        <p:spPr bwMode="gray">
          <a:xfrm>
            <a:off x="311920" y="3832260"/>
            <a:ext cx="9094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12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КВТСР</a:t>
            </a:r>
            <a:endParaRPr lang="ru-RU" altLang="ru-RU" sz="1200" b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156176" y="2986369"/>
            <a:ext cx="2967211" cy="286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социально-экономические,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социально-педагогические</a:t>
            </a:r>
            <a:r>
              <a:rPr lang="ru-RU" sz="1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1400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социально-правовые</a:t>
            </a:r>
            <a:r>
              <a:rPr lang="ru-RU" sz="1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социально-психологические, </a:t>
            </a:r>
            <a:endParaRPr lang="ru-RU" sz="1400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социально-медицинские</a:t>
            </a:r>
            <a:r>
              <a:rPr lang="ru-RU" sz="1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1400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социально-бытовые</a:t>
            </a:r>
            <a:r>
              <a:rPr lang="ru-RU" sz="1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социально-консультативные</a:t>
            </a:r>
            <a:r>
              <a:rPr lang="ru-RU" sz="1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1400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санитарно-гигиенические,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культурно-досуговые</a:t>
            </a:r>
            <a:r>
              <a:rPr lang="ru-RU" sz="1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1400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консультативные </a:t>
            </a:r>
            <a:r>
              <a:rPr lang="ru-RU" sz="1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услуги. </a:t>
            </a:r>
            <a:endParaRPr lang="ru-RU" sz="1400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12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1200" i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оказании гражданам всех видов услуг соблюдаются принципы адресности и преемственности помощи.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323781" y="2032478"/>
            <a:ext cx="23580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СПЕКТР ПРЕДЛАГАЕМЫХ ГРАЖДАНАМ УСЛУГ:</a:t>
            </a:r>
          </a:p>
        </p:txBody>
      </p:sp>
      <p:pic>
        <p:nvPicPr>
          <p:cNvPr id="41" name="Picture 4" descr="C:\Users\User\Desktop\Годовые отчеты директора\Годовые отчеты за 2019\Годовой отчет Южнопортовый 2019 г проверенный\Картинка для призентации\Fio_Luminoso_(7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08760"/>
            <a:ext cx="9143999" cy="476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2195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229600" cy="6858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МЕЖВЕДОМСТВЕННОЕ ВЗАИМОДЕЙСТВИЕ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1401213">
            <a:off x="5487496" y="4175152"/>
            <a:ext cx="835702" cy="43204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3578903">
            <a:off x="4925332" y="4469184"/>
            <a:ext cx="835702" cy="43204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3754736">
            <a:off x="2763434" y="2946265"/>
            <a:ext cx="576064" cy="43204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7944981">
            <a:off x="2981548" y="4313559"/>
            <a:ext cx="576064" cy="43204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0800000">
            <a:off x="2339752" y="3523156"/>
            <a:ext cx="576064" cy="43204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9107121">
            <a:off x="5722929" y="2939760"/>
            <a:ext cx="576064" cy="43204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6084168" y="3595164"/>
            <a:ext cx="720080" cy="43204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5974928">
            <a:off x="4042396" y="4449373"/>
            <a:ext cx="287990" cy="19162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https://ds01.infourok.ru/uploads/ex/0290/0000b257-95a3a80e/hello_html_m363826dc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11960" y="1848752"/>
            <a:ext cx="1008112" cy="756520"/>
          </a:xfrm>
          <a:prstGeom prst="rect">
            <a:avLst/>
          </a:prstGeom>
          <a:noFill/>
        </p:spPr>
      </p:pic>
      <p:sp>
        <p:nvSpPr>
          <p:cNvPr id="16" name="Стрелка вправо 15"/>
          <p:cNvSpPr/>
          <p:nvPr/>
        </p:nvSpPr>
        <p:spPr>
          <a:xfrm rot="16200000">
            <a:off x="4283968" y="2659060"/>
            <a:ext cx="576064" cy="43204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2339752" y="1362916"/>
            <a:ext cx="3878068" cy="3096344"/>
            <a:chOff x="2195736" y="411882"/>
            <a:chExt cx="3878068" cy="3112373"/>
          </a:xfrm>
        </p:grpSpPr>
        <p:sp>
          <p:nvSpPr>
            <p:cNvPr id="18" name="Полилиния 17"/>
            <p:cNvSpPr/>
            <p:nvPr/>
          </p:nvSpPr>
          <p:spPr>
            <a:xfrm>
              <a:off x="2695417" y="2140168"/>
              <a:ext cx="3378387" cy="1384087"/>
            </a:xfrm>
            <a:custGeom>
              <a:avLst/>
              <a:gdLst>
                <a:gd name="connsiteX0" fmla="*/ 0 w 3378387"/>
                <a:gd name="connsiteY0" fmla="*/ 692044 h 1384087"/>
                <a:gd name="connsiteX1" fmla="*/ 1048811 w 3378387"/>
                <a:gd name="connsiteY1" fmla="*/ 51661 h 1384087"/>
                <a:gd name="connsiteX2" fmla="*/ 1689196 w 3378387"/>
                <a:gd name="connsiteY2" fmla="*/ 2 h 1384087"/>
                <a:gd name="connsiteX3" fmla="*/ 2329582 w 3378387"/>
                <a:gd name="connsiteY3" fmla="*/ 51661 h 1384087"/>
                <a:gd name="connsiteX4" fmla="*/ 3378389 w 3378387"/>
                <a:gd name="connsiteY4" fmla="*/ 692049 h 1384087"/>
                <a:gd name="connsiteX5" fmla="*/ 2329580 w 3378387"/>
                <a:gd name="connsiteY5" fmla="*/ 1332434 h 1384087"/>
                <a:gd name="connsiteX6" fmla="*/ 1689195 w 3378387"/>
                <a:gd name="connsiteY6" fmla="*/ 1384093 h 1384087"/>
                <a:gd name="connsiteX7" fmla="*/ 1048810 w 3378387"/>
                <a:gd name="connsiteY7" fmla="*/ 1332434 h 1384087"/>
                <a:gd name="connsiteX8" fmla="*/ 2 w 3378387"/>
                <a:gd name="connsiteY8" fmla="*/ 692047 h 1384087"/>
                <a:gd name="connsiteX9" fmla="*/ 0 w 3378387"/>
                <a:gd name="connsiteY9" fmla="*/ 692044 h 1384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78387" h="1384087">
                  <a:moveTo>
                    <a:pt x="0" y="692044"/>
                  </a:moveTo>
                  <a:cubicBezTo>
                    <a:pt x="2" y="411164"/>
                    <a:pt x="414395" y="158144"/>
                    <a:pt x="1048811" y="51661"/>
                  </a:cubicBezTo>
                  <a:cubicBezTo>
                    <a:pt x="1252045" y="17549"/>
                    <a:pt x="1469567" y="2"/>
                    <a:pt x="1689196" y="2"/>
                  </a:cubicBezTo>
                  <a:cubicBezTo>
                    <a:pt x="1908825" y="2"/>
                    <a:pt x="2126347" y="17549"/>
                    <a:pt x="2329582" y="51661"/>
                  </a:cubicBezTo>
                  <a:cubicBezTo>
                    <a:pt x="2964000" y="158145"/>
                    <a:pt x="3378392" y="411167"/>
                    <a:pt x="3378389" y="692049"/>
                  </a:cubicBezTo>
                  <a:cubicBezTo>
                    <a:pt x="3378389" y="972929"/>
                    <a:pt x="2963997" y="1225950"/>
                    <a:pt x="2329580" y="1332434"/>
                  </a:cubicBezTo>
                  <a:cubicBezTo>
                    <a:pt x="2126346" y="1366546"/>
                    <a:pt x="1908824" y="1384093"/>
                    <a:pt x="1689195" y="1384093"/>
                  </a:cubicBezTo>
                  <a:cubicBezTo>
                    <a:pt x="1469566" y="1384093"/>
                    <a:pt x="1252044" y="1366546"/>
                    <a:pt x="1048810" y="1332434"/>
                  </a:cubicBezTo>
                  <a:cubicBezTo>
                    <a:pt x="414392" y="1225950"/>
                    <a:pt x="0" y="972928"/>
                    <a:pt x="2" y="692047"/>
                  </a:cubicBezTo>
                  <a:cubicBezTo>
                    <a:pt x="1" y="692046"/>
                    <a:pt x="1" y="692045"/>
                    <a:pt x="0" y="692044"/>
                  </a:cubicBez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507454" tIns="215395" rIns="507454" bIns="215395" numCol="1" spcCol="1270" anchor="ctr" anchorCtr="0">
              <a:noAutofit/>
            </a:bodyPr>
            <a:lstStyle/>
            <a:p>
              <a:pPr lvl="0" algn="ctr" defTabSz="9858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ТЦСО </a:t>
              </a:r>
              <a:r>
                <a:rPr lang="ru-RU" sz="2000" b="1" kern="1200" dirty="0" smtClean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«Бабушкинский</a:t>
              </a:r>
              <a:r>
                <a:rPr lang="ru-RU" sz="2000" b="1" kern="1200" dirty="0" smtClean="0">
                  <a:solidFill>
                    <a:schemeClr val="bg1"/>
                  </a:solidFill>
                  <a:effectLst/>
                </a:rPr>
                <a:t>»         филиал «Южное Медведково»</a:t>
              </a:r>
              <a:endParaRPr lang="ru-RU" sz="2000" b="1" kern="1200" dirty="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2195736" y="411882"/>
              <a:ext cx="2448272" cy="1080121"/>
            </a:xfrm>
            <a:custGeom>
              <a:avLst/>
              <a:gdLst>
                <a:gd name="connsiteX0" fmla="*/ 0 w 2758495"/>
                <a:gd name="connsiteY0" fmla="*/ 588077 h 1176154"/>
                <a:gd name="connsiteX1" fmla="*/ 838292 w 2758495"/>
                <a:gd name="connsiteY1" fmla="*/ 47121 h 1176154"/>
                <a:gd name="connsiteX2" fmla="*/ 1379249 w 2758495"/>
                <a:gd name="connsiteY2" fmla="*/ 2 h 1176154"/>
                <a:gd name="connsiteX3" fmla="*/ 1920207 w 2758495"/>
                <a:gd name="connsiteY3" fmla="*/ 47122 h 1176154"/>
                <a:gd name="connsiteX4" fmla="*/ 2758496 w 2758495"/>
                <a:gd name="connsiteY4" fmla="*/ 588081 h 1176154"/>
                <a:gd name="connsiteX5" fmla="*/ 1920205 w 2758495"/>
                <a:gd name="connsiteY5" fmla="*/ 1129038 h 1176154"/>
                <a:gd name="connsiteX6" fmla="*/ 1379248 w 2758495"/>
                <a:gd name="connsiteY6" fmla="*/ 1176158 h 1176154"/>
                <a:gd name="connsiteX7" fmla="*/ 838290 w 2758495"/>
                <a:gd name="connsiteY7" fmla="*/ 1129038 h 1176154"/>
                <a:gd name="connsiteX8" fmla="*/ 0 w 2758495"/>
                <a:gd name="connsiteY8" fmla="*/ 588079 h 1176154"/>
                <a:gd name="connsiteX9" fmla="*/ 0 w 2758495"/>
                <a:gd name="connsiteY9" fmla="*/ 588077 h 1176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58495" h="1176154">
                  <a:moveTo>
                    <a:pt x="0" y="588077"/>
                  </a:moveTo>
                  <a:cubicBezTo>
                    <a:pt x="2" y="352433"/>
                    <a:pt x="329906" y="139543"/>
                    <a:pt x="838292" y="47121"/>
                  </a:cubicBezTo>
                  <a:cubicBezTo>
                    <a:pt x="1009319" y="16029"/>
                    <a:pt x="1193325" y="1"/>
                    <a:pt x="1379249" y="2"/>
                  </a:cubicBezTo>
                  <a:cubicBezTo>
                    <a:pt x="1565174" y="2"/>
                    <a:pt x="1749179" y="16030"/>
                    <a:pt x="1920207" y="47122"/>
                  </a:cubicBezTo>
                  <a:cubicBezTo>
                    <a:pt x="2428594" y="139545"/>
                    <a:pt x="2758499" y="352437"/>
                    <a:pt x="2758496" y="588081"/>
                  </a:cubicBezTo>
                  <a:cubicBezTo>
                    <a:pt x="2758496" y="823725"/>
                    <a:pt x="2428591" y="1036616"/>
                    <a:pt x="1920205" y="1129038"/>
                  </a:cubicBezTo>
                  <a:cubicBezTo>
                    <a:pt x="1749178" y="1160130"/>
                    <a:pt x="1565172" y="1176158"/>
                    <a:pt x="1379248" y="1176158"/>
                  </a:cubicBezTo>
                  <a:cubicBezTo>
                    <a:pt x="1193323" y="1176158"/>
                    <a:pt x="1009318" y="1160130"/>
                    <a:pt x="838290" y="1129038"/>
                  </a:cubicBezTo>
                  <a:cubicBezTo>
                    <a:pt x="329903" y="1036615"/>
                    <a:pt x="-1" y="823724"/>
                    <a:pt x="0" y="588079"/>
                  </a:cubicBezTo>
                  <a:lnTo>
                    <a:pt x="0" y="588077"/>
                  </a:lnTo>
                  <a:close/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414133" tIns="182404" rIns="414133" bIns="18240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Попечительский совет</a:t>
              </a:r>
            </a:p>
          </p:txBody>
        </p:sp>
      </p:grpSp>
      <p:sp>
        <p:nvSpPr>
          <p:cNvPr id="21" name="Овал 4"/>
          <p:cNvSpPr/>
          <p:nvPr/>
        </p:nvSpPr>
        <p:spPr>
          <a:xfrm>
            <a:off x="3596725" y="3107323"/>
            <a:ext cx="1950549" cy="831666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4" descr="https://www.shareicon.net/download/2016/07/30/804119_school_512x5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794964"/>
            <a:ext cx="1224136" cy="1224136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5292080" y="1578940"/>
            <a:ext cx="428483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cs typeface="Times New Roman" panose="02020603050405020304" pitchFamily="18" charset="0"/>
              </a:rPr>
              <a:t>Управа, муниципальное образование</a:t>
            </a:r>
          </a:p>
        </p:txBody>
      </p:sp>
      <p:pic>
        <p:nvPicPr>
          <p:cNvPr id="24" name="Picture 6" descr="https://maxcdn.icons8.com/Share/icon/color/City/orthodox_church16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307132"/>
            <a:ext cx="981100" cy="981100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7164288" y="3595164"/>
            <a:ext cx="2376264" cy="62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cs typeface="Times New Roman" panose="02020603050405020304" pitchFamily="18" charset="0"/>
              </a:rPr>
              <a:t>Религиозные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cs typeface="Times New Roman" panose="02020603050405020304" pitchFamily="18" charset="0"/>
              </a:rPr>
              <a:t> организации</a:t>
            </a:r>
          </a:p>
        </p:txBody>
      </p:sp>
      <p:pic>
        <p:nvPicPr>
          <p:cNvPr id="26" name="Picture 10" descr="http://aa.org.mx/img/AA/comitenominacion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4675284"/>
            <a:ext cx="720080" cy="720080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1259632" y="5323356"/>
            <a:ext cx="45720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cs typeface="Times New Roman" panose="02020603050405020304" pitchFamily="18" charset="0"/>
              </a:rPr>
              <a:t>Коммерческие и благотворительные организации, НКО, ГБУ</a:t>
            </a:r>
          </a:p>
        </p:txBody>
      </p:sp>
      <p:pic>
        <p:nvPicPr>
          <p:cNvPr id="28" name="Picture 12" descr="https://www.shareicon.net/download/2015/09/23/106269_building_512x51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4315244"/>
            <a:ext cx="1080120" cy="1080120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0" y="4747292"/>
            <a:ext cx="2195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cs typeface="Times New Roman" panose="02020603050405020304" pitchFamily="18" charset="0"/>
              </a:rPr>
              <a:t>Театры, выставочные залы</a:t>
            </a:r>
            <a:endParaRPr lang="ru-RU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30" name="Picture 14" descr="http://replikat.com.ar/wp-content/uploads/2016/01/flat_icons_chad_peopl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720" y="2299020"/>
            <a:ext cx="783197" cy="792088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>
          <a:xfrm>
            <a:off x="-324544" y="1938981"/>
            <a:ext cx="3384376" cy="62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cs typeface="Times New Roman" panose="02020603050405020304" pitchFamily="18" charset="0"/>
              </a:rPr>
              <a:t>Общественные </a:t>
            </a:r>
            <a:r>
              <a:rPr lang="ru-RU" sz="1600" b="1" dirty="0" smtClean="0">
                <a:cs typeface="Times New Roman" panose="02020603050405020304" pitchFamily="18" charset="0"/>
              </a:rPr>
              <a:t>организации</a:t>
            </a:r>
            <a:endParaRPr lang="ru-RU" sz="1600" b="1" dirty="0">
              <a:cs typeface="Times New Roman" panose="02020603050405020304" pitchFamily="18" charset="0"/>
            </a:endParaRP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cs typeface="Times New Roman" panose="02020603050405020304" pitchFamily="18" charset="0"/>
              </a:rPr>
              <a:t> и объединения</a:t>
            </a:r>
          </a:p>
        </p:txBody>
      </p:sp>
      <p:sp>
        <p:nvSpPr>
          <p:cNvPr id="32" name="AutoShape 2"/>
          <p:cNvSpPr>
            <a:spLocks noChangeAspect="1" noChangeArrowheads="1"/>
          </p:cNvSpPr>
          <p:nvPr/>
        </p:nvSpPr>
        <p:spPr bwMode="auto">
          <a:xfrm>
            <a:off x="63500" y="108076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AutoShape 4"/>
          <p:cNvSpPr>
            <a:spLocks noChangeAspect="1" noChangeArrowheads="1"/>
          </p:cNvSpPr>
          <p:nvPr/>
        </p:nvSpPr>
        <p:spPr bwMode="auto">
          <a:xfrm>
            <a:off x="63500" y="108076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AutoShape 6"/>
          <p:cNvSpPr>
            <a:spLocks noChangeAspect="1" noChangeArrowheads="1"/>
          </p:cNvSpPr>
          <p:nvPr/>
        </p:nvSpPr>
        <p:spPr bwMode="auto">
          <a:xfrm>
            <a:off x="63500" y="108076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AutoShape 8"/>
          <p:cNvSpPr>
            <a:spLocks noChangeAspect="1" noChangeArrowheads="1"/>
          </p:cNvSpPr>
          <p:nvPr/>
        </p:nvSpPr>
        <p:spPr bwMode="auto">
          <a:xfrm>
            <a:off x="63500" y="108076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" name="Picture 10" descr="https://lh5.ggpht.com/Uc3FdQCj-7TAxdc_kwRFgDsXicAmAdQrDhK6dCmrcxUYc2H5GeotuP80H9LMZxowk6I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5616" y="3451148"/>
            <a:ext cx="504056" cy="504056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179512" y="3955204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Центр </a:t>
            </a:r>
            <a:r>
              <a:rPr lang="ru-RU" sz="1600" b="1" dirty="0" err="1"/>
              <a:t>госуслуг</a:t>
            </a:r>
            <a:r>
              <a:rPr lang="ru-RU" sz="1600" b="1" dirty="0"/>
              <a:t> Москвы</a:t>
            </a:r>
          </a:p>
          <a:p>
            <a:r>
              <a:rPr lang="ru-RU" sz="1600" b="1" dirty="0"/>
              <a:t> «Мои документы»</a:t>
            </a:r>
          </a:p>
        </p:txBody>
      </p:sp>
      <p:pic>
        <p:nvPicPr>
          <p:cNvPr id="38" name="Picture 2" descr="https://png.pngtree.com/png-vector/20190508/ourlarge/pngtree-vector-medical-icon-png-image_1025940.jp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5292080" y="4963316"/>
            <a:ext cx="792088" cy="792088"/>
          </a:xfrm>
          <a:prstGeom prst="rect">
            <a:avLst/>
          </a:prstGeom>
          <a:noFill/>
        </p:spPr>
      </p:pic>
      <p:pic>
        <p:nvPicPr>
          <p:cNvPr id="39" name="Picture 6" descr="https://www.center-laa.ru/media/k2/items/cache/c82cc4e14a1d2c8c8ffff9840d24b558_XL.jpg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6228530" y="4387252"/>
            <a:ext cx="1114340" cy="915566"/>
          </a:xfrm>
          <a:prstGeom prst="rect">
            <a:avLst/>
          </a:prstGeom>
          <a:noFill/>
        </p:spPr>
      </p:pic>
      <p:sp>
        <p:nvSpPr>
          <p:cNvPr id="42" name="Прямоугольник 41"/>
          <p:cNvSpPr/>
          <p:nvPr/>
        </p:nvSpPr>
        <p:spPr>
          <a:xfrm>
            <a:off x="3716288" y="5755404"/>
            <a:ext cx="457200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cs typeface="Times New Roman" panose="02020603050405020304" pitchFamily="18" charset="0"/>
              </a:rPr>
              <a:t>Медицинские учреждения</a:t>
            </a:r>
          </a:p>
        </p:txBody>
      </p:sp>
      <p:pic>
        <p:nvPicPr>
          <p:cNvPr id="40" name="Picture 4" descr="C:\Users\User\Desktop\Годовые отчеты директора\Годовые отчеты за 2019\Годовой отчет Южнопортовый 2019 г проверенный\Картинка для призентации\Fio_Luminoso_(7)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6408760"/>
            <a:ext cx="9143999" cy="476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1234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___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3331" y="1920820"/>
            <a:ext cx="1012233" cy="674821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080310" y="3841930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Реализация проекта «Социальные службы в больницах» на базе клинических больниц города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6632" y="3143516"/>
            <a:ext cx="477074" cy="4770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624" y="1746223"/>
            <a:ext cx="1180682" cy="68289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9D03DE36-F892-462B-B7D7-40B704773C38}"/>
              </a:ext>
            </a:extLst>
          </p:cNvPr>
          <p:cNvSpPr/>
          <p:nvPr/>
        </p:nvSpPr>
        <p:spPr>
          <a:xfrm>
            <a:off x="136058" y="273802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НОВОВВЕДЕНИЯ В РАБОТЕ</a:t>
            </a:r>
          </a:p>
          <a:p>
            <a:pPr algn="ctr"/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e Bold" panose="020B0602020203020203" pitchFamily="34" charset="-5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1DE4C27-8331-40A2-A335-2C23FE215525}"/>
              </a:ext>
            </a:extLst>
          </p:cNvPr>
          <p:cNvSpPr txBox="1"/>
          <p:nvPr/>
        </p:nvSpPr>
        <p:spPr>
          <a:xfrm>
            <a:off x="1562269" y="2789954"/>
            <a:ext cx="5040560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0070C0"/>
                </a:solidFill>
                <a:ea typeface="Times New Roman" panose="02020603050405020304" pitchFamily="18" charset="0"/>
              </a:rPr>
              <a:t>Развитие сети самоорганизованных</a:t>
            </a:r>
            <a:r>
              <a:rPr lang="ru-RU" sz="14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  <a:ea typeface="Times New Roman" panose="02020603050405020304" pitchFamily="18" charset="0"/>
              </a:rPr>
              <a:t>клубов Центра Московского долголетия</a:t>
            </a:r>
            <a:endParaRPr lang="ru-RU" sz="1400" b="1" dirty="0">
              <a:solidFill>
                <a:srgbClr val="0070C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1D55B595-E90F-4621-BE2A-86B6E5362672}"/>
              </a:ext>
            </a:extLst>
          </p:cNvPr>
          <p:cNvSpPr/>
          <p:nvPr/>
        </p:nvSpPr>
        <p:spPr>
          <a:xfrm>
            <a:off x="1968338" y="2015066"/>
            <a:ext cx="65606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Организация предоставления услуг  дополнительной адресной социальной поддержки гражданам, включенным в реестр доставки на дом лекарственных препаратов и изделий медицинского назначения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2" y="2669462"/>
            <a:ext cx="833289" cy="5555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4" y="3596328"/>
            <a:ext cx="1475656" cy="79808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080310" y="4725144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Реализация проекта </a:t>
            </a:r>
            <a:r>
              <a:rPr lang="ru-RU" sz="1400" b="1" dirty="0" smtClean="0">
                <a:solidFill>
                  <a:srgbClr val="0070C0"/>
                </a:solidFill>
              </a:rPr>
              <a:t>«Мобильное приложение» в социальном обслуживании на дому</a:t>
            </a:r>
            <a:endParaRPr lang="ru-RU" sz="1400" b="1" dirty="0">
              <a:solidFill>
                <a:srgbClr val="0070C0"/>
              </a:solidFill>
            </a:endParaRPr>
          </a:p>
        </p:txBody>
      </p:sp>
      <p:pic>
        <p:nvPicPr>
          <p:cNvPr id="12" name="Picture 2" descr="Итоги 2021 года: смартфоны / Смартфоны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8" t="16274" r="34264" b="13339"/>
          <a:stretch/>
        </p:blipFill>
        <p:spPr bwMode="auto">
          <a:xfrm>
            <a:off x="1092802" y="4509120"/>
            <a:ext cx="576064" cy="102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224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5172" y="153999"/>
            <a:ext cx="8229600" cy="6858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СОЦИАЛЬНОЕ ОБСЛУЖИВАНИЕ НА ДОМУ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FF"/>
                </a:solidFill>
              </a:rPr>
              <a:t/>
            </a:r>
            <a:b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FF"/>
                </a:solidFill>
              </a:rPr>
            </a:b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AutoShape 2"/>
          <p:cNvSpPr>
            <a:spLocks noChangeAspect="1" noChangeArrowheads="1"/>
          </p:cNvSpPr>
          <p:nvPr/>
        </p:nvSpPr>
        <p:spPr bwMode="auto">
          <a:xfrm>
            <a:off x="63500" y="108076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AutoShape 4"/>
          <p:cNvSpPr>
            <a:spLocks noChangeAspect="1" noChangeArrowheads="1"/>
          </p:cNvSpPr>
          <p:nvPr/>
        </p:nvSpPr>
        <p:spPr bwMode="auto">
          <a:xfrm>
            <a:off x="63500" y="108076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AutoShape 6"/>
          <p:cNvSpPr>
            <a:spLocks noChangeAspect="1" noChangeArrowheads="1"/>
          </p:cNvSpPr>
          <p:nvPr/>
        </p:nvSpPr>
        <p:spPr bwMode="auto">
          <a:xfrm>
            <a:off x="63500" y="108076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AutoShape 8"/>
          <p:cNvSpPr>
            <a:spLocks noChangeAspect="1" noChangeArrowheads="1"/>
          </p:cNvSpPr>
          <p:nvPr/>
        </p:nvSpPr>
        <p:spPr bwMode="auto">
          <a:xfrm>
            <a:off x="63500" y="108076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89708" y="1461959"/>
            <a:ext cx="7848872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bg1"/>
                </a:solidFill>
                <a:cs typeface="Times New Roman" pitchFamily="18" charset="0"/>
              </a:rPr>
              <a:t>На надомном обслуживании состоит </a:t>
            </a:r>
            <a:r>
              <a:rPr lang="ru-RU" sz="2000" b="1" i="1" dirty="0" smtClean="0">
                <a:solidFill>
                  <a:schemeClr val="bg1"/>
                </a:solidFill>
                <a:cs typeface="Times New Roman" pitchFamily="18" charset="0"/>
              </a:rPr>
              <a:t>455 человек </a:t>
            </a:r>
            <a:endParaRPr lang="ru-RU" sz="2000" b="1" i="1" dirty="0">
              <a:solidFill>
                <a:schemeClr val="bg1"/>
              </a:solidFill>
              <a:cs typeface="Times New Roman" pitchFamily="18" charset="0"/>
            </a:endParaRPr>
          </a:p>
          <a:p>
            <a:pPr algn="ctr"/>
            <a:r>
              <a:rPr lang="ru-RU" sz="2000" b="1" i="1" dirty="0">
                <a:solidFill>
                  <a:schemeClr val="bg1"/>
                </a:solidFill>
                <a:cs typeface="Times New Roman" pitchFamily="18" charset="0"/>
              </a:rPr>
              <a:t>количество услуг  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87325</a:t>
            </a:r>
            <a:endParaRPr lang="ru-RU" sz="2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41" name="Picture 9" descr="C:\Users\20\Desktop\Новая презинтация\Элементы\zorg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6755" y="4641493"/>
            <a:ext cx="720000" cy="720000"/>
          </a:xfrm>
          <a:prstGeom prst="rect">
            <a:avLst/>
          </a:prstGeom>
          <a:noFill/>
        </p:spPr>
      </p:pic>
      <p:pic>
        <p:nvPicPr>
          <p:cNvPr id="45" name="Picture 5" descr="C:\Users\20\Desktop\Новая презинтация\Элементы\3.png"/>
          <p:cNvPicPr preferRelativeResize="0">
            <a:picLocks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80005" y="3498739"/>
            <a:ext cx="503069" cy="432048"/>
          </a:xfrm>
          <a:prstGeom prst="rect">
            <a:avLst/>
          </a:prstGeom>
          <a:noFill/>
        </p:spPr>
      </p:pic>
      <p:sp>
        <p:nvSpPr>
          <p:cNvPr id="46" name="Скругленный прямоугольник 45"/>
          <p:cNvSpPr/>
          <p:nvPr/>
        </p:nvSpPr>
        <p:spPr>
          <a:xfrm>
            <a:off x="755576" y="2202595"/>
            <a:ext cx="3096344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chemeClr val="tx1"/>
                </a:solidFill>
              </a:rPr>
              <a:t>инвалиды первой группы</a:t>
            </a:r>
          </a:p>
          <a:p>
            <a:pPr algn="ctr"/>
            <a:r>
              <a:rPr lang="ru-RU" sz="1700" b="1" dirty="0" smtClean="0">
                <a:solidFill>
                  <a:srgbClr val="258F2A"/>
                </a:solidFill>
              </a:rPr>
              <a:t>40 </a:t>
            </a:r>
            <a:r>
              <a:rPr lang="ru-RU" sz="1700" b="1" dirty="0" smtClean="0">
                <a:solidFill>
                  <a:schemeClr val="tx1"/>
                </a:solidFill>
              </a:rPr>
              <a:t>человек</a:t>
            </a:r>
            <a:endParaRPr lang="ru-RU" sz="1700" b="1" dirty="0">
              <a:solidFill>
                <a:schemeClr val="tx1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55576" y="2850667"/>
            <a:ext cx="3168352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chemeClr val="tx1"/>
                </a:solidFill>
              </a:rPr>
              <a:t>инвалиды  второй группы</a:t>
            </a:r>
          </a:p>
          <a:p>
            <a:pPr algn="ctr"/>
            <a:r>
              <a:rPr lang="ru-RU" sz="1700" b="1" dirty="0" smtClean="0">
                <a:solidFill>
                  <a:srgbClr val="258F2A"/>
                </a:solidFill>
              </a:rPr>
              <a:t>244</a:t>
            </a:r>
            <a:r>
              <a:rPr lang="ru-RU" sz="1700" b="1" dirty="0" smtClean="0">
                <a:solidFill>
                  <a:schemeClr val="tx1"/>
                </a:solidFill>
              </a:rPr>
              <a:t> </a:t>
            </a:r>
            <a:r>
              <a:rPr lang="ru-RU" sz="1700" b="1" dirty="0">
                <a:solidFill>
                  <a:schemeClr val="tx1"/>
                </a:solidFill>
              </a:rPr>
              <a:t>человека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55576" y="3426731"/>
            <a:ext cx="3312368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chemeClr val="tx1"/>
                </a:solidFill>
              </a:rPr>
              <a:t>инвалиды  </a:t>
            </a:r>
            <a:r>
              <a:rPr lang="ru-RU" sz="1700" b="1" dirty="0" smtClean="0">
                <a:solidFill>
                  <a:schemeClr val="tx1"/>
                </a:solidFill>
              </a:rPr>
              <a:t>третьей </a:t>
            </a:r>
            <a:r>
              <a:rPr lang="ru-RU" sz="1700" b="1" dirty="0">
                <a:solidFill>
                  <a:schemeClr val="tx1"/>
                </a:solidFill>
              </a:rPr>
              <a:t>группы</a:t>
            </a:r>
          </a:p>
          <a:p>
            <a:pPr algn="ctr"/>
            <a:r>
              <a:rPr lang="ru-RU" sz="1700" b="1" dirty="0" smtClean="0">
                <a:solidFill>
                  <a:srgbClr val="258F2A"/>
                </a:solidFill>
              </a:rPr>
              <a:t>77</a:t>
            </a:r>
            <a:r>
              <a:rPr lang="ru-RU" sz="1700" b="1" dirty="0" smtClean="0">
                <a:solidFill>
                  <a:schemeClr val="tx1"/>
                </a:solidFill>
              </a:rPr>
              <a:t>  </a:t>
            </a:r>
            <a:r>
              <a:rPr lang="ru-RU" sz="1700" b="1" dirty="0">
                <a:solidFill>
                  <a:schemeClr val="tx1"/>
                </a:solidFill>
              </a:rPr>
              <a:t>человек</a:t>
            </a:r>
          </a:p>
        </p:txBody>
      </p:sp>
      <p:pic>
        <p:nvPicPr>
          <p:cNvPr id="49" name="Picture 6" descr="C:\Users\20\Desktop\Новая презинтация\Элементы\4.png"/>
          <p:cNvPicPr preferRelativeResize="0">
            <a:picLocks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80005" y="4074803"/>
            <a:ext cx="503069" cy="432048"/>
          </a:xfrm>
          <a:prstGeom prst="rect">
            <a:avLst/>
          </a:prstGeom>
          <a:noFill/>
        </p:spPr>
      </p:pic>
      <p:sp>
        <p:nvSpPr>
          <p:cNvPr id="50" name="Скругленный прямоугольник 49"/>
          <p:cNvSpPr/>
          <p:nvPr/>
        </p:nvSpPr>
        <p:spPr>
          <a:xfrm>
            <a:off x="827584" y="3930787"/>
            <a:ext cx="3096344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chemeClr val="tx1"/>
                </a:solidFill>
              </a:rPr>
              <a:t>пенсионеры </a:t>
            </a:r>
            <a:r>
              <a:rPr lang="ru-RU" sz="1700" b="1" dirty="0" smtClean="0">
                <a:solidFill>
                  <a:srgbClr val="258F2A"/>
                </a:solidFill>
              </a:rPr>
              <a:t>94</a:t>
            </a:r>
            <a:r>
              <a:rPr lang="ru-RU" sz="1700" b="1" dirty="0" smtClean="0">
                <a:solidFill>
                  <a:schemeClr val="tx1"/>
                </a:solidFill>
              </a:rPr>
              <a:t>  </a:t>
            </a:r>
            <a:r>
              <a:rPr lang="ru-RU" sz="1700" b="1" dirty="0">
                <a:solidFill>
                  <a:schemeClr val="tx1"/>
                </a:solidFill>
              </a:rPr>
              <a:t>человек</a:t>
            </a:r>
          </a:p>
        </p:txBody>
      </p:sp>
      <p:graphicFrame>
        <p:nvGraphicFramePr>
          <p:cNvPr id="51" name="Диаграмма 50"/>
          <p:cNvGraphicFramePr/>
          <p:nvPr>
            <p:extLst>
              <p:ext uri="{D42A27DB-BD31-4B8C-83A1-F6EECF244321}">
                <p14:modId xmlns:p14="http://schemas.microsoft.com/office/powerpoint/2010/main" val="172821910"/>
              </p:ext>
            </p:extLst>
          </p:nvPr>
        </p:nvGraphicFramePr>
        <p:xfrm>
          <a:off x="-108520" y="4650867"/>
          <a:ext cx="3168352" cy="1779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2" name="Стрелка вправо с вырезом 51"/>
          <p:cNvSpPr/>
          <p:nvPr/>
        </p:nvSpPr>
        <p:spPr>
          <a:xfrm>
            <a:off x="3779912" y="2202595"/>
            <a:ext cx="1080120" cy="360040"/>
          </a:xfrm>
          <a:prstGeom prst="notch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3851920" y="2634643"/>
            <a:ext cx="144016" cy="19442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788024" y="2058579"/>
            <a:ext cx="122413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>
                <a:solidFill>
                  <a:schemeClr val="tx1"/>
                </a:solidFill>
              </a:rPr>
              <a:t>из них: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3879451" y="2484502"/>
            <a:ext cx="324036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одинокие -  </a:t>
            </a:r>
            <a:r>
              <a:rPr lang="ru-RU" b="1" dirty="0" smtClean="0">
                <a:solidFill>
                  <a:srgbClr val="258F2A"/>
                </a:solidFill>
              </a:rPr>
              <a:t>402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человек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4067944" y="2490628"/>
            <a:ext cx="4104456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8" name="Picture 7" descr="\\Южпорт1-пк\папка обмена\опиаип\Антон\Элементы для презентации\54217193-young-woman-social-worker-strolling-with-elder-grey-haired-man-in-wheelchair-flat-style-vector-illus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364640" y="4578859"/>
            <a:ext cx="1440160" cy="1440160"/>
          </a:xfrm>
          <a:prstGeom prst="rect">
            <a:avLst/>
          </a:prstGeom>
          <a:noFill/>
        </p:spPr>
      </p:pic>
      <p:sp>
        <p:nvSpPr>
          <p:cNvPr id="59" name="Прямоугольник 58"/>
          <p:cNvSpPr/>
          <p:nvPr/>
        </p:nvSpPr>
        <p:spPr>
          <a:xfrm>
            <a:off x="4005074" y="3441581"/>
            <a:ext cx="4752528" cy="1440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Picture 8" descr="C:\Users\20\Desktop\Новая презинтация\Элементы\Klining-domov-kvartir-i-ofisov.Kliningovaya-kompaniya.png"/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58763" y="4065429"/>
            <a:ext cx="576064" cy="504704"/>
          </a:xfrm>
          <a:prstGeom prst="rect">
            <a:avLst/>
          </a:prstGeom>
          <a:noFill/>
        </p:spPr>
      </p:pic>
      <p:sp>
        <p:nvSpPr>
          <p:cNvPr id="61" name="Прямоугольник 60"/>
          <p:cNvSpPr/>
          <p:nvPr/>
        </p:nvSpPr>
        <p:spPr>
          <a:xfrm>
            <a:off x="4906835" y="4137437"/>
            <a:ext cx="403244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b="1" dirty="0" smtClean="0">
                <a:solidFill>
                  <a:srgbClr val="258F2A"/>
                </a:solidFill>
              </a:rPr>
              <a:t>53527</a:t>
            </a:r>
            <a:r>
              <a:rPr lang="ru-RU" sz="1700" b="1" dirty="0" smtClean="0">
                <a:solidFill>
                  <a:schemeClr val="tx1"/>
                </a:solidFill>
              </a:rPr>
              <a:t> социально-бытовых </a:t>
            </a:r>
            <a:r>
              <a:rPr lang="ru-RU" sz="1700" b="1" dirty="0">
                <a:solidFill>
                  <a:schemeClr val="tx1"/>
                </a:solidFill>
              </a:rPr>
              <a:t>услуг</a:t>
            </a:r>
          </a:p>
        </p:txBody>
      </p:sp>
      <p:pic>
        <p:nvPicPr>
          <p:cNvPr id="62" name="Picture 2" descr="C:\Users\20\Desktop\Новая презинтация\Элементы\1+.pn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80005" y="2418619"/>
            <a:ext cx="503069" cy="432048"/>
          </a:xfrm>
          <a:prstGeom prst="rect">
            <a:avLst/>
          </a:prstGeom>
          <a:noFill/>
        </p:spPr>
      </p:pic>
      <p:sp>
        <p:nvSpPr>
          <p:cNvPr id="63" name="Прямоугольник 62"/>
          <p:cNvSpPr/>
          <p:nvPr/>
        </p:nvSpPr>
        <p:spPr>
          <a:xfrm>
            <a:off x="4906835" y="4785509"/>
            <a:ext cx="403244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b="1" dirty="0" smtClean="0">
                <a:solidFill>
                  <a:srgbClr val="258F2A"/>
                </a:solidFill>
              </a:rPr>
              <a:t>33751 </a:t>
            </a:r>
            <a:r>
              <a:rPr lang="ru-RU" sz="1700" b="1" dirty="0" smtClean="0">
                <a:solidFill>
                  <a:schemeClr val="tx1"/>
                </a:solidFill>
              </a:rPr>
              <a:t>социально-медицинских </a:t>
            </a:r>
            <a:r>
              <a:rPr lang="ru-RU" sz="1700" b="1" dirty="0">
                <a:solidFill>
                  <a:schemeClr val="tx1"/>
                </a:solidFill>
              </a:rPr>
              <a:t>услуг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256437" y="368393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в </a:t>
            </a:r>
            <a:r>
              <a:rPr lang="ru-RU" b="1" dirty="0" smtClean="0"/>
              <a:t>2023 </a:t>
            </a:r>
            <a:r>
              <a:rPr lang="ru-RU" b="1" dirty="0"/>
              <a:t>году оказано</a:t>
            </a:r>
          </a:p>
        </p:txBody>
      </p:sp>
      <p:pic>
        <p:nvPicPr>
          <p:cNvPr id="65" name="Picture 2" descr="https://www.pinclipart.com/picdir/big/194-1949677_urged-to-avoid-collision-course-with-judiciary-lo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86755" y="5433581"/>
            <a:ext cx="672960" cy="699542"/>
          </a:xfrm>
          <a:prstGeom prst="rect">
            <a:avLst/>
          </a:prstGeom>
          <a:noFill/>
        </p:spPr>
      </p:pic>
      <p:sp>
        <p:nvSpPr>
          <p:cNvPr id="66" name="Прямоугольник 65"/>
          <p:cNvSpPr/>
          <p:nvPr/>
        </p:nvSpPr>
        <p:spPr>
          <a:xfrm>
            <a:off x="4906835" y="5505589"/>
            <a:ext cx="41044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b="1" dirty="0" smtClean="0">
                <a:solidFill>
                  <a:srgbClr val="258F2A"/>
                </a:solidFill>
              </a:rPr>
              <a:t>47 </a:t>
            </a:r>
            <a:r>
              <a:rPr lang="ru-RU" sz="1700" b="1" dirty="0" smtClean="0">
                <a:solidFill>
                  <a:schemeClr val="tx1"/>
                </a:solidFill>
              </a:rPr>
              <a:t> </a:t>
            </a:r>
            <a:r>
              <a:rPr lang="ru-RU" sz="1700" b="1" dirty="0">
                <a:solidFill>
                  <a:schemeClr val="tx1"/>
                </a:solidFill>
              </a:rPr>
              <a:t>социально-правовые услуг</a:t>
            </a:r>
          </a:p>
        </p:txBody>
      </p:sp>
      <p:pic>
        <p:nvPicPr>
          <p:cNvPr id="69" name="Picture 2" descr="C:\Users\User\Downloads\Рисунок14-removebg-preview (2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2922675"/>
            <a:ext cx="504056" cy="432895"/>
          </a:xfrm>
          <a:prstGeom prst="rect">
            <a:avLst/>
          </a:prstGeom>
          <a:noFill/>
        </p:spPr>
      </p:pic>
      <p:pic>
        <p:nvPicPr>
          <p:cNvPr id="36" name="Picture 4" descr="C:\Users\User\Desktop\Годовые отчеты директора\Годовые отчеты за 2019\Годовой отчет Южнопортовый 2019 г проверенный\Картинка для призентации\Fio_Luminoso_(7)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6408760"/>
            <a:ext cx="9143999" cy="476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5326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5172" y="153999"/>
            <a:ext cx="8229600" cy="6858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АДРЕСНАЯ ПОМОЩЬ ВЕТЕРАНАМ ВОВ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8" descr="C:\Users\20\Desktop\Новая презинтация\Элементы\ingredien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23746" y="2492896"/>
            <a:ext cx="648072" cy="648072"/>
          </a:xfrm>
          <a:prstGeom prst="rect">
            <a:avLst/>
          </a:prstGeom>
          <a:noFill/>
        </p:spPr>
      </p:pic>
      <p:pic>
        <p:nvPicPr>
          <p:cNvPr id="42" name="Picture 11" descr="C:\Users\20\Desktop\Новая презинтация\Элементы\Vendor_Payment_Methods-120x1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4026" y="2276872"/>
            <a:ext cx="1728192" cy="1728192"/>
          </a:xfrm>
          <a:prstGeom prst="rect">
            <a:avLst/>
          </a:prstGeom>
          <a:noFill/>
        </p:spPr>
      </p:pic>
      <p:sp>
        <p:nvSpPr>
          <p:cNvPr id="43" name="Прямоугольник 42"/>
          <p:cNvSpPr/>
          <p:nvPr/>
        </p:nvSpPr>
        <p:spPr>
          <a:xfrm>
            <a:off x="2755994" y="3573020"/>
            <a:ext cx="233600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ru-RU" sz="1400" b="1" dirty="0"/>
              <a:t>электронные сертификаты  2000 рублей – </a:t>
            </a:r>
          </a:p>
          <a:p>
            <a:pPr lvl="1">
              <a:defRPr/>
            </a:pPr>
            <a:r>
              <a:rPr lang="ru-RU" sz="1400" b="1" dirty="0" smtClean="0">
                <a:solidFill>
                  <a:srgbClr val="007E39"/>
                </a:solidFill>
                <a:cs typeface="Times New Roman" pitchFamily="18" charset="0"/>
              </a:rPr>
              <a:t>3 </a:t>
            </a:r>
            <a:r>
              <a:rPr lang="ru-RU" sz="1400" b="1" dirty="0"/>
              <a:t>чел</a:t>
            </a:r>
            <a:r>
              <a:rPr lang="ru-RU" sz="1400" b="1" dirty="0" smtClean="0"/>
              <a:t>.</a:t>
            </a:r>
            <a:endParaRPr lang="ru-RU" sz="1400" b="1" dirty="0"/>
          </a:p>
          <a:p>
            <a:pPr lvl="1">
              <a:defRPr/>
            </a:pPr>
            <a:endParaRPr lang="ru-RU" sz="1400" b="1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667762" y="3140968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праздничный продуктовый  набор – </a:t>
            </a:r>
            <a:r>
              <a:rPr lang="ru-RU" sz="1400" b="1" dirty="0" smtClean="0">
                <a:solidFill>
                  <a:srgbClr val="007E39"/>
                </a:solidFill>
                <a:cs typeface="Times New Roman" pitchFamily="18" charset="0"/>
              </a:rPr>
              <a:t>38 </a:t>
            </a:r>
            <a:r>
              <a:rPr lang="ru-RU" sz="1400" b="1" dirty="0" smtClean="0"/>
              <a:t> </a:t>
            </a:r>
            <a:r>
              <a:rPr lang="ru-RU" sz="1400" b="1" dirty="0"/>
              <a:t>чел</a:t>
            </a:r>
            <a:r>
              <a:rPr lang="ru-RU" sz="1400" b="1" dirty="0" smtClean="0"/>
              <a:t>.</a:t>
            </a:r>
            <a:endParaRPr lang="ru-RU" sz="1400" b="1" dirty="0"/>
          </a:p>
        </p:txBody>
      </p:sp>
      <p:pic>
        <p:nvPicPr>
          <p:cNvPr id="83" name="Picture 25" descr="C:\Users\20\Desktop\Новая презинтация\Элементы\Credit-Car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1549" y="2214156"/>
            <a:ext cx="1728192" cy="1728192"/>
          </a:xfrm>
          <a:prstGeom prst="rect">
            <a:avLst/>
          </a:prstGeom>
          <a:noFill/>
        </p:spPr>
      </p:pic>
      <p:sp>
        <p:nvSpPr>
          <p:cNvPr id="84" name="Прямоугольник 83"/>
          <p:cNvSpPr/>
          <p:nvPr/>
        </p:nvSpPr>
        <p:spPr>
          <a:xfrm>
            <a:off x="4769501" y="3582313"/>
            <a:ext cx="32403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ru-RU" sz="1400" b="1" dirty="0"/>
              <a:t>электронные сертификаты  на товары длительного пользования – </a:t>
            </a:r>
            <a:r>
              <a:rPr lang="ru-RU" sz="1400" b="1" dirty="0" smtClean="0">
                <a:solidFill>
                  <a:srgbClr val="258F2A"/>
                </a:solidFill>
              </a:rPr>
              <a:t>27 </a:t>
            </a:r>
            <a:r>
              <a:rPr lang="ru-RU" sz="1400" b="1" dirty="0" smtClean="0">
                <a:solidFill>
                  <a:srgbClr val="007E39"/>
                </a:solidFill>
              </a:rPr>
              <a:t> </a:t>
            </a:r>
            <a:r>
              <a:rPr lang="ru-RU" sz="1400" b="1" dirty="0" smtClean="0"/>
              <a:t>чел.</a:t>
            </a:r>
            <a:endParaRPr lang="ru-RU" sz="1400" b="1" dirty="0"/>
          </a:p>
          <a:p>
            <a:pPr lvl="1">
              <a:defRPr/>
            </a:pPr>
            <a:endParaRPr lang="ru-RU" sz="1400" b="1" dirty="0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179512" y="1564864"/>
            <a:ext cx="8784976" cy="576064"/>
          </a:xfrm>
          <a:prstGeom prst="roundRect">
            <a:avLst/>
          </a:prstGeom>
          <a:solidFill>
            <a:srgbClr val="3333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bg1"/>
                </a:solidFill>
                <a:cs typeface="Times New Roman" pitchFamily="18" charset="0"/>
              </a:rPr>
              <a:t>В </a:t>
            </a:r>
            <a:r>
              <a:rPr lang="ru-RU" sz="2400" b="1" i="1" dirty="0" smtClean="0">
                <a:solidFill>
                  <a:schemeClr val="bg1"/>
                </a:solidFill>
                <a:cs typeface="Times New Roman" pitchFamily="18" charset="0"/>
              </a:rPr>
              <a:t>2023</a:t>
            </a:r>
            <a:r>
              <a:rPr lang="ru-RU" b="1" i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b="1" i="1" dirty="0">
                <a:solidFill>
                  <a:schemeClr val="bg1"/>
                </a:solidFill>
                <a:cs typeface="Times New Roman" pitchFamily="18" charset="0"/>
              </a:rPr>
              <a:t>году за адресной социальной помощью обратились  </a:t>
            </a:r>
            <a:r>
              <a:rPr lang="ru-RU" sz="2800" b="1" i="1" dirty="0" smtClean="0">
                <a:solidFill>
                  <a:schemeClr val="bg1"/>
                </a:solidFill>
                <a:cs typeface="Times New Roman" pitchFamily="18" charset="0"/>
              </a:rPr>
              <a:t>27 ветеранов</a:t>
            </a:r>
            <a:endParaRPr lang="ru-RU" b="1" i="1" dirty="0">
              <a:solidFill>
                <a:schemeClr val="bg1"/>
              </a:solidFill>
              <a:cs typeface="Times New Roman" pitchFamily="18" charset="0"/>
            </a:endParaRPr>
          </a:p>
          <a:p>
            <a:pPr algn="ctr"/>
            <a:r>
              <a:rPr lang="ru-RU" b="1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</a:p>
        </p:txBody>
      </p:sp>
      <p:pic>
        <p:nvPicPr>
          <p:cNvPr id="22" name="Picture 4" descr="C:\Users\User\Desktop\Годовые отчеты директора\Годовые отчеты за 2019\Годовой отчет Южнопортовый 2019 г проверенный\Картинка для призентации\Fio_Luminoso_(7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408760"/>
            <a:ext cx="9143999" cy="476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5940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-468560" y="185195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ЭЛЕКТРОННЫЕ СОЦИАЛЬНЫЕ СЕРТИФИКАТЫ НА БЫТОВУЮ ТЕХНИКУ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5576" y="3212976"/>
            <a:ext cx="4536504" cy="3308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sz="1550" b="1" dirty="0"/>
              <a:t>         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19572" y="1590978"/>
            <a:ext cx="7848872" cy="43204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cs typeface="Times New Roman" panose="02020603050405020304" pitchFamily="18" charset="0"/>
              </a:rPr>
              <a:t>В  </a:t>
            </a:r>
            <a:r>
              <a:rPr lang="ru-RU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2023</a:t>
            </a:r>
            <a:r>
              <a:rPr lang="ru-RU" sz="1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cs typeface="Times New Roman" panose="02020603050405020304" pitchFamily="18" charset="0"/>
              </a:rPr>
              <a:t>году выдано </a:t>
            </a:r>
            <a:r>
              <a:rPr lang="ru-RU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27 </a:t>
            </a:r>
            <a:r>
              <a:rPr lang="ru-RU" sz="1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cs typeface="Times New Roman" panose="02020603050405020304" pitchFamily="18" charset="0"/>
              </a:rPr>
              <a:t>ЭСС на ТДП</a:t>
            </a:r>
          </a:p>
        </p:txBody>
      </p:sp>
      <p:pic>
        <p:nvPicPr>
          <p:cNvPr id="25" name="Picture 6" descr="\\10.57.47.181\папка обмена\опиаип\Вера\Иконки помощь\стиралка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1234" y="2757638"/>
            <a:ext cx="684000" cy="684000"/>
          </a:xfrm>
          <a:prstGeom prst="rect">
            <a:avLst/>
          </a:prstGeom>
          <a:noFill/>
        </p:spPr>
      </p:pic>
      <p:pic>
        <p:nvPicPr>
          <p:cNvPr id="26" name="Picture 1" descr="C:\Users\User\Desktop\addict-Water-Kettle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4806216" y="2771735"/>
            <a:ext cx="684000" cy="684000"/>
          </a:xfrm>
          <a:prstGeom prst="rect">
            <a:avLst/>
          </a:prstGeom>
          <a:noFill/>
        </p:spPr>
      </p:pic>
      <p:pic>
        <p:nvPicPr>
          <p:cNvPr id="27" name="Picture 2" descr="C:\Users\User\Desktop\cook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2726504" y="2734988"/>
            <a:ext cx="684000" cy="684000"/>
          </a:xfrm>
          <a:prstGeom prst="rect">
            <a:avLst/>
          </a:prstGeom>
          <a:noFill/>
        </p:spPr>
      </p:pic>
      <p:pic>
        <p:nvPicPr>
          <p:cNvPr id="28" name="Picture 3" descr="C:\Users\User\Desktop\untitled.png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 flipV="1">
            <a:off x="8389424" y="2831481"/>
            <a:ext cx="720080" cy="524628"/>
          </a:xfrm>
          <a:prstGeom prst="rect">
            <a:avLst/>
          </a:prstGeom>
          <a:noFill/>
        </p:spPr>
      </p:pic>
      <p:pic>
        <p:nvPicPr>
          <p:cNvPr id="29" name="Picture 4" descr="C:\Users\User\Desktop\untitled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V="1">
            <a:off x="3771636" y="2861693"/>
            <a:ext cx="684000" cy="434131"/>
          </a:xfrm>
          <a:prstGeom prst="rect">
            <a:avLst/>
          </a:prstGeom>
          <a:noFill/>
        </p:spPr>
      </p:pic>
      <p:pic>
        <p:nvPicPr>
          <p:cNvPr id="30" name="Picture 5" descr="C:\Users\User\Desktop\untitled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 flipV="1">
            <a:off x="7392804" y="2705330"/>
            <a:ext cx="683304" cy="684000"/>
          </a:xfrm>
          <a:prstGeom prst="rect">
            <a:avLst/>
          </a:prstGeom>
          <a:noFill/>
        </p:spPr>
      </p:pic>
      <p:pic>
        <p:nvPicPr>
          <p:cNvPr id="31" name="Picture 6" descr="C:\Users\User\Desktop\purepng.com-black-vacuum-cleanervacuum-cleanervacuumcleanersweeperhooverair-pumpsuck-up-dust-1701528435510mbnh6.png"/>
          <p:cNvPicPr preferRelativeResize="0"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28976" y="2705330"/>
            <a:ext cx="684000" cy="684000"/>
          </a:xfrm>
          <a:prstGeom prst="rect">
            <a:avLst/>
          </a:prstGeom>
          <a:noFill/>
        </p:spPr>
      </p:pic>
      <p:pic>
        <p:nvPicPr>
          <p:cNvPr id="32" name="Picture 7" descr="C:\Users\User\Desktop\fridge.png"/>
          <p:cNvPicPr preferRelativeResize="0"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792" y="2762888"/>
            <a:ext cx="684000" cy="684000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72008" y="3400470"/>
            <a:ext cx="9144000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50" b="1" dirty="0"/>
              <a:t>холодильник, газовая плита, </a:t>
            </a:r>
            <a:r>
              <a:rPr lang="ru-RU" sz="1550" b="1" dirty="0" err="1"/>
              <a:t>эл.плита</a:t>
            </a:r>
            <a:r>
              <a:rPr lang="ru-RU" sz="1550" b="1" dirty="0"/>
              <a:t>, печь СВЧ, электрический чайник, пылесос, телевизор, ноутбук</a:t>
            </a:r>
          </a:p>
        </p:txBody>
      </p:sp>
      <p:pic>
        <p:nvPicPr>
          <p:cNvPr id="36" name="Picture 4" descr="C:\Users\User\Desktop\Годовые отчеты директора\Годовые отчеты за 2019\Годовой отчет Южнопортовый 2019 г проверенный\Картинка для призентации\Fio_Luminoso_(7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6408760"/>
            <a:ext cx="9143999" cy="476250"/>
          </a:xfrm>
          <a:prstGeom prst="rect">
            <a:avLst/>
          </a:prstGeom>
          <a:noFill/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218" y="3848293"/>
            <a:ext cx="2419902" cy="24645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2008" y="2233128"/>
            <a:ext cx="9144000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50" b="1" dirty="0" smtClean="0"/>
              <a:t>         5                         0                          4                      3                     4                         5                           4                     1 </a:t>
            </a:r>
            <a:endParaRPr lang="ru-RU" sz="1550" b="1" dirty="0"/>
          </a:p>
        </p:txBody>
      </p:sp>
    </p:spTree>
    <p:extLst>
      <p:ext uri="{BB962C8B-B14F-4D97-AF65-F5344CB8AC3E}">
        <p14:creationId xmlns:p14="http://schemas.microsoft.com/office/powerpoint/2010/main" val="3628669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-468560" y="185195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ПРОКАТ И ВЫДАЧА  ТЕХНИЧЕСКИХ СРЕДСТВ РЕАБИЛИТАЦИИ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5576" y="3212976"/>
            <a:ext cx="4536504" cy="3308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sz="1550" b="1" dirty="0"/>
              <a:t>         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19572" y="1590978"/>
            <a:ext cx="7848872" cy="43204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cs typeface="Times New Roman" panose="02020603050405020304" pitchFamily="18" charset="0"/>
              </a:rPr>
              <a:t>В  </a:t>
            </a:r>
            <a:r>
              <a:rPr lang="ru-RU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2023</a:t>
            </a:r>
            <a:r>
              <a:rPr lang="ru-RU" sz="1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cs typeface="Times New Roman" panose="02020603050405020304" pitchFamily="18" charset="0"/>
              </a:rPr>
              <a:t>году </a:t>
            </a:r>
            <a:r>
              <a:rPr lang="ru-RU" sz="1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выдано: </a:t>
            </a:r>
            <a:endParaRPr lang="ru-RU" sz="1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34" name="Picture 2" descr="http://cliparts.co/cliparts/kiM/Kpr/kiMKpr6eT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25546" y="2322695"/>
            <a:ext cx="288032" cy="465651"/>
          </a:xfrm>
          <a:prstGeom prst="rect">
            <a:avLst/>
          </a:prstGeom>
          <a:noFill/>
        </p:spPr>
      </p:pic>
      <p:pic>
        <p:nvPicPr>
          <p:cNvPr id="35" name="Picture 2" descr="http://cliparts.co/cliparts/kiM/Kpr/kiMKpr6eT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54122" y="2855190"/>
            <a:ext cx="288032" cy="465651"/>
          </a:xfrm>
          <a:prstGeom prst="rect">
            <a:avLst/>
          </a:prstGeom>
          <a:noFill/>
        </p:spPr>
      </p:pic>
      <p:pic>
        <p:nvPicPr>
          <p:cNvPr id="40" name="Picture 2" descr="http://cliparts.co/cliparts/kiM/Kpr/kiMKpr6eT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47005" y="3624455"/>
            <a:ext cx="288032" cy="465651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1115616" y="2368408"/>
            <a:ext cx="4644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Абсорбирующее бельё - </a:t>
            </a:r>
            <a:r>
              <a:rPr lang="ru-RU" b="1" dirty="0" smtClean="0">
                <a:solidFill>
                  <a:srgbClr val="258F2A"/>
                </a:solidFill>
              </a:rPr>
              <a:t>517 </a:t>
            </a:r>
            <a:r>
              <a:rPr lang="ru-RU" b="1" dirty="0">
                <a:solidFill>
                  <a:srgbClr val="258F2A"/>
                </a:solidFill>
              </a:rPr>
              <a:t>чел</a:t>
            </a:r>
            <a:r>
              <a:rPr lang="ru-RU" b="1" dirty="0" smtClean="0">
                <a:solidFill>
                  <a:srgbClr val="258F2A"/>
                </a:solidFill>
              </a:rPr>
              <a:t>./354433ед</a:t>
            </a:r>
            <a:r>
              <a:rPr lang="ru-RU" b="1" dirty="0">
                <a:solidFill>
                  <a:srgbClr val="258F2A"/>
                </a:solidFill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43608" y="2900538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Технические  средства реабилитации – </a:t>
            </a:r>
            <a:r>
              <a:rPr lang="ru-RU" b="1" dirty="0" smtClean="0">
                <a:solidFill>
                  <a:srgbClr val="258F2A"/>
                </a:solidFill>
              </a:rPr>
              <a:t>158 </a:t>
            </a:r>
            <a:r>
              <a:rPr lang="ru-RU" b="1" dirty="0">
                <a:solidFill>
                  <a:srgbClr val="258F2A"/>
                </a:solidFill>
              </a:rPr>
              <a:t>чел</a:t>
            </a:r>
            <a:r>
              <a:rPr lang="ru-RU" b="1" dirty="0" smtClean="0">
                <a:solidFill>
                  <a:srgbClr val="258F2A"/>
                </a:solidFill>
              </a:rPr>
              <a:t>./211 ед</a:t>
            </a:r>
            <a:r>
              <a:rPr lang="ru-RU" b="1" dirty="0">
                <a:solidFill>
                  <a:srgbClr val="258F2A"/>
                </a:solidFill>
              </a:rPr>
              <a:t>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46570" y="3560290"/>
            <a:ext cx="6621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Компенсации за самостоятельно приобретенные технические средства реабилитации </a:t>
            </a:r>
            <a:r>
              <a:rPr lang="ru-RU" dirty="0" smtClean="0"/>
              <a:t>–</a:t>
            </a:r>
            <a:r>
              <a:rPr lang="ru-RU" b="1" dirty="0" smtClean="0">
                <a:solidFill>
                  <a:srgbClr val="258F2A"/>
                </a:solidFill>
              </a:rPr>
              <a:t>231 </a:t>
            </a:r>
            <a:r>
              <a:rPr lang="ru-RU" b="1" dirty="0">
                <a:solidFill>
                  <a:srgbClr val="258F2A"/>
                </a:solidFill>
              </a:rPr>
              <a:t>чел</a:t>
            </a:r>
            <a:r>
              <a:rPr lang="ru-RU" b="1" dirty="0" smtClean="0">
                <a:solidFill>
                  <a:srgbClr val="258F2A"/>
                </a:solidFill>
              </a:rPr>
              <a:t>./30849 </a:t>
            </a:r>
            <a:r>
              <a:rPr lang="ru-RU" b="1" dirty="0">
                <a:solidFill>
                  <a:srgbClr val="258F2A"/>
                </a:solidFill>
              </a:rPr>
              <a:t>ед.</a:t>
            </a:r>
          </a:p>
          <a:p>
            <a:endParaRPr lang="ru-RU" b="1" dirty="0"/>
          </a:p>
        </p:txBody>
      </p:sp>
      <p:pic>
        <p:nvPicPr>
          <p:cNvPr id="36" name="Picture 4" descr="C:\Users\User\Desktop\Годовые отчеты директора\Годовые отчеты за 2019\Годовой отчет Южнопортовый 2019 г проверенный\Картинка для призентации\Fio_Luminoso_(7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08760"/>
            <a:ext cx="9143999" cy="476250"/>
          </a:xfrm>
          <a:prstGeom prst="rect">
            <a:avLst/>
          </a:prstGeom>
          <a:noFill/>
        </p:spPr>
      </p:pic>
      <p:pic>
        <p:nvPicPr>
          <p:cNvPr id="37" name="Picture 2" descr="http://cliparts.co/cliparts/kiM/Kpr/kiMKpr6eT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65825" y="4444373"/>
            <a:ext cx="288032" cy="46565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43608" y="4396654"/>
            <a:ext cx="75248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Выданы направления на протезно-ортопедические предприятия для дальнейшего обеспечения протезными техническими средствами реабилитации </a:t>
            </a:r>
            <a:r>
              <a:rPr lang="ru-RU" dirty="0" smtClean="0">
                <a:solidFill>
                  <a:srgbClr val="258F2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ru-RU" b="1" dirty="0" smtClean="0">
                <a:solidFill>
                  <a:srgbClr val="258F2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102 чел./387ед</a:t>
            </a:r>
            <a:r>
              <a:rPr lang="ru-RU" b="1" dirty="0">
                <a:solidFill>
                  <a:srgbClr val="258F2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b="1" dirty="0">
              <a:solidFill>
                <a:srgbClr val="258F2A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6161" y="5412804"/>
            <a:ext cx="8495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b="1" dirty="0"/>
              <a:t>Также проводилось консультирование и обучение пользования техническими средствами реабилитации.</a:t>
            </a:r>
          </a:p>
        </p:txBody>
      </p:sp>
    </p:spTree>
    <p:extLst>
      <p:ext uri="{BB962C8B-B14F-4D97-AF65-F5344CB8AC3E}">
        <p14:creationId xmlns:p14="http://schemas.microsoft.com/office/powerpoint/2010/main" val="2386666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-396552" y="209615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СОЦИАЛЬНАЯ РЕАБИЛИТАЦИЯ ИНВАЛИДОВ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5576" y="3212976"/>
            <a:ext cx="4536504" cy="3308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sz="1550" b="1" dirty="0"/>
              <a:t>         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98426" y="4077071"/>
            <a:ext cx="7848872" cy="187220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540385" algn="just">
              <a:lnSpc>
                <a:spcPct val="150000"/>
              </a:lnSpc>
            </a:pPr>
            <a:r>
              <a:rPr lang="ru-RU" sz="2000" b="1" dirty="0" smtClean="0">
                <a:solidFill>
                  <a:prstClr val="black"/>
                </a:solidFill>
              </a:rPr>
              <a:t>За  2023 год  услугу «Комплексная реабилитация в нестационарной форме» получили 257 жителей района Южное Медведково.</a:t>
            </a:r>
            <a:endParaRPr lang="ru-RU" sz="2000" b="1" dirty="0">
              <a:solidFill>
                <a:prstClr val="black"/>
              </a:solidFill>
            </a:endParaRPr>
          </a:p>
        </p:txBody>
      </p:sp>
      <p:pic>
        <p:nvPicPr>
          <p:cNvPr id="36" name="Picture 4" descr="C:\Users\User\Desktop\Годовые отчеты директора\Годовые отчеты за 2019\Годовой отчет Южнопортовый 2019 г проверенный\Картинка для призентации\Fio_Luminoso_(7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08760"/>
            <a:ext cx="9143999" cy="4762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88811" y="1491687"/>
            <a:ext cx="7848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профиль отделения социальной реабилитации инвалидов (ОСРИ) - оказание помощи инвалидам по общему заболеванию, лицам с ограниченными возможностями здоровья, в том числе участникам техногенных катастроф и боевых действий. Преимущественно в отделение обращаются инвалиды и лица с ограниченными возможностями здоровья, проживающие в районах Северное Медведково, Южное Медведково, Отрадное, Бабушкинский. </a:t>
            </a:r>
          </a:p>
        </p:txBody>
      </p:sp>
    </p:spTree>
    <p:extLst>
      <p:ext uri="{BB962C8B-B14F-4D97-AF65-F5344CB8AC3E}">
        <p14:creationId xmlns:p14="http://schemas.microsoft.com/office/powerpoint/2010/main" val="7188373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29000">
              <a:schemeClr val="accent1">
                <a:tint val="66000"/>
                <a:satMod val="160000"/>
                <a:lumMod val="27000"/>
                <a:lumOff val="73000"/>
              </a:schemeClr>
            </a:gs>
            <a:gs pos="60000">
              <a:schemeClr val="accent4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ln>
          <a:solidFill>
            <a:schemeClr val="bg1">
              <a:alpha val="90000"/>
            </a:schemeClr>
          </a:solidFill>
        </a:ln>
        <a:effectLst>
          <a:outerShdw blurRad="177800" dist="50800" dir="5400000" algn="ctr" rotWithShape="0">
            <a:srgbClr val="000000">
              <a:alpha val="87000"/>
            </a:srgbClr>
          </a:outerShdw>
        </a:effectLst>
      </a:spPr>
      <a:bodyPr spcFirstLastPara="0" vert="horz" wrap="square" lIns="10160" tIns="443325" rIns="443325" bIns="443325" numCol="1" spcCol="1270" rtlCol="0" anchor="t" anchorCtr="0">
        <a:noAutofit/>
      </a:bodyPr>
      <a:lstStyle>
        <a:defPPr marL="171450" indent="-171450" algn="l" defTabSz="711200">
          <a:lnSpc>
            <a:spcPct val="90000"/>
          </a:lnSpc>
          <a:spcBef>
            <a:spcPct val="0"/>
          </a:spcBef>
          <a:spcAft>
            <a:spcPct val="15000"/>
          </a:spcAft>
          <a:buChar char="••"/>
          <a:defRPr sz="1600" kern="1200" dirty="0"/>
        </a:defPPr>
      </a:lstStyle>
      <a:style>
        <a:lnRef idx="2">
          <a:scrgbClr r="0" g="0" b="0"/>
        </a:lnRef>
        <a:fillRef idx="1">
          <a:scrgbClr r="0" g="0" b="0"/>
        </a:fillRef>
        <a:effectRef idx="0">
          <a:schemeClr val="accent4">
            <a:tint val="40000"/>
            <a:alpha val="90000"/>
            <a:hueOff val="0"/>
            <a:satOff val="0"/>
            <a:lumOff val="0"/>
            <a:alphaOff val="0"/>
          </a:schemeClr>
        </a:effectRef>
        <a:fontRef idx="minor">
          <a:schemeClr val="dk1">
            <a:hueOff val="0"/>
            <a:satOff val="0"/>
            <a:lumOff val="0"/>
            <a:alphaOff val="0"/>
          </a:schemeClr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6199</TotalTime>
  <Words>624</Words>
  <Application>Microsoft Office PowerPoint</Application>
  <PresentationFormat>Экран (4:3)</PresentationFormat>
  <Paragraphs>124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Circe Bold</vt:lpstr>
      <vt:lpstr>Tahoma</vt:lpstr>
      <vt:lpstr>Times New Roman</vt:lpstr>
      <vt:lpstr>Verdana</vt:lpstr>
      <vt:lpstr>Wingdings</vt:lpstr>
      <vt:lpstr>Тема Office</vt:lpstr>
      <vt:lpstr>Презентация PowerPoint</vt:lpstr>
      <vt:lpstr>ИНФРАСТРУКТУРА ФИЛИАЛА «ЮЖНОЕ МЕДВЕДКОВО»</vt:lpstr>
      <vt:lpstr>МЕЖВЕДОМСТВЕННОЕ ВЗАИМОДЕЙСТВИЕ</vt:lpstr>
      <vt:lpstr>Презентация PowerPoint</vt:lpstr>
      <vt:lpstr>СОЦИАЛЬНОЕ ОБСЛУЖИВАНИЕ НА ДОМУ </vt:lpstr>
      <vt:lpstr>АДРЕСНАЯ ПОМОЩЬ ВЕТЕРАНАМ ВОВ</vt:lpstr>
      <vt:lpstr>Презентация PowerPoint</vt:lpstr>
      <vt:lpstr>Презентация PowerPoint</vt:lpstr>
      <vt:lpstr>Презентация PowerPoint</vt:lpstr>
      <vt:lpstr>СОЦИАЛЬНАЯ РЕАБИЛИТАЦИЯ ИНВАЛИДОВ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ГБУ ТЦСО 9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</dc:creator>
  <cp:lastModifiedBy>AniksTD</cp:lastModifiedBy>
  <cp:revision>693</cp:revision>
  <cp:lastPrinted>2021-01-19T07:45:33Z</cp:lastPrinted>
  <dcterms:created xsi:type="dcterms:W3CDTF">2013-03-25T20:59:10Z</dcterms:created>
  <dcterms:modified xsi:type="dcterms:W3CDTF">2024-03-11T08:41:45Z</dcterms:modified>
</cp:coreProperties>
</file>