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75" r:id="rId5"/>
    <p:sldId id="291" r:id="rId6"/>
    <p:sldId id="276" r:id="rId7"/>
    <p:sldId id="288" r:id="rId8"/>
    <p:sldId id="290" r:id="rId9"/>
    <p:sldId id="289" r:id="rId10"/>
    <p:sldId id="260" r:id="rId11"/>
    <p:sldId id="262" r:id="rId12"/>
    <p:sldId id="263" r:id="rId13"/>
    <p:sldId id="265" r:id="rId14"/>
    <p:sldId id="264" r:id="rId15"/>
    <p:sldId id="294" r:id="rId16"/>
    <p:sldId id="295" r:id="rId17"/>
    <p:sldId id="296" r:id="rId18"/>
    <p:sldId id="267" r:id="rId19"/>
    <p:sldId id="269" r:id="rId20"/>
    <p:sldId id="297" r:id="rId21"/>
    <p:sldId id="29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903C"/>
    <a:srgbClr val="BDE7F1"/>
    <a:srgbClr val="8EA244"/>
    <a:srgbClr val="A4B856"/>
    <a:srgbClr val="FDDD51"/>
    <a:srgbClr val="1B2E51"/>
    <a:srgbClr val="93A846"/>
    <a:srgbClr val="4694DA"/>
    <a:srgbClr val="48BDD7"/>
    <a:srgbClr val="47B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620" autoAdjust="0"/>
  </p:normalViewPr>
  <p:slideViewPr>
    <p:cSldViewPr snapToGrid="0">
      <p:cViewPr varScale="1">
        <p:scale>
          <a:sx n="110" d="100"/>
          <a:sy n="110" d="100"/>
        </p:scale>
        <p:origin x="67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801570999277271E-2"/>
          <c:y val="8.1513548246539336E-2"/>
          <c:w val="0.41612598504859538"/>
          <c:h val="0.80106504535334011"/>
        </c:manualLayout>
      </c:layout>
      <c:pieChart>
        <c:varyColors val="1"/>
        <c:ser>
          <c:idx val="0"/>
          <c:order val="0"/>
          <c:explosion val="27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D44-4F94-BDC1-1BF7715C8A55}"/>
              </c:ext>
            </c:extLst>
          </c:dPt>
          <c:dLbls>
            <c:dLbl>
              <c:idx val="4"/>
              <c:layout>
                <c:manualLayout>
                  <c:x val="3.2138061546654495E-2"/>
                  <c:y val="2.7053977420278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4F9-4F23-A47B-B88141E58A9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Лист1!$F$6:$F$11</c:f>
              <c:strCache>
                <c:ptCount val="6"/>
                <c:pt idx="0">
                  <c:v>Болезни органов дыхания</c:v>
                </c:pt>
                <c:pt idx="1">
                  <c:v>Болезни глаза и придаточного аппарата</c:v>
                </c:pt>
                <c:pt idx="2">
                  <c:v>Болезни костно- мышечной системы </c:v>
                </c:pt>
                <c:pt idx="3">
                  <c:v>Болезни нервной системы</c:v>
                </c:pt>
                <c:pt idx="4">
                  <c:v>Болезни органов пищеварения</c:v>
                </c:pt>
                <c:pt idx="5">
                  <c:v>Прочие</c:v>
                </c:pt>
              </c:strCache>
            </c:strRef>
          </c:cat>
          <c:val>
            <c:numRef>
              <c:f>Лист1!$G$6:$G$11</c:f>
              <c:numCache>
                <c:formatCode>General</c:formatCode>
                <c:ptCount val="6"/>
                <c:pt idx="0">
                  <c:v>62.1</c:v>
                </c:pt>
                <c:pt idx="1">
                  <c:v>8.5</c:v>
                </c:pt>
                <c:pt idx="2">
                  <c:v>6.1</c:v>
                </c:pt>
                <c:pt idx="3">
                  <c:v>3.9</c:v>
                </c:pt>
                <c:pt idx="4">
                  <c:v>3.8</c:v>
                </c:pt>
                <c:pt idx="5">
                  <c:v>15.599999999999998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44-4F94-BDC1-1BF7715C8A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9511364068621855"/>
          <c:y val="0.11609095868902854"/>
          <c:w val="0.26719160104986883"/>
          <c:h val="0.70584909745002566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3665783505347564E-2"/>
          <c:w val="0.96990051549407053"/>
          <c:h val="0.81422463205133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68158386633157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6690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C99-4406-931D-4DE85D519BD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1345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3A5-49DB-9B4D-4D16610AC6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887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3A5-49DB-9B4D-4D16610AC6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505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3A5-49DB-9B4D-4D16610AC6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487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3A5-49DB-9B4D-4D16610AC6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Roboto" panose="02000000000000000000" pitchFamily="2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11989</c:v>
                </c:pt>
                <c:pt idx="1">
                  <c:v>1367</c:v>
                </c:pt>
                <c:pt idx="2">
                  <c:v>992</c:v>
                </c:pt>
                <c:pt idx="3">
                  <c:v>646</c:v>
                </c:pt>
                <c:pt idx="4" formatCode="#,##0">
                  <c:v>675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28-4842-AE0D-452D40CA7A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6716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3A5-49DB-9B4D-4D16610AC6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1337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3A5-49DB-9B4D-4D16610AC6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890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3A5-49DB-9B4D-4D16610AC6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503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3A5-49DB-9B4D-4D16610AC6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502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3A5-49DB-9B4D-4D16610AC6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Roboto" panose="02000000000000000000" pitchFamily="2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11968</c:v>
                </c:pt>
                <c:pt idx="1">
                  <c:v>1379</c:v>
                </c:pt>
                <c:pt idx="2">
                  <c:v>998</c:v>
                </c:pt>
                <c:pt idx="3">
                  <c:v>643</c:v>
                </c:pt>
                <c:pt idx="4" formatCode="#,##0">
                  <c:v>684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28-4842-AE0D-452D40CA7A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897421696"/>
        <c:axId val="897422240"/>
      </c:barChart>
      <c:catAx>
        <c:axId val="8974216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97422240"/>
        <c:crosses val="autoZero"/>
        <c:auto val="1"/>
        <c:lblAlgn val="ctr"/>
        <c:lblOffset val="100"/>
        <c:noMultiLvlLbl val="0"/>
      </c:catAx>
      <c:valAx>
        <c:axId val="897422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97421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5.3665783505347564E-2"/>
          <c:w val="0.96990051549407053"/>
          <c:h val="0.81422463205133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68158386633157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558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6E7-4E26-BA13-B39EAD114F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242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4D2-471B-85E7-C619D062DF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264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4D2-471B-85E7-C619D062DF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104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4D2-471B-85E7-C619D062DF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101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4D2-471B-85E7-C619D062DF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Roboto" panose="02000000000000000000" pitchFamily="2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528</c:v>
                </c:pt>
                <c:pt idx="1">
                  <c:v>341</c:v>
                </c:pt>
                <c:pt idx="2">
                  <c:v>226</c:v>
                </c:pt>
                <c:pt idx="3">
                  <c:v>151</c:v>
                </c:pt>
                <c:pt idx="4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28-4842-AE0D-452D40CA7A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553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4D2-471B-85E7-C619D062DF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245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4D2-471B-85E7-C619D062DF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266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4D2-471B-85E7-C619D062DF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103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4D2-471B-85E7-C619D062DF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103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4D2-471B-85E7-C619D062DF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Roboto" panose="02000000000000000000" pitchFamily="2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515</c:v>
                </c:pt>
                <c:pt idx="1">
                  <c:v>338</c:v>
                </c:pt>
                <c:pt idx="2">
                  <c:v>229</c:v>
                </c:pt>
                <c:pt idx="3">
                  <c:v>149</c:v>
                </c:pt>
                <c:pt idx="4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28-4842-AE0D-452D40CA7A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027465168"/>
        <c:axId val="1027458096"/>
      </c:barChart>
      <c:catAx>
        <c:axId val="10274651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7458096"/>
        <c:crosses val="autoZero"/>
        <c:auto val="1"/>
        <c:lblAlgn val="ctr"/>
        <c:lblOffset val="100"/>
        <c:noMultiLvlLbl val="0"/>
      </c:catAx>
      <c:valAx>
        <c:axId val="1027458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746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C0122-CC4C-42EB-8D3D-9A98C7A58592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B7D56-94D9-4205-87E3-107C35011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47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2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1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80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07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5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23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35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22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72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D1AB43-986A-4C5E-8BB1-1B61A32BD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8FB9468-7E68-4277-B55D-D05E79B6C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7E0474-D7E6-434F-8EFF-7D57382C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A48EBF-31EF-4C5C-9E14-B6057C147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2F337FC-6275-4868-B074-208A19DA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3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85149A-ED13-417E-8EBB-2142282C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CBD769C-199B-4565-84BC-C048C8064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9E6DD9A-6903-491A-8342-4CD26E32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0042D3-55D1-4CAF-888B-27B43873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5D5731-DF19-4A3A-81C5-D6E27A6F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44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E490C02-2988-4550-A4B4-D010CE8C6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CA3C205-7B9D-437F-8348-B746AF64C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0A0436-319D-4FDE-9583-CD97E4F03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57D0AE-4F77-48AA-A576-FB6227E3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C711B7-35E4-4AC6-9847-175363F8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AEFFDD-45DA-4733-AC70-FDB22969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990364-BEE7-423C-AF06-0C5187838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97BB1A-0FD5-431B-B3DE-0EA63A75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46CC9D-9AC9-4712-86A2-5E32B6A5A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095CA56-9F6B-4800-BDCE-7EE2EDE7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0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69DDC8-04DB-4097-A32D-FE27EED8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B5B38D7-7FE2-4360-A81F-9200DD217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B229FA-4C4E-498B-8CA6-05D88D99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73EB25-C743-4BFB-940F-13AD4986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FD880A8-FF61-4962-A2DA-2797DDEF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03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F00C18-211C-462E-A3FF-F1021306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C692A3-C3F7-4DF3-BBE3-EFD94ED69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4AA76A1-67D5-4C09-9727-7C7FA9094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479CAAE-0007-4E6F-831D-B0FF7895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AEF33CB-EDBB-48BC-8276-32531132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6552D75-58FD-4B19-BD1E-53027D6F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51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D3FB51-75D3-4C3D-9927-E900B07DC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A3D938-C14C-4F3E-8DC4-F0037C18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610D8E7-B256-4C52-BC31-AE864E13E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1EDAE40-37E9-4A19-AA25-A12B72199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45F699F-591D-4703-8DD4-BD88DDC6C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1DA5A61-3776-4737-835A-AA367622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526A036-8807-4A64-95D8-ABDF254E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7C6F704-238C-4D6D-B1CE-C670E35F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0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48996B-6C4D-4A8A-B911-C1114565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02D31F9-7CFD-47E3-8A7F-C8BBCF96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652A6A9-95D2-405E-B409-A4E336CD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C924658-E9C1-4B88-9604-FA1CF57E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25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1C874A1-48D4-4E4B-BBF4-D268E1E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48E8094-4034-43B6-BF64-2FC81AAA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23D1AF2-8EA0-4542-A276-24AE6EC0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04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94D7F2-D77A-4A77-9FC0-048948F7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9BB9E5-D065-463B-8DFE-078F1CF34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A1D898A-98A7-4400-A868-CA5FF16FE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0B88B4-8FB4-47E9-82DA-DF8357CC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FB4B7ED-42A4-4D56-94A5-5AE4A245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6003089-70F5-4B0E-9AA3-BB954DA1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8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D54E0C-32F1-421F-B7C6-E3623ECE6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FD34F05-5655-4DFA-BFFB-CB0647C42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C32466C-BFBB-4B5C-A055-0F5F819F5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E99A334-D1BE-4BFC-8DC6-00FB0186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E4F300F-48EF-49F1-9038-2A476AE1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B8E30C8-DE12-4B6A-8D01-FCE8E3EC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2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A0244-1BDB-4A7E-826C-5E5730C8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3EE0343-F2CA-44A0-B5B6-A1F7A1203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1DC001-F6E4-44D3-87E2-F3722FDAA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7F3FD-DFAD-4F4A-9D7D-23C764F6BE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1574469-C758-4403-AB87-AF5B4D28F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AD3DE38-9E2B-41E6-9E04-675414D97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7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jpeg"/><Relationship Id="rId3" Type="http://schemas.openxmlformats.org/officeDocument/2006/relationships/image" Target="../media/image12.png"/><Relationship Id="rId7" Type="http://schemas.openxmlformats.org/officeDocument/2006/relationships/image" Target="../media/image13.sv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3.svg"/><Relationship Id="rId5" Type="http://schemas.openxmlformats.org/officeDocument/2006/relationships/image" Target="../media/image8.sv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2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6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2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10" Type="http://schemas.openxmlformats.org/officeDocument/2006/relationships/image" Target="../media/image45.jpeg"/><Relationship Id="rId4" Type="http://schemas.openxmlformats.org/officeDocument/2006/relationships/image" Target="../media/image6.pn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8.jpeg"/><Relationship Id="rId5" Type="http://schemas.openxmlformats.org/officeDocument/2006/relationships/image" Target="../media/image8.svg"/><Relationship Id="rId10" Type="http://schemas.openxmlformats.org/officeDocument/2006/relationships/image" Target="../media/image47.jpeg"/><Relationship Id="rId4" Type="http://schemas.openxmlformats.org/officeDocument/2006/relationships/image" Target="../media/image6.png"/><Relationship Id="rId9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2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6.pn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5.sv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12.png"/><Relationship Id="rId7" Type="http://schemas.openxmlformats.org/officeDocument/2006/relationships/image" Target="../media/image13.sv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9AD91B-A512-426B-9EA2-ED3C3DA4B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91E6E3-7B20-4FC2-85E7-3557771F3665}"/>
              </a:ext>
            </a:extLst>
          </p:cNvPr>
          <p:cNvSpPr txBox="1"/>
          <p:nvPr/>
        </p:nvSpPr>
        <p:spPr>
          <a:xfrm>
            <a:off x="965446" y="2571244"/>
            <a:ext cx="4655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06CEEC-413F-4760-8697-55E1EEF1E477}"/>
              </a:ext>
            </a:extLst>
          </p:cNvPr>
          <p:cNvSpPr txBox="1"/>
          <p:nvPr/>
        </p:nvSpPr>
        <p:spPr>
          <a:xfrm>
            <a:off x="684448" y="3429000"/>
            <a:ext cx="6675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Главного врача</a:t>
            </a:r>
          </a:p>
          <a:p>
            <a:r>
              <a:rPr lang="ru-RU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ГБУЗ ДГП №110 ДЗМ</a:t>
            </a:r>
          </a:p>
          <a:p>
            <a:r>
              <a:rPr lang="ru-RU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муниципальных</a:t>
            </a:r>
          </a:p>
          <a:p>
            <a:r>
              <a:rPr lang="ru-RU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Депутатов Южного Медведкова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8348A60-4419-4F79-9176-7D387C630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9" y="477079"/>
            <a:ext cx="1845676" cy="9228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61A0170-825B-44C6-A334-F3D7F058A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9169" y="2815245"/>
            <a:ext cx="406278" cy="4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Льготное лекарственное обеспечение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xmlns="" id="{1DE67D3D-5FCE-4E8D-922A-E9049419B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xmlns="" id="{C109C64B-24F8-4F5A-B828-41AC29166D67}"/>
              </a:ext>
            </a:extLst>
          </p:cNvPr>
          <p:cNvSpPr/>
          <p:nvPr/>
        </p:nvSpPr>
        <p:spPr>
          <a:xfrm>
            <a:off x="707822" y="1471225"/>
            <a:ext cx="5713562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128B2D8-AC6F-44DB-B7C3-9452AACC916F}"/>
              </a:ext>
            </a:extLst>
          </p:cNvPr>
          <p:cNvSpPr txBox="1"/>
          <p:nvPr/>
        </p:nvSpPr>
        <p:spPr>
          <a:xfrm>
            <a:off x="1616069" y="1685997"/>
            <a:ext cx="373698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по </a:t>
            </a:r>
            <a:r>
              <a:rPr lang="en-US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коду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F0DCA3CD-7533-4B8A-9D80-0AA65AE70DE7}"/>
              </a:ext>
            </a:extLst>
          </p:cNvPr>
          <p:cNvSpPr/>
          <p:nvPr/>
        </p:nvSpPr>
        <p:spPr>
          <a:xfrm>
            <a:off x="599542" y="1209205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xmlns="" id="{C3EF08D9-2713-4DF0-BE44-4085764065F7}"/>
              </a:ext>
            </a:extLst>
          </p:cNvPr>
          <p:cNvSpPr/>
          <p:nvPr/>
        </p:nvSpPr>
        <p:spPr>
          <a:xfrm>
            <a:off x="6700607" y="4121150"/>
            <a:ext cx="4948638" cy="2268392"/>
          </a:xfrm>
          <a:prstGeom prst="roundRect">
            <a:avLst>
              <a:gd name="adj" fmla="val 9858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59282B7-85DA-4A56-AF30-EC509AAFF98E}"/>
              </a:ext>
            </a:extLst>
          </p:cNvPr>
          <p:cNvSpPr txBox="1"/>
          <p:nvPr/>
        </p:nvSpPr>
        <p:spPr>
          <a:xfrm>
            <a:off x="7180579" y="4475284"/>
            <a:ext cx="40927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Общественные слушания по закупке лекарств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xmlns="" id="{16E1405E-CA5B-44DE-9AB0-20A643BA43C2}"/>
              </a:ext>
            </a:extLst>
          </p:cNvPr>
          <p:cNvSpPr/>
          <p:nvPr/>
        </p:nvSpPr>
        <p:spPr>
          <a:xfrm>
            <a:off x="715737" y="2657502"/>
            <a:ext cx="5704111" cy="1904392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CA9DB34-C699-4C8E-8ED1-587ACC8BD713}"/>
              </a:ext>
            </a:extLst>
          </p:cNvPr>
          <p:cNvSpPr txBox="1"/>
          <p:nvPr/>
        </p:nvSpPr>
        <p:spPr>
          <a:xfrm>
            <a:off x="1578036" y="2782184"/>
            <a:ext cx="456042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в коммерческих аптеках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AB6DF8CC-A94F-4E63-92C5-A9CCF7412670}"/>
              </a:ext>
            </a:extLst>
          </p:cNvPr>
          <p:cNvSpPr/>
          <p:nvPr/>
        </p:nvSpPr>
        <p:spPr>
          <a:xfrm>
            <a:off x="607457" y="2395481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A71CAA4-D3B7-4310-836B-DA5C15B67F4C}"/>
              </a:ext>
            </a:extLst>
          </p:cNvPr>
          <p:cNvSpPr txBox="1"/>
          <p:nvPr/>
        </p:nvSpPr>
        <p:spPr>
          <a:xfrm>
            <a:off x="1701764" y="3501962"/>
            <a:ext cx="439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2022 года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льготные лекарства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можно получить в коммерческих аптеках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4CD26D5-4614-48A9-B43B-37E016918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1327254" y="3540280"/>
            <a:ext cx="237788" cy="24824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6E42D6D0-E7E4-41A8-8CB5-FD9609676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0" y="2537963"/>
            <a:ext cx="584874" cy="584874"/>
          </a:xfrm>
          <a:prstGeom prst="rect">
            <a:avLst/>
          </a:prstGeom>
        </p:spPr>
      </p:pic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xmlns="" id="{C3CAD7D1-B2DB-4444-9845-7F06E0A64532}"/>
              </a:ext>
            </a:extLst>
          </p:cNvPr>
          <p:cNvSpPr/>
          <p:nvPr/>
        </p:nvSpPr>
        <p:spPr>
          <a:xfrm>
            <a:off x="1791806" y="4002266"/>
            <a:ext cx="3376916" cy="3486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6C7B37F-FE65-42CF-96E5-8933F251350F}"/>
              </a:ext>
            </a:extLst>
          </p:cNvPr>
          <p:cNvSpPr txBox="1"/>
          <p:nvPr/>
        </p:nvSpPr>
        <p:spPr>
          <a:xfrm>
            <a:off x="2219770" y="4032251"/>
            <a:ext cx="2517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бесплатно или с доплатой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FE8C03CB-8289-4D26-A03B-9F26BF5B69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8" y="1314896"/>
            <a:ext cx="682907" cy="682907"/>
          </a:xfrm>
          <a:prstGeom prst="rect">
            <a:avLst/>
          </a:prstGeom>
        </p:spPr>
      </p:pic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xmlns="" id="{07792620-7FB8-4E89-9699-D90DFE30EE19}"/>
              </a:ext>
            </a:extLst>
          </p:cNvPr>
          <p:cNvSpPr/>
          <p:nvPr/>
        </p:nvSpPr>
        <p:spPr>
          <a:xfrm>
            <a:off x="715738" y="4933923"/>
            <a:ext cx="5704110" cy="145561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EA28B90-67D3-44F6-BEEA-0D83DFE085C8}"/>
              </a:ext>
            </a:extLst>
          </p:cNvPr>
          <p:cNvSpPr txBox="1"/>
          <p:nvPr/>
        </p:nvSpPr>
        <p:spPr>
          <a:xfrm>
            <a:off x="1578036" y="5058606"/>
            <a:ext cx="368407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Неснижаемые остатки на складах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xmlns="" id="{7DA98E4E-F621-4E77-97DA-8ED5ECCCDB0A}"/>
              </a:ext>
            </a:extLst>
          </p:cNvPr>
          <p:cNvSpPr/>
          <p:nvPr/>
        </p:nvSpPr>
        <p:spPr>
          <a:xfrm>
            <a:off x="607457" y="4671903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AC5ED3F-ED41-4CE7-A240-BD55BD1F3DB1}"/>
              </a:ext>
            </a:extLst>
          </p:cNvPr>
          <p:cNvSpPr txBox="1"/>
          <p:nvPr/>
        </p:nvSpPr>
        <p:spPr>
          <a:xfrm>
            <a:off x="1701764" y="5747800"/>
            <a:ext cx="471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ДЗМ регулярно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отслеживает обеспечение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пациентов необходимыми лекарственными препаратами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D17F3F8A-4100-4D26-8272-DEEE972A2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1359059" y="5778165"/>
            <a:ext cx="237788" cy="24824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ECEDDF8-6B01-477B-A3EB-8B087775B2DB}"/>
              </a:ext>
            </a:extLst>
          </p:cNvPr>
          <p:cNvSpPr txBox="1"/>
          <p:nvPr/>
        </p:nvSpPr>
        <p:spPr>
          <a:xfrm>
            <a:off x="7637514" y="5183792"/>
            <a:ext cx="4092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Проводятся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ежегодно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совместно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профессиональным, </a:t>
            </a:r>
            <a:r>
              <a:rPr lang="ru-RU" sz="1200" b="1" i="0" u="none" strike="noStrike" dirty="0" err="1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пациентским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1200" b="1" i="0" u="none" strike="noStrike" dirty="0">
              <a:solidFill>
                <a:srgbClr val="A4B8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фармацевтическим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сообществами для определения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потребности</a:t>
            </a:r>
            <a:r>
              <a:rPr lang="en-US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необходимом количестве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препаратов</a:t>
            </a:r>
            <a:endParaRPr lang="ru-RU" sz="1200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35E009FB-D6FF-4ABE-93A9-C69E3F7E4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7224628" y="5243445"/>
            <a:ext cx="237788" cy="24824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DB5DB4A9-5435-49A7-B336-57976BF223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24881" y="4815679"/>
            <a:ext cx="553464" cy="5971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48F893BD-DE03-4DF7-8831-1F5C8BCC1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590" r="9981" b="8101"/>
          <a:stretch/>
        </p:blipFill>
        <p:spPr bwMode="auto">
          <a:xfrm>
            <a:off x="6084968" y="1241148"/>
            <a:ext cx="3644432" cy="3132586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92A1C3EE-2AB0-46AF-A0BF-AE117B6DB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8" t="18895" r="1892" b="19128"/>
          <a:stretch>
            <a:fillRect/>
          </a:stretch>
        </p:blipFill>
        <p:spPr bwMode="auto">
          <a:xfrm>
            <a:off x="9517559" y="1282400"/>
            <a:ext cx="2167335" cy="1868392"/>
          </a:xfrm>
          <a:custGeom>
            <a:avLst/>
            <a:gdLst>
              <a:gd name="connsiteX0" fmla="*/ 467098 w 2167335"/>
              <a:gd name="connsiteY0" fmla="*/ 0 h 1868392"/>
              <a:gd name="connsiteX1" fmla="*/ 1700237 w 2167335"/>
              <a:gd name="connsiteY1" fmla="*/ 0 h 1868392"/>
              <a:gd name="connsiteX2" fmla="*/ 2167335 w 2167335"/>
              <a:gd name="connsiteY2" fmla="*/ 934196 h 1868392"/>
              <a:gd name="connsiteX3" fmla="*/ 1700237 w 2167335"/>
              <a:gd name="connsiteY3" fmla="*/ 1868392 h 1868392"/>
              <a:gd name="connsiteX4" fmla="*/ 467098 w 2167335"/>
              <a:gd name="connsiteY4" fmla="*/ 1868392 h 1868392"/>
              <a:gd name="connsiteX5" fmla="*/ 0 w 2167335"/>
              <a:gd name="connsiteY5" fmla="*/ 934196 h 186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7335" h="1868392">
                <a:moveTo>
                  <a:pt x="467098" y="0"/>
                </a:moveTo>
                <a:lnTo>
                  <a:pt x="1700237" y="0"/>
                </a:lnTo>
                <a:lnTo>
                  <a:pt x="2167335" y="934196"/>
                </a:lnTo>
                <a:lnTo>
                  <a:pt x="1700237" y="1868392"/>
                </a:lnTo>
                <a:lnTo>
                  <a:pt x="467098" y="1868392"/>
                </a:lnTo>
                <a:lnTo>
                  <a:pt x="0" y="9341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Шестиугольник 77">
            <a:extLst>
              <a:ext uri="{FF2B5EF4-FFF2-40B4-BE49-F238E27FC236}">
                <a16:creationId xmlns:a16="http://schemas.microsoft.com/office/drawing/2014/main" xmlns="" id="{3FE4A1A8-11B3-4296-8645-5E0B0629D7D6}"/>
              </a:ext>
            </a:extLst>
          </p:cNvPr>
          <p:cNvSpPr/>
          <p:nvPr/>
        </p:nvSpPr>
        <p:spPr>
          <a:xfrm>
            <a:off x="11043530" y="2856182"/>
            <a:ext cx="743720" cy="64113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Шестиугольник 78">
            <a:extLst>
              <a:ext uri="{FF2B5EF4-FFF2-40B4-BE49-F238E27FC236}">
                <a16:creationId xmlns:a16="http://schemas.microsoft.com/office/drawing/2014/main" xmlns="" id="{8A284021-B100-473A-8656-03E632AD8980}"/>
              </a:ext>
            </a:extLst>
          </p:cNvPr>
          <p:cNvSpPr/>
          <p:nvPr/>
        </p:nvSpPr>
        <p:spPr>
          <a:xfrm>
            <a:off x="8985775" y="3073400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178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3EF1A2-0334-4349-A0BA-6DDC83356BB6}"/>
              </a:ext>
            </a:extLst>
          </p:cNvPr>
          <p:cNvSpPr txBox="1"/>
          <p:nvPr/>
        </p:nvSpPr>
        <p:spPr>
          <a:xfrm>
            <a:off x="1163345" y="368300"/>
            <a:ext cx="326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xmlns="" id="{5C5EBF77-044D-46BC-9A2D-3F022DE68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0F6C527-3154-485B-ACC6-F536EDFCFA00}"/>
              </a:ext>
            </a:extLst>
          </p:cNvPr>
          <p:cNvSpPr txBox="1"/>
          <p:nvPr/>
        </p:nvSpPr>
        <p:spPr>
          <a:xfrm>
            <a:off x="743410" y="1220436"/>
            <a:ext cx="825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10 лет Москва занимается цифровизацией системы здравоохранения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6E5597F5-90D4-4AC2-9EAE-5D0310139F71}"/>
              </a:ext>
            </a:extLst>
          </p:cNvPr>
          <p:cNvGrpSpPr/>
          <p:nvPr/>
        </p:nvGrpSpPr>
        <p:grpSpPr>
          <a:xfrm>
            <a:off x="600490" y="2280665"/>
            <a:ext cx="2840654" cy="1727106"/>
            <a:chOff x="663334" y="2268338"/>
            <a:chExt cx="2840654" cy="1727106"/>
          </a:xfrm>
        </p:grpSpPr>
        <p:sp>
          <p:nvSpPr>
            <p:cNvPr id="51" name="Шестиугольник 50">
              <a:extLst>
                <a:ext uri="{FF2B5EF4-FFF2-40B4-BE49-F238E27FC236}">
                  <a16:creationId xmlns:a16="http://schemas.microsoft.com/office/drawing/2014/main" xmlns="" id="{4F6E25C7-A0E5-48C5-9BE2-3A508E0E1696}"/>
                </a:ext>
              </a:extLst>
            </p:cNvPr>
            <p:cNvSpPr/>
            <p:nvPr/>
          </p:nvSpPr>
          <p:spPr>
            <a:xfrm>
              <a:off x="663334" y="2288174"/>
              <a:ext cx="1980433" cy="170727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EC16C856-B5DF-435B-8A5D-7B1148C2AAD2}"/>
                </a:ext>
              </a:extLst>
            </p:cNvPr>
            <p:cNvSpPr txBox="1"/>
            <p:nvPr/>
          </p:nvSpPr>
          <p:spPr>
            <a:xfrm>
              <a:off x="1168342" y="2268338"/>
              <a:ext cx="18685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80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C97F0AA4-5E1F-4064-955B-2DD40798CCF4}"/>
                </a:ext>
              </a:extLst>
            </p:cNvPr>
            <p:cNvSpPr txBox="1"/>
            <p:nvPr/>
          </p:nvSpPr>
          <p:spPr>
            <a:xfrm>
              <a:off x="810126" y="2592350"/>
              <a:ext cx="3515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4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9DF0A50F-B26C-4D34-A2C4-DDF3500EE347}"/>
                </a:ext>
              </a:extLst>
            </p:cNvPr>
            <p:cNvSpPr txBox="1"/>
            <p:nvPr/>
          </p:nvSpPr>
          <p:spPr>
            <a:xfrm>
              <a:off x="2321706" y="2808998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267F396-93D0-4536-9538-BD015EDA7588}"/>
                </a:ext>
              </a:extLst>
            </p:cNvPr>
            <p:cNvSpPr txBox="1"/>
            <p:nvPr/>
          </p:nvSpPr>
          <p:spPr>
            <a:xfrm>
              <a:off x="1014509" y="3416881"/>
              <a:ext cx="2089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ЭМК в ЕМИАС</a:t>
              </a:r>
              <a:endParaRPr lang="ru-RU" sz="2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xmlns="" id="{D10A2853-B2BE-421A-9681-CDD40298EA1D}"/>
              </a:ext>
            </a:extLst>
          </p:cNvPr>
          <p:cNvGrpSpPr/>
          <p:nvPr/>
        </p:nvGrpSpPr>
        <p:grpSpPr>
          <a:xfrm>
            <a:off x="3907695" y="2004152"/>
            <a:ext cx="3589444" cy="461665"/>
            <a:chOff x="818627" y="5414129"/>
            <a:chExt cx="3589444" cy="461665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A524F8B4-49D8-47A4-8AF9-6B616F49362F}"/>
                </a:ext>
              </a:extLst>
            </p:cNvPr>
            <p:cNvSpPr txBox="1"/>
            <p:nvPr/>
          </p:nvSpPr>
          <p:spPr>
            <a:xfrm>
              <a:off x="1173924" y="5414129"/>
              <a:ext cx="3234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100 млн раз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москвичи воспользовались онлайн-записью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xmlns="" id="{153A9E68-AD56-4541-89D2-741B52EA7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7712767">
              <a:off x="823854" y="5470399"/>
              <a:ext cx="237788" cy="248241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xmlns="" id="{0B005F49-4690-49A2-901F-7ED6CEC0BD85}"/>
              </a:ext>
            </a:extLst>
          </p:cNvPr>
          <p:cNvGrpSpPr/>
          <p:nvPr/>
        </p:nvGrpSpPr>
        <p:grpSpPr>
          <a:xfrm>
            <a:off x="3915789" y="2721496"/>
            <a:ext cx="3416684" cy="830997"/>
            <a:chOff x="4828818" y="5581107"/>
            <a:chExt cx="3416684" cy="83099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B867D469-E5F6-446F-A60E-2E91358EC4FE}"/>
                </a:ext>
              </a:extLst>
            </p:cNvPr>
            <p:cNvSpPr txBox="1"/>
            <p:nvPr/>
          </p:nvSpPr>
          <p:spPr>
            <a:xfrm>
              <a:off x="5184116" y="5581107"/>
              <a:ext cx="3061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Поставили </a:t>
              </a:r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9 млн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предварительных диагнозов </a:t>
              </a:r>
            </a:p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 помощью системы поддержки принятия врачебных решений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xmlns="" id="{7CCD3F98-BCB3-4C28-9F53-876E81A0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7712767">
              <a:off x="4834045" y="5637377"/>
              <a:ext cx="237788" cy="248241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3E498C2B-8C1C-4641-AA3A-83D58B60F7B1}"/>
              </a:ext>
            </a:extLst>
          </p:cNvPr>
          <p:cNvGrpSpPr/>
          <p:nvPr/>
        </p:nvGrpSpPr>
        <p:grpSpPr>
          <a:xfrm>
            <a:off x="3908766" y="3771525"/>
            <a:ext cx="3135904" cy="461665"/>
            <a:chOff x="8721723" y="5581107"/>
            <a:chExt cx="3371395" cy="46166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87E07277-4133-40A1-B083-54E2E7C63982}"/>
                </a:ext>
              </a:extLst>
            </p:cNvPr>
            <p:cNvSpPr txBox="1"/>
            <p:nvPr/>
          </p:nvSpPr>
          <p:spPr>
            <a:xfrm>
              <a:off x="9077020" y="5581107"/>
              <a:ext cx="3016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8 миллионов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исследований обработали ИИ-сервисы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xmlns="" id="{B4BFC53E-8160-48EF-9135-288BE7C1F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7712767">
              <a:off x="8726950" y="5637377"/>
              <a:ext cx="237788" cy="248241"/>
            </a:xfrm>
            <a:prstGeom prst="rect">
              <a:avLst/>
            </a:prstGeom>
          </p:spPr>
        </p:pic>
      </p:grp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xmlns="" id="{F4DD5880-D3BC-4CE9-804A-ADE0AD6D3266}"/>
              </a:ext>
            </a:extLst>
          </p:cNvPr>
          <p:cNvSpPr/>
          <p:nvPr/>
        </p:nvSpPr>
        <p:spPr>
          <a:xfrm>
            <a:off x="743410" y="4843344"/>
            <a:ext cx="7892154" cy="154982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xmlns="" id="{BBC81294-05A5-408B-9AB4-6CCE971245E1}"/>
              </a:ext>
            </a:extLst>
          </p:cNvPr>
          <p:cNvSpPr/>
          <p:nvPr/>
        </p:nvSpPr>
        <p:spPr>
          <a:xfrm>
            <a:off x="570189" y="4612919"/>
            <a:ext cx="3410632" cy="476831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E62C51B-6689-4C73-964B-41B8BD0FEBA6}"/>
              </a:ext>
            </a:extLst>
          </p:cNvPr>
          <p:cNvSpPr txBox="1"/>
          <p:nvPr/>
        </p:nvSpPr>
        <p:spPr>
          <a:xfrm>
            <a:off x="743411" y="4674611"/>
            <a:ext cx="314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цифровом виде хранятся: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A5FBEBE9-334A-42AA-859A-0E45C5AC1D85}"/>
              </a:ext>
            </a:extLst>
          </p:cNvPr>
          <p:cNvGrpSpPr/>
          <p:nvPr/>
        </p:nvGrpSpPr>
        <p:grpSpPr>
          <a:xfrm>
            <a:off x="941240" y="5252359"/>
            <a:ext cx="2109273" cy="945028"/>
            <a:chOff x="3929939" y="2403576"/>
            <a:chExt cx="2109273" cy="94502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xmlns="" id="{26A7F9B7-5903-4930-AFB2-38782B3783A3}"/>
                </a:ext>
              </a:extLst>
            </p:cNvPr>
            <p:cNvSpPr/>
            <p:nvPr/>
          </p:nvSpPr>
          <p:spPr>
            <a:xfrm>
              <a:off x="392993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E18C8C63-7125-4AFC-837A-0414B0D7E3DF}"/>
                </a:ext>
              </a:extLst>
            </p:cNvPr>
            <p:cNvSpPr txBox="1"/>
            <p:nvPr/>
          </p:nvSpPr>
          <p:spPr>
            <a:xfrm>
              <a:off x="415348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330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16E062C-0E65-498B-AD13-4D92D7308A25}"/>
                </a:ext>
              </a:extLst>
            </p:cNvPr>
            <p:cNvSpPr txBox="1"/>
            <p:nvPr/>
          </p:nvSpPr>
          <p:spPr>
            <a:xfrm>
              <a:off x="393958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893A1B70-DD86-47CF-80D7-4F67E124701B}"/>
                </a:ext>
              </a:extLst>
            </p:cNvPr>
            <p:cNvSpPr txBox="1"/>
            <p:nvPr/>
          </p:nvSpPr>
          <p:spPr>
            <a:xfrm>
              <a:off x="4856930" y="2492858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C66DBE00-5CF3-4237-8DEB-1AA13A090F4D}"/>
                </a:ext>
              </a:extLst>
            </p:cNvPr>
            <p:cNvSpPr txBox="1"/>
            <p:nvPr/>
          </p:nvSpPr>
          <p:spPr>
            <a:xfrm>
              <a:off x="4169382" y="2948494"/>
              <a:ext cx="1375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протоколов осмотров врачей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D431140B-5192-40BA-AD48-C75F1704B4F2}"/>
              </a:ext>
            </a:extLst>
          </p:cNvPr>
          <p:cNvGrpSpPr/>
          <p:nvPr/>
        </p:nvGrpSpPr>
        <p:grpSpPr>
          <a:xfrm>
            <a:off x="2840372" y="5252359"/>
            <a:ext cx="2125175" cy="898690"/>
            <a:chOff x="5968019" y="2403576"/>
            <a:chExt cx="2125175" cy="898690"/>
          </a:xfrm>
        </p:grpSpPr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xmlns="" id="{DBD18F95-E50B-4234-9308-5CAB8D2F405E}"/>
                </a:ext>
              </a:extLst>
            </p:cNvPr>
            <p:cNvSpPr/>
            <p:nvPr/>
          </p:nvSpPr>
          <p:spPr>
            <a:xfrm>
              <a:off x="596801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38D646C5-CECF-461A-9C96-9A15A0DD47E7}"/>
                </a:ext>
              </a:extLst>
            </p:cNvPr>
            <p:cNvSpPr txBox="1"/>
            <p:nvPr/>
          </p:nvSpPr>
          <p:spPr>
            <a:xfrm>
              <a:off x="619156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143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E0BEB371-C80A-4F89-BF15-F878251CC9E8}"/>
                </a:ext>
              </a:extLst>
            </p:cNvPr>
            <p:cNvSpPr txBox="1"/>
            <p:nvPr/>
          </p:nvSpPr>
          <p:spPr>
            <a:xfrm>
              <a:off x="597766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C2695C24-A9B9-41BE-AE6F-891C825174F9}"/>
                </a:ext>
              </a:extLst>
            </p:cNvPr>
            <p:cNvSpPr txBox="1"/>
            <p:nvPr/>
          </p:nvSpPr>
          <p:spPr>
            <a:xfrm>
              <a:off x="6910912" y="2500806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B1CF4FF3-864D-47DF-A0C9-589CC062EA8D}"/>
                </a:ext>
              </a:extLst>
            </p:cNvPr>
            <p:cNvSpPr txBox="1"/>
            <p:nvPr/>
          </p:nvSpPr>
          <p:spPr>
            <a:xfrm>
              <a:off x="6294929" y="2948494"/>
              <a:ext cx="1140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рецептов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xmlns="" id="{0E0D7F62-D0D3-4C2C-B659-90DF5289D3BE}"/>
              </a:ext>
            </a:extLst>
          </p:cNvPr>
          <p:cNvGrpSpPr/>
          <p:nvPr/>
        </p:nvGrpSpPr>
        <p:grpSpPr>
          <a:xfrm>
            <a:off x="4742254" y="5252359"/>
            <a:ext cx="2125175" cy="945028"/>
            <a:chOff x="7948384" y="2445639"/>
            <a:chExt cx="2125175" cy="945028"/>
          </a:xfrm>
        </p:grpSpPr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xmlns="" id="{299D870A-8CC3-4DC1-B1B2-D249A7FCF00F}"/>
                </a:ext>
              </a:extLst>
            </p:cNvPr>
            <p:cNvSpPr/>
            <p:nvPr/>
          </p:nvSpPr>
          <p:spPr>
            <a:xfrm>
              <a:off x="7948384" y="2534903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7BACD261-9210-4055-89EE-FD4A9AC271E9}"/>
                </a:ext>
              </a:extLst>
            </p:cNvPr>
            <p:cNvSpPr txBox="1"/>
            <p:nvPr/>
          </p:nvSpPr>
          <p:spPr>
            <a:xfrm>
              <a:off x="8171929" y="2445639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320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EA2994E6-2074-41BE-B708-8F1F5B5EAD90}"/>
                </a:ext>
              </a:extLst>
            </p:cNvPr>
            <p:cNvSpPr txBox="1"/>
            <p:nvPr/>
          </p:nvSpPr>
          <p:spPr>
            <a:xfrm>
              <a:off x="7958028" y="2543766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8929C9F5-004B-409E-9131-C36D13DCD7F6}"/>
                </a:ext>
              </a:extLst>
            </p:cNvPr>
            <p:cNvSpPr txBox="1"/>
            <p:nvPr/>
          </p:nvSpPr>
          <p:spPr>
            <a:xfrm>
              <a:off x="8891277" y="2519019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1BCE95D6-8F03-46CD-9E04-7CB6F59816F2}"/>
                </a:ext>
              </a:extLst>
            </p:cNvPr>
            <p:cNvSpPr txBox="1"/>
            <p:nvPr/>
          </p:nvSpPr>
          <p:spPr>
            <a:xfrm>
              <a:off x="8203733" y="2990557"/>
              <a:ext cx="11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результатов анализов</a:t>
              </a: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xmlns="" id="{EDD7682E-ED02-4456-B4FB-577D33C40148}"/>
              </a:ext>
            </a:extLst>
          </p:cNvPr>
          <p:cNvGrpSpPr/>
          <p:nvPr/>
        </p:nvGrpSpPr>
        <p:grpSpPr>
          <a:xfrm>
            <a:off x="6598211" y="5252359"/>
            <a:ext cx="2196736" cy="945028"/>
            <a:chOff x="9907502" y="3382147"/>
            <a:chExt cx="2196736" cy="945028"/>
          </a:xfrm>
        </p:grpSpPr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xmlns="" id="{4BD81BAD-E5C6-452C-89C8-EB0020FE4C67}"/>
                </a:ext>
              </a:extLst>
            </p:cNvPr>
            <p:cNvSpPr/>
            <p:nvPr/>
          </p:nvSpPr>
          <p:spPr>
            <a:xfrm>
              <a:off x="9907502" y="3471411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6149E33F-11AC-4811-BB19-82C0537A7925}"/>
                </a:ext>
              </a:extLst>
            </p:cNvPr>
            <p:cNvSpPr txBox="1"/>
            <p:nvPr/>
          </p:nvSpPr>
          <p:spPr>
            <a:xfrm>
              <a:off x="10131047" y="3382147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11,7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88A09A1A-C8DC-4007-8378-0EEA900835D7}"/>
                </a:ext>
              </a:extLst>
            </p:cNvPr>
            <p:cNvSpPr txBox="1"/>
            <p:nvPr/>
          </p:nvSpPr>
          <p:spPr>
            <a:xfrm>
              <a:off x="9917146" y="3480274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3423699C-D46D-4CF5-83EA-86669D381620}"/>
                </a:ext>
              </a:extLst>
            </p:cNvPr>
            <p:cNvSpPr txBox="1"/>
            <p:nvPr/>
          </p:nvSpPr>
          <p:spPr>
            <a:xfrm>
              <a:off x="10921956" y="3479380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37CBF4C7-ACCA-40B2-8BDD-3F8D2038243D}"/>
                </a:ext>
              </a:extLst>
            </p:cNvPr>
            <p:cNvSpPr txBox="1"/>
            <p:nvPr/>
          </p:nvSpPr>
          <p:spPr>
            <a:xfrm>
              <a:off x="10250314" y="3927065"/>
              <a:ext cx="163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выписных эпикризов из стационаров</a:t>
              </a:r>
            </a:p>
          </p:txBody>
        </p:sp>
      </p:grpSp>
      <p:pic>
        <p:nvPicPr>
          <p:cNvPr id="121" name="Рисунок 120">
            <a:extLst>
              <a:ext uri="{FF2B5EF4-FFF2-40B4-BE49-F238E27FC236}">
                <a16:creationId xmlns:a16="http://schemas.microsoft.com/office/drawing/2014/main" xmlns="" id="{4F9671C2-8FBE-4D0A-8C80-89BD720A6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" r="23422" b="777"/>
          <a:stretch/>
        </p:blipFill>
        <p:spPr bwMode="auto">
          <a:xfrm>
            <a:off x="8062380" y="1530131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Шестиугольник 126">
            <a:extLst>
              <a:ext uri="{FF2B5EF4-FFF2-40B4-BE49-F238E27FC236}">
                <a16:creationId xmlns:a16="http://schemas.microsoft.com/office/drawing/2014/main" xmlns="" id="{EE0FA890-0935-4A56-B2FC-B8BBABCDE337}"/>
              </a:ext>
            </a:extLst>
          </p:cNvPr>
          <p:cNvSpPr/>
          <p:nvPr/>
        </p:nvSpPr>
        <p:spPr>
          <a:xfrm>
            <a:off x="7232728" y="1775185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Шестиугольник 127">
            <a:extLst>
              <a:ext uri="{FF2B5EF4-FFF2-40B4-BE49-F238E27FC236}">
                <a16:creationId xmlns:a16="http://schemas.microsoft.com/office/drawing/2014/main" xmlns="" id="{6B59AF23-5509-441B-8419-1129802DD9D3}"/>
              </a:ext>
            </a:extLst>
          </p:cNvPr>
          <p:cNvSpPr/>
          <p:nvPr/>
        </p:nvSpPr>
        <p:spPr>
          <a:xfrm>
            <a:off x="10654671" y="4344672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xmlns="" id="{2C65F92F-BC6E-4757-A089-A59009154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357" r="2059" b="54236"/>
          <a:stretch/>
        </p:blipFill>
        <p:spPr bwMode="auto">
          <a:xfrm>
            <a:off x="8766848" y="4891780"/>
            <a:ext cx="1798175" cy="1550151"/>
          </a:xfrm>
          <a:custGeom>
            <a:avLst/>
            <a:gdLst>
              <a:gd name="connsiteX0" fmla="*/ 387538 w 1798175"/>
              <a:gd name="connsiteY0" fmla="*/ 0 h 1550151"/>
              <a:gd name="connsiteX1" fmla="*/ 1410637 w 1798175"/>
              <a:gd name="connsiteY1" fmla="*/ 0 h 1550151"/>
              <a:gd name="connsiteX2" fmla="*/ 1798175 w 1798175"/>
              <a:gd name="connsiteY2" fmla="*/ 775076 h 1550151"/>
              <a:gd name="connsiteX3" fmla="*/ 1410637 w 1798175"/>
              <a:gd name="connsiteY3" fmla="*/ 1550151 h 1550151"/>
              <a:gd name="connsiteX4" fmla="*/ 387538 w 1798175"/>
              <a:gd name="connsiteY4" fmla="*/ 1550151 h 1550151"/>
              <a:gd name="connsiteX5" fmla="*/ 0 w 1798175"/>
              <a:gd name="connsiteY5" fmla="*/ 775076 h 1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175" h="1550151">
                <a:moveTo>
                  <a:pt x="387538" y="0"/>
                </a:moveTo>
                <a:lnTo>
                  <a:pt x="1410637" y="0"/>
                </a:lnTo>
                <a:lnTo>
                  <a:pt x="1798175" y="775076"/>
                </a:lnTo>
                <a:lnTo>
                  <a:pt x="1410637" y="1550151"/>
                </a:lnTo>
                <a:lnTo>
                  <a:pt x="387538" y="1550151"/>
                </a:lnTo>
                <a:lnTo>
                  <a:pt x="0" y="7750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315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7B70E659-732E-4B29-96AA-05D9349E8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xmlns="" id="{046C9C4D-373B-452E-8543-D38BDA469A94}"/>
              </a:ext>
            </a:extLst>
          </p:cNvPr>
          <p:cNvSpPr/>
          <p:nvPr/>
        </p:nvSpPr>
        <p:spPr>
          <a:xfrm>
            <a:off x="702904" y="154488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5858AE4-408A-4B2B-8F85-64372B8EE7E7}"/>
              </a:ext>
            </a:extLst>
          </p:cNvPr>
          <p:cNvSpPr txBox="1"/>
          <p:nvPr/>
        </p:nvSpPr>
        <p:spPr>
          <a:xfrm>
            <a:off x="933863" y="2431806"/>
            <a:ext cx="191295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Кадровый центр -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17F27EF-EE47-442E-9F8A-43272E94C525}"/>
              </a:ext>
            </a:extLst>
          </p:cNvPr>
          <p:cNvSpPr txBox="1"/>
          <p:nvPr/>
        </p:nvSpPr>
        <p:spPr>
          <a:xfrm>
            <a:off x="950367" y="3079237"/>
            <a:ext cx="3135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уникальная площадка, которая дает возможность специалистам получать теоретические и практические навыки и знания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Шестиугольник 40">
            <a:extLst>
              <a:ext uri="{FF2B5EF4-FFF2-40B4-BE49-F238E27FC236}">
                <a16:creationId xmlns:a16="http://schemas.microsoft.com/office/drawing/2014/main" xmlns="" id="{6B86AC17-2ACE-4B6D-9AB7-B6E2EC57C8A7}"/>
              </a:ext>
            </a:extLst>
          </p:cNvPr>
          <p:cNvSpPr/>
          <p:nvPr/>
        </p:nvSpPr>
        <p:spPr>
          <a:xfrm>
            <a:off x="1045782" y="4522485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ACB4726-952A-4149-BF68-2E9FAF6B7253}"/>
              </a:ext>
            </a:extLst>
          </p:cNvPr>
          <p:cNvSpPr txBox="1"/>
          <p:nvPr/>
        </p:nvSpPr>
        <p:spPr>
          <a:xfrm>
            <a:off x="1180985" y="4578059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1100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единиц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5A325B8-54EE-4B81-B359-EEA1B363144D}"/>
              </a:ext>
            </a:extLst>
          </p:cNvPr>
          <p:cNvSpPr txBox="1"/>
          <p:nvPr/>
        </p:nvSpPr>
        <p:spPr>
          <a:xfrm>
            <a:off x="1442335" y="4935123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современного медицинского и </a:t>
            </a:r>
            <a:r>
              <a:rPr lang="ru-RU" sz="12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симуляционного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оборудования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xmlns="" id="{6C943A7B-63CC-4AEF-A746-A21F0D615B7A}"/>
              </a:ext>
            </a:extLst>
          </p:cNvPr>
          <p:cNvSpPr/>
          <p:nvPr/>
        </p:nvSpPr>
        <p:spPr>
          <a:xfrm>
            <a:off x="4352948" y="153097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2A687D8-8EF3-48D9-BE0E-702E31539728}"/>
              </a:ext>
            </a:extLst>
          </p:cNvPr>
          <p:cNvSpPr txBox="1"/>
          <p:nvPr/>
        </p:nvSpPr>
        <p:spPr>
          <a:xfrm>
            <a:off x="4480836" y="2431806"/>
            <a:ext cx="268524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2F3B523-3912-46C9-9127-9C2D3A41DBDA}"/>
              </a:ext>
            </a:extLst>
          </p:cNvPr>
          <p:cNvSpPr txBox="1"/>
          <p:nvPr/>
        </p:nvSpPr>
        <p:spPr>
          <a:xfrm>
            <a:off x="4488869" y="2813342"/>
            <a:ext cx="313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профессиональных компетенций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xmlns="" id="{28E0BE2C-B797-4C3C-B021-6F0354EA2933}"/>
              </a:ext>
            </a:extLst>
          </p:cNvPr>
          <p:cNvSpPr/>
          <p:nvPr/>
        </p:nvSpPr>
        <p:spPr>
          <a:xfrm>
            <a:off x="4498376" y="36460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00A4EFE-FC7C-4BB5-BED0-C2CF47272D54}"/>
              </a:ext>
            </a:extLst>
          </p:cNvPr>
          <p:cNvSpPr txBox="1"/>
          <p:nvPr/>
        </p:nvSpPr>
        <p:spPr>
          <a:xfrm>
            <a:off x="4435683" y="3685715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19,5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F231D07-97A8-462F-BAF1-CA60A28393A7}"/>
              </a:ext>
            </a:extLst>
          </p:cNvPr>
          <p:cNvSpPr txBox="1"/>
          <p:nvPr/>
        </p:nvSpPr>
        <p:spPr>
          <a:xfrm>
            <a:off x="4601497" y="4074588"/>
            <a:ext cx="158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уже прошли оценку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xmlns="" id="{8CFAFA35-A9A4-4098-B3DD-6E429D83D9E3}"/>
              </a:ext>
            </a:extLst>
          </p:cNvPr>
          <p:cNvSpPr/>
          <p:nvPr/>
        </p:nvSpPr>
        <p:spPr>
          <a:xfrm>
            <a:off x="8003511" y="1517063"/>
            <a:ext cx="3460225" cy="4217206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64A8718-71BE-4E35-859F-327F1B78A77E}"/>
              </a:ext>
            </a:extLst>
          </p:cNvPr>
          <p:cNvSpPr txBox="1"/>
          <p:nvPr/>
        </p:nvSpPr>
        <p:spPr>
          <a:xfrm>
            <a:off x="8166002" y="2431806"/>
            <a:ext cx="289066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начала</a:t>
            </a:r>
          </a:p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 года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9E914A0-F53D-4525-BA92-ABC40DCD80E0}"/>
              </a:ext>
            </a:extLst>
          </p:cNvPr>
          <p:cNvSpPr txBox="1"/>
          <p:nvPr/>
        </p:nvSpPr>
        <p:spPr>
          <a:xfrm>
            <a:off x="8162920" y="3062047"/>
            <a:ext cx="3135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разработано более 40 новых образовательных программ и тренингов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Шестиугольник 61">
            <a:extLst>
              <a:ext uri="{FF2B5EF4-FFF2-40B4-BE49-F238E27FC236}">
                <a16:creationId xmlns:a16="http://schemas.microsoft.com/office/drawing/2014/main" xmlns="" id="{40A34B9D-6428-4212-8DA8-6EA278925E9A}"/>
              </a:ext>
            </a:extLst>
          </p:cNvPr>
          <p:cNvSpPr/>
          <p:nvPr/>
        </p:nvSpPr>
        <p:spPr>
          <a:xfrm>
            <a:off x="5537851" y="4677116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73291DA-2E1E-4C71-A0CB-D230443399F3}"/>
              </a:ext>
            </a:extLst>
          </p:cNvPr>
          <p:cNvSpPr txBox="1"/>
          <p:nvPr/>
        </p:nvSpPr>
        <p:spPr>
          <a:xfrm>
            <a:off x="5461572" y="4716783"/>
            <a:ext cx="10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50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D3F0E6A-80E7-409C-B078-B96AC9D9C573}"/>
              </a:ext>
            </a:extLst>
          </p:cNvPr>
          <p:cNvSpPr txBox="1"/>
          <p:nvPr/>
        </p:nvSpPr>
        <p:spPr>
          <a:xfrm>
            <a:off x="5722923" y="5105656"/>
            <a:ext cx="158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специальностей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5" name="Шестиугольник 64">
            <a:extLst>
              <a:ext uri="{FF2B5EF4-FFF2-40B4-BE49-F238E27FC236}">
                <a16:creationId xmlns:a16="http://schemas.microsoft.com/office/drawing/2014/main" xmlns="" id="{C02E430C-8E01-44A8-8B2A-D073087C7291}"/>
              </a:ext>
            </a:extLst>
          </p:cNvPr>
          <p:cNvSpPr/>
          <p:nvPr/>
        </p:nvSpPr>
        <p:spPr>
          <a:xfrm>
            <a:off x="6302240" y="3642204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D9C4DD9-41CB-488B-813B-8F011935C3B8}"/>
              </a:ext>
            </a:extLst>
          </p:cNvPr>
          <p:cNvSpPr txBox="1"/>
          <p:nvPr/>
        </p:nvSpPr>
        <p:spPr>
          <a:xfrm>
            <a:off x="6239547" y="3681871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52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44E0DD0-7CD1-4682-AD9F-76ED1390EC84}"/>
              </a:ext>
            </a:extLst>
          </p:cNvPr>
          <p:cNvSpPr txBox="1"/>
          <p:nvPr/>
        </p:nvSpPr>
        <p:spPr>
          <a:xfrm>
            <a:off x="6419009" y="4070744"/>
            <a:ext cx="142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оценочных процедур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Шестиугольник 67">
            <a:extLst>
              <a:ext uri="{FF2B5EF4-FFF2-40B4-BE49-F238E27FC236}">
                <a16:creationId xmlns:a16="http://schemas.microsoft.com/office/drawing/2014/main" xmlns="" id="{8898EEC1-5CF0-4541-A7E5-C05E8E046128}"/>
              </a:ext>
            </a:extLst>
          </p:cNvPr>
          <p:cNvSpPr/>
          <p:nvPr/>
        </p:nvSpPr>
        <p:spPr>
          <a:xfrm>
            <a:off x="8289949" y="45263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453FF387-188F-47ED-BA85-15575FFF8DD3}"/>
              </a:ext>
            </a:extLst>
          </p:cNvPr>
          <p:cNvSpPr txBox="1"/>
          <p:nvPr/>
        </p:nvSpPr>
        <p:spPr>
          <a:xfrm>
            <a:off x="8193136" y="4581922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8A48DE9-25B6-485A-853E-1622F8E4BBE4}"/>
              </a:ext>
            </a:extLst>
          </p:cNvPr>
          <p:cNvSpPr txBox="1"/>
          <p:nvPr/>
        </p:nvSpPr>
        <p:spPr>
          <a:xfrm>
            <a:off x="8454486" y="4938986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общей практики проходят повышение квалификации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7D101265-F1ED-4A06-965C-D4106488957D}"/>
              </a:ext>
            </a:extLst>
          </p:cNvPr>
          <p:cNvGrpSpPr/>
          <p:nvPr/>
        </p:nvGrpSpPr>
        <p:grpSpPr>
          <a:xfrm>
            <a:off x="9589995" y="3901163"/>
            <a:ext cx="1885153" cy="874303"/>
            <a:chOff x="8279128" y="4718627"/>
            <a:chExt cx="1885153" cy="874303"/>
          </a:xfrm>
        </p:grpSpPr>
        <p:sp>
          <p:nvSpPr>
            <p:cNvPr id="72" name="Шестиугольник 71">
              <a:extLst>
                <a:ext uri="{FF2B5EF4-FFF2-40B4-BE49-F238E27FC236}">
                  <a16:creationId xmlns:a16="http://schemas.microsoft.com/office/drawing/2014/main" xmlns="" id="{66B8F6AA-9693-458C-A000-6FC4B03773AC}"/>
                </a:ext>
              </a:extLst>
            </p:cNvPr>
            <p:cNvSpPr/>
            <p:nvPr/>
          </p:nvSpPr>
          <p:spPr>
            <a:xfrm>
              <a:off x="8279128" y="4718627"/>
              <a:ext cx="1013608" cy="87380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0329B735-C1F6-42FB-9649-5DDB6B442B5B}"/>
                </a:ext>
              </a:extLst>
            </p:cNvPr>
            <p:cNvSpPr txBox="1"/>
            <p:nvPr/>
          </p:nvSpPr>
          <p:spPr>
            <a:xfrm>
              <a:off x="8351548" y="4774201"/>
              <a:ext cx="618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13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668B2D81-B0F7-4F94-9333-217985245742}"/>
                </a:ext>
              </a:extLst>
            </p:cNvPr>
            <p:cNvSpPr txBox="1"/>
            <p:nvPr/>
          </p:nvSpPr>
          <p:spPr>
            <a:xfrm>
              <a:off x="8430019" y="5131265"/>
              <a:ext cx="1734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образовательных модулей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17D47E9D-3C3C-4E20-B3ED-F3293EA73D22}"/>
              </a:ext>
            </a:extLst>
          </p:cNvPr>
          <p:cNvSpPr txBox="1"/>
          <p:nvPr/>
        </p:nvSpPr>
        <p:spPr>
          <a:xfrm>
            <a:off x="951492" y="5934156"/>
            <a:ext cx="990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Всего Центр аккредитован по </a:t>
            </a:r>
            <a:r>
              <a:rPr lang="ru-RU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89 врачебным специальностям</a:t>
            </a:r>
            <a:endParaRPr lang="ru-RU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8A76AAAD-5615-45FC-BD6B-A51FC15F8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6170" r="26543" b="13913"/>
          <a:stretch>
            <a:fillRect/>
          </a:stretch>
        </p:blipFill>
        <p:spPr bwMode="auto">
          <a:xfrm>
            <a:off x="2477620" y="115906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EB984D94-4A7A-4D9C-AF9C-878C7F380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04" r="12482" b="1781"/>
          <a:stretch>
            <a:fillRect/>
          </a:stretch>
        </p:blipFill>
        <p:spPr bwMode="auto">
          <a:xfrm>
            <a:off x="610588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2DD238D3-2069-4AB4-A94D-1CD415FF5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8416" r="31419" b="39871"/>
          <a:stretch/>
        </p:blipFill>
        <p:spPr bwMode="auto">
          <a:xfrm>
            <a:off x="979897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734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Онкопомощь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xmlns="" id="{05CF3939-514E-4FC0-B2D2-C3B56DF55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03CC67F-45DF-4DE7-823A-158AC4B0B60A}"/>
              </a:ext>
            </a:extLst>
          </p:cNvPr>
          <p:cNvSpPr txBox="1"/>
          <p:nvPr/>
        </p:nvSpPr>
        <p:spPr>
          <a:xfrm>
            <a:off x="1309145" y="1374308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7DB90D3-F25F-431C-B360-E761AF5BB948}"/>
              </a:ext>
            </a:extLst>
          </p:cNvPr>
          <p:cNvSpPr txBox="1"/>
          <p:nvPr/>
        </p:nvSpPr>
        <p:spPr>
          <a:xfrm>
            <a:off x="824383" y="1079272"/>
            <a:ext cx="8503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2019 году утвержден </a:t>
            </a:r>
            <a:r>
              <a:rPr lang="ru-RU" sz="16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московский стандарт онкологической помощи</a:t>
            </a:r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xmlns="" id="{4C31C043-ADF1-405D-B19D-4994614738B7}"/>
              </a:ext>
            </a:extLst>
          </p:cNvPr>
          <p:cNvSpPr/>
          <p:nvPr/>
        </p:nvSpPr>
        <p:spPr>
          <a:xfrm>
            <a:off x="965347" y="1608129"/>
            <a:ext cx="6622808" cy="345122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xmlns="" id="{0A8D460A-6791-4651-8C6F-D4F9596191B8}"/>
              </a:ext>
            </a:extLst>
          </p:cNvPr>
          <p:cNvSpPr/>
          <p:nvPr/>
        </p:nvSpPr>
        <p:spPr>
          <a:xfrm>
            <a:off x="792127" y="1522673"/>
            <a:ext cx="5135288" cy="384988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87DDDD3-D108-4677-9C1E-DE9B31934C63}"/>
              </a:ext>
            </a:extLst>
          </p:cNvPr>
          <p:cNvSpPr txBox="1"/>
          <p:nvPr/>
        </p:nvSpPr>
        <p:spPr>
          <a:xfrm>
            <a:off x="898296" y="1534753"/>
            <a:ext cx="500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Онкоцентры на базе ведущих больниц города: 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A337FBCD-F2E1-4DC3-93E5-E37F99BF4BC8}"/>
              </a:ext>
            </a:extLst>
          </p:cNvPr>
          <p:cNvGrpSpPr/>
          <p:nvPr/>
        </p:nvGrpSpPr>
        <p:grpSpPr>
          <a:xfrm>
            <a:off x="1158324" y="2069287"/>
            <a:ext cx="1735917" cy="483601"/>
            <a:chOff x="1163344" y="3617029"/>
            <a:chExt cx="1735917" cy="483601"/>
          </a:xfrm>
        </p:grpSpPr>
        <p:sp>
          <p:nvSpPr>
            <p:cNvPr id="49" name="Шестиугольник 48">
              <a:extLst>
                <a:ext uri="{FF2B5EF4-FFF2-40B4-BE49-F238E27FC236}">
                  <a16:creationId xmlns:a16="http://schemas.microsoft.com/office/drawing/2014/main" xmlns="" id="{E5FA92EE-EBE3-4B89-B072-6B200000D2C2}"/>
                </a:ext>
              </a:extLst>
            </p:cNvPr>
            <p:cNvSpPr/>
            <p:nvPr/>
          </p:nvSpPr>
          <p:spPr>
            <a:xfrm>
              <a:off x="1163344" y="361702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489D11AF-876C-4129-BCF9-10F429FDE189}"/>
                </a:ext>
              </a:extLst>
            </p:cNvPr>
            <p:cNvSpPr txBox="1"/>
            <p:nvPr/>
          </p:nvSpPr>
          <p:spPr>
            <a:xfrm>
              <a:off x="1300254" y="3688387"/>
              <a:ext cx="1599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ГКОБ №1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DADBEC11-C348-45F8-9C59-298B1D81B87F}"/>
              </a:ext>
            </a:extLst>
          </p:cNvPr>
          <p:cNvGrpSpPr/>
          <p:nvPr/>
        </p:nvGrpSpPr>
        <p:grpSpPr>
          <a:xfrm>
            <a:off x="3050064" y="2076727"/>
            <a:ext cx="2129693" cy="656133"/>
            <a:chOff x="2776262" y="3576269"/>
            <a:chExt cx="2129693" cy="656133"/>
          </a:xfrm>
        </p:grpSpPr>
        <p:sp>
          <p:nvSpPr>
            <p:cNvPr id="52" name="Шестиугольник 51">
              <a:extLst>
                <a:ext uri="{FF2B5EF4-FFF2-40B4-BE49-F238E27FC236}">
                  <a16:creationId xmlns:a16="http://schemas.microsoft.com/office/drawing/2014/main" xmlns="" id="{2955D2D4-9765-4320-85BE-E7CCE330494C}"/>
                </a:ext>
              </a:extLst>
            </p:cNvPr>
            <p:cNvSpPr/>
            <p:nvPr/>
          </p:nvSpPr>
          <p:spPr>
            <a:xfrm>
              <a:off x="2776262" y="357626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3C34B71A-5416-4C7F-AF58-8BAEBC64A8D1}"/>
                </a:ext>
              </a:extLst>
            </p:cNvPr>
            <p:cNvSpPr txBox="1"/>
            <p:nvPr/>
          </p:nvSpPr>
          <p:spPr>
            <a:xfrm>
              <a:off x="2913172" y="364762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МКНЦ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А.С. Логинова 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94879383-6DA8-433B-9EE8-90F383F5D93B}"/>
              </a:ext>
            </a:extLst>
          </p:cNvPr>
          <p:cNvGrpSpPr/>
          <p:nvPr/>
        </p:nvGrpSpPr>
        <p:grpSpPr>
          <a:xfrm>
            <a:off x="5348904" y="2065604"/>
            <a:ext cx="2129693" cy="656133"/>
            <a:chOff x="4912565" y="3482204"/>
            <a:chExt cx="2129693" cy="656133"/>
          </a:xfrm>
        </p:grpSpPr>
        <p:sp>
          <p:nvSpPr>
            <p:cNvPr id="55" name="Шестиугольник 54">
              <a:extLst>
                <a:ext uri="{FF2B5EF4-FFF2-40B4-BE49-F238E27FC236}">
                  <a16:creationId xmlns:a16="http://schemas.microsoft.com/office/drawing/2014/main" xmlns="" id="{5CC7AE82-C7FB-4013-8E87-382B80466BE3}"/>
                </a:ext>
              </a:extLst>
            </p:cNvPr>
            <p:cNvSpPr/>
            <p:nvPr/>
          </p:nvSpPr>
          <p:spPr>
            <a:xfrm>
              <a:off x="4912565" y="3482204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56892555-B9DD-46BD-BF59-DD69D89CAE5D}"/>
                </a:ext>
              </a:extLst>
            </p:cNvPr>
            <p:cNvSpPr txBox="1"/>
            <p:nvPr/>
          </p:nvSpPr>
          <p:spPr>
            <a:xfrm>
              <a:off x="5049475" y="3553562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ГКБ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С.П. Боткина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FCBB1533-ED68-4B05-A508-5778B8528946}"/>
              </a:ext>
            </a:extLst>
          </p:cNvPr>
          <p:cNvGrpSpPr/>
          <p:nvPr/>
        </p:nvGrpSpPr>
        <p:grpSpPr>
          <a:xfrm>
            <a:off x="1918098" y="2855076"/>
            <a:ext cx="2129693" cy="656133"/>
            <a:chOff x="6773495" y="3425260"/>
            <a:chExt cx="2129693" cy="656133"/>
          </a:xfrm>
        </p:grpSpPr>
        <p:sp>
          <p:nvSpPr>
            <p:cNvPr id="58" name="Шестиугольник 57">
              <a:extLst>
                <a:ext uri="{FF2B5EF4-FFF2-40B4-BE49-F238E27FC236}">
                  <a16:creationId xmlns:a16="http://schemas.microsoft.com/office/drawing/2014/main" xmlns="" id="{19BDF025-2160-453E-A016-120F3CE24079}"/>
                </a:ext>
              </a:extLst>
            </p:cNvPr>
            <p:cNvSpPr/>
            <p:nvPr/>
          </p:nvSpPr>
          <p:spPr>
            <a:xfrm>
              <a:off x="6773495" y="3425260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DB5CF04E-E86F-4FC9-89CB-3D794F92CA54}"/>
                </a:ext>
              </a:extLst>
            </p:cNvPr>
            <p:cNvSpPr txBox="1"/>
            <p:nvPr/>
          </p:nvSpPr>
          <p:spPr>
            <a:xfrm>
              <a:off x="6910405" y="3496618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 err="1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Онкобольница</a:t>
              </a:r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№62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xmlns="" id="{B73B84C8-D011-4F77-88D7-CB7772531A6F}"/>
              </a:ext>
            </a:extLst>
          </p:cNvPr>
          <p:cNvGrpSpPr/>
          <p:nvPr/>
        </p:nvGrpSpPr>
        <p:grpSpPr>
          <a:xfrm>
            <a:off x="4564545" y="2857656"/>
            <a:ext cx="2129693" cy="656133"/>
            <a:chOff x="8848153" y="3424659"/>
            <a:chExt cx="2129693" cy="656133"/>
          </a:xfrm>
        </p:grpSpPr>
        <p:sp>
          <p:nvSpPr>
            <p:cNvPr id="63" name="Шестиугольник 62">
              <a:extLst>
                <a:ext uri="{FF2B5EF4-FFF2-40B4-BE49-F238E27FC236}">
                  <a16:creationId xmlns:a16="http://schemas.microsoft.com/office/drawing/2014/main" xmlns="" id="{E2FD9686-8105-4D3B-A32F-42E3AB8B4FAF}"/>
                </a:ext>
              </a:extLst>
            </p:cNvPr>
            <p:cNvSpPr/>
            <p:nvPr/>
          </p:nvSpPr>
          <p:spPr>
            <a:xfrm>
              <a:off x="8848153" y="342465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2D3DF4F6-FBE4-40AD-859F-9BBADD0AC730}"/>
                </a:ext>
              </a:extLst>
            </p:cNvPr>
            <p:cNvSpPr txBox="1"/>
            <p:nvPr/>
          </p:nvSpPr>
          <p:spPr>
            <a:xfrm>
              <a:off x="8985063" y="349601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ММКЦ «Коммунарка»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CE7E2212-CE38-48D5-98AD-5C1CC0E7CD05}"/>
              </a:ext>
            </a:extLst>
          </p:cNvPr>
          <p:cNvSpPr txBox="1"/>
          <p:nvPr/>
        </p:nvSpPr>
        <p:spPr>
          <a:xfrm>
            <a:off x="1719300" y="4030802"/>
            <a:ext cx="555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современные лаборатории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для определения природы опухоли конкретного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2211E5D3-F9D9-45D3-8575-6845FA3DE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712767">
            <a:off x="1329183" y="4129508"/>
            <a:ext cx="237788" cy="24824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53BA0C4-15AB-4B06-8E98-EAB2FF1ADF2F}"/>
              </a:ext>
            </a:extLst>
          </p:cNvPr>
          <p:cNvSpPr txBox="1"/>
          <p:nvPr/>
        </p:nvSpPr>
        <p:spPr>
          <a:xfrm>
            <a:off x="1719301" y="4493287"/>
            <a:ext cx="566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высокотехнологичные </a:t>
            </a:r>
            <a:r>
              <a:rPr lang="ru-RU" sz="1200" b="1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ЦАОПы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проведения диагностических исследований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D4831DB8-699B-4435-8448-AA45A11D3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712767">
            <a:off x="1329183" y="4591993"/>
            <a:ext cx="237788" cy="248241"/>
          </a:xfrm>
          <a:prstGeom prst="rect">
            <a:avLst/>
          </a:prstGeom>
        </p:spPr>
      </p:pic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xmlns="" id="{DB687046-FD6E-47EB-B083-8E43630E27BE}"/>
              </a:ext>
            </a:extLst>
          </p:cNvPr>
          <p:cNvSpPr/>
          <p:nvPr/>
        </p:nvSpPr>
        <p:spPr>
          <a:xfrm>
            <a:off x="1787171" y="3665143"/>
            <a:ext cx="2374188" cy="29093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8781836F-15A1-4289-807E-3FCADCD1A806}"/>
              </a:ext>
            </a:extLst>
          </p:cNvPr>
          <p:cNvSpPr txBox="1"/>
          <p:nvPr/>
        </p:nvSpPr>
        <p:spPr>
          <a:xfrm>
            <a:off x="2003177" y="3651164"/>
            <a:ext cx="1992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их базе созданы: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44F62B22-2EF9-47FB-B9E0-240DC2331C6B}"/>
              </a:ext>
            </a:extLst>
          </p:cNvPr>
          <p:cNvSpPr txBox="1"/>
          <p:nvPr/>
        </p:nvSpPr>
        <p:spPr>
          <a:xfrm>
            <a:off x="965347" y="5195552"/>
            <a:ext cx="10337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Путь пациента</a:t>
            </a:r>
            <a:r>
              <a:rPr lang="ru-RU" sz="1400" b="0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подозрении на ЗНО начинается чаще всего в городских поликлиниках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2C676C5F-0B1B-425C-9092-C94600A9323F}"/>
              </a:ext>
            </a:extLst>
          </p:cNvPr>
          <p:cNvSpPr txBox="1"/>
          <p:nvPr/>
        </p:nvSpPr>
        <p:spPr>
          <a:xfrm>
            <a:off x="1452441" y="5639530"/>
            <a:ext cx="331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Созданы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сервисы индивидуального сопровождения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психологической помощи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AC0A20A7-61BE-4F95-B226-A0A6805F3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1062322" y="5682579"/>
            <a:ext cx="237788" cy="248241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015BA52-25C7-4D41-BBB6-9328C7061998}"/>
              </a:ext>
            </a:extLst>
          </p:cNvPr>
          <p:cNvSpPr txBox="1"/>
          <p:nvPr/>
        </p:nvSpPr>
        <p:spPr>
          <a:xfrm>
            <a:off x="5478252" y="5655117"/>
            <a:ext cx="331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Разработаны «клиентские пути»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четкие регламенты и алгоритмы действий при обнаружении ЗНО у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AEC7D968-F080-410E-B99C-3702744E3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088133" y="5698166"/>
            <a:ext cx="237788" cy="24824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29C7227E-49F3-4B53-A2CF-5D87F0846807}"/>
              </a:ext>
            </a:extLst>
          </p:cNvPr>
          <p:cNvSpPr txBox="1"/>
          <p:nvPr/>
        </p:nvSpPr>
        <p:spPr>
          <a:xfrm>
            <a:off x="9493162" y="5661846"/>
            <a:ext cx="251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Организован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онкологических стационаров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Москвы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B9085103-CD22-4EEB-8AAC-85BBB2C09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9103043" y="5704895"/>
            <a:ext cx="237788" cy="24824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EB2F2376-862E-44CE-AF07-D20B4AC8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889" r="28852" b="11200"/>
          <a:stretch>
            <a:fillRect/>
          </a:stretch>
        </p:blipFill>
        <p:spPr bwMode="auto">
          <a:xfrm>
            <a:off x="7315910" y="1604122"/>
            <a:ext cx="3186420" cy="2746912"/>
          </a:xfrm>
          <a:custGeom>
            <a:avLst/>
            <a:gdLst>
              <a:gd name="connsiteX0" fmla="*/ 686729 w 3186420"/>
              <a:gd name="connsiteY0" fmla="*/ 0 h 2746912"/>
              <a:gd name="connsiteX1" fmla="*/ 2499692 w 3186420"/>
              <a:gd name="connsiteY1" fmla="*/ 0 h 2746912"/>
              <a:gd name="connsiteX2" fmla="*/ 3186420 w 3186420"/>
              <a:gd name="connsiteY2" fmla="*/ 1373456 h 2746912"/>
              <a:gd name="connsiteX3" fmla="*/ 2499692 w 3186420"/>
              <a:gd name="connsiteY3" fmla="*/ 2746912 h 2746912"/>
              <a:gd name="connsiteX4" fmla="*/ 686729 w 3186420"/>
              <a:gd name="connsiteY4" fmla="*/ 2746912 h 2746912"/>
              <a:gd name="connsiteX5" fmla="*/ 0 w 3186420"/>
              <a:gd name="connsiteY5" fmla="*/ 1373456 h 274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6420" h="2746912">
                <a:moveTo>
                  <a:pt x="686729" y="0"/>
                </a:moveTo>
                <a:lnTo>
                  <a:pt x="2499692" y="0"/>
                </a:lnTo>
                <a:lnTo>
                  <a:pt x="3186420" y="1373456"/>
                </a:lnTo>
                <a:lnTo>
                  <a:pt x="2499692" y="2746912"/>
                </a:lnTo>
                <a:lnTo>
                  <a:pt x="686729" y="2746912"/>
                </a:lnTo>
                <a:lnTo>
                  <a:pt x="0" y="1373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Шестиугольник 89">
            <a:extLst>
              <a:ext uri="{FF2B5EF4-FFF2-40B4-BE49-F238E27FC236}">
                <a16:creationId xmlns:a16="http://schemas.microsoft.com/office/drawing/2014/main" xmlns="" id="{1FCB9ECE-8C61-496A-9E1A-8553A2118E4B}"/>
              </a:ext>
            </a:extLst>
          </p:cNvPr>
          <p:cNvSpPr/>
          <p:nvPr/>
        </p:nvSpPr>
        <p:spPr>
          <a:xfrm>
            <a:off x="8172111" y="3956082"/>
            <a:ext cx="1212769" cy="104549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B4ED742D-CE69-4280-AF24-0F536262D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9740" r="34967" b="7707"/>
          <a:stretch/>
        </p:blipFill>
        <p:spPr bwMode="auto">
          <a:xfrm>
            <a:off x="9862437" y="3585260"/>
            <a:ext cx="1992829" cy="1717956"/>
          </a:xfrm>
          <a:custGeom>
            <a:avLst/>
            <a:gdLst>
              <a:gd name="connsiteX0" fmla="*/ 429489 w 1992829"/>
              <a:gd name="connsiteY0" fmla="*/ 0 h 1717956"/>
              <a:gd name="connsiteX1" fmla="*/ 1563340 w 1992829"/>
              <a:gd name="connsiteY1" fmla="*/ 0 h 1717956"/>
              <a:gd name="connsiteX2" fmla="*/ 1992829 w 1992829"/>
              <a:gd name="connsiteY2" fmla="*/ 858978 h 1717956"/>
              <a:gd name="connsiteX3" fmla="*/ 1563340 w 1992829"/>
              <a:gd name="connsiteY3" fmla="*/ 1717956 h 1717956"/>
              <a:gd name="connsiteX4" fmla="*/ 429489 w 1992829"/>
              <a:gd name="connsiteY4" fmla="*/ 1717956 h 1717956"/>
              <a:gd name="connsiteX5" fmla="*/ 0 w 1992829"/>
              <a:gd name="connsiteY5" fmla="*/ 858978 h 171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2829" h="1717956">
                <a:moveTo>
                  <a:pt x="429489" y="0"/>
                </a:moveTo>
                <a:lnTo>
                  <a:pt x="1563340" y="0"/>
                </a:lnTo>
                <a:lnTo>
                  <a:pt x="1992829" y="858978"/>
                </a:lnTo>
                <a:lnTo>
                  <a:pt x="1563340" y="1717956"/>
                </a:lnTo>
                <a:lnTo>
                  <a:pt x="429489" y="1717956"/>
                </a:lnTo>
                <a:lnTo>
                  <a:pt x="0" y="8589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Шестиугольник 92">
            <a:extLst>
              <a:ext uri="{FF2B5EF4-FFF2-40B4-BE49-F238E27FC236}">
                <a16:creationId xmlns:a16="http://schemas.microsoft.com/office/drawing/2014/main" xmlns="" id="{BF7DAB32-BCB7-4CCC-9B71-9D0DB2F2611F}"/>
              </a:ext>
            </a:extLst>
          </p:cNvPr>
          <p:cNvSpPr/>
          <p:nvPr/>
        </p:nvSpPr>
        <p:spPr>
          <a:xfrm>
            <a:off x="10802203" y="2942552"/>
            <a:ext cx="916822" cy="790364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345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 err="1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Пациентоориентированный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подход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F1A72F32-F154-41F5-8478-C8CD68EC6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D7335790-EE54-433E-9C0F-68A8DF4C641C}"/>
              </a:ext>
            </a:extLst>
          </p:cNvPr>
          <p:cNvSpPr/>
          <p:nvPr/>
        </p:nvSpPr>
        <p:spPr>
          <a:xfrm>
            <a:off x="976707" y="1383227"/>
            <a:ext cx="5087490" cy="302554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638A2F-FFF3-412E-A891-219CB7A03820}"/>
              </a:ext>
            </a:extLst>
          </p:cNvPr>
          <p:cNvSpPr txBox="1"/>
          <p:nvPr/>
        </p:nvSpPr>
        <p:spPr>
          <a:xfrm>
            <a:off x="1106024" y="1359374"/>
            <a:ext cx="4958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Обновленные городские поликлиники -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4E69642-94F4-416E-9913-3C13CB300B32}"/>
              </a:ext>
            </a:extLst>
          </p:cNvPr>
          <p:cNvSpPr txBox="1"/>
          <p:nvPr/>
        </p:nvSpPr>
        <p:spPr>
          <a:xfrm>
            <a:off x="996010" y="1718358"/>
            <a:ext cx="5068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более современный подход к оказанию медицинских услуг, в основе которого - доброжелательность и </a:t>
            </a:r>
            <a:r>
              <a:rPr lang="ru-RU" sz="14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пациентоориентированность</a:t>
            </a:r>
            <a:endParaRPr lang="ru-RU" sz="14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xmlns="" id="{548A76A9-38C0-4D97-8AD8-B7950D449CD5}"/>
              </a:ext>
            </a:extLst>
          </p:cNvPr>
          <p:cNvSpPr/>
          <p:nvPr/>
        </p:nvSpPr>
        <p:spPr>
          <a:xfrm>
            <a:off x="996009" y="2742721"/>
            <a:ext cx="5694921" cy="1930578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62D10095-28EA-48F4-8026-7053846514B0}"/>
              </a:ext>
            </a:extLst>
          </p:cNvPr>
          <p:cNvSpPr/>
          <p:nvPr/>
        </p:nvSpPr>
        <p:spPr>
          <a:xfrm>
            <a:off x="1248632" y="2879333"/>
            <a:ext cx="1041470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9B24140-BE55-4856-84D5-301CB22AA139}"/>
              </a:ext>
            </a:extLst>
          </p:cNvPr>
          <p:cNvSpPr txBox="1"/>
          <p:nvPr/>
        </p:nvSpPr>
        <p:spPr>
          <a:xfrm>
            <a:off x="1793325" y="3057461"/>
            <a:ext cx="443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Реализовать такой подход помогает персонал центров госуслуг «Мои документы»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EBA9102-3D5F-4295-B4C9-202F694FFC09}"/>
              </a:ext>
            </a:extLst>
          </p:cNvPr>
          <p:cNvSpPr txBox="1"/>
          <p:nvPr/>
        </p:nvSpPr>
        <p:spPr>
          <a:xfrm>
            <a:off x="1383250" y="2921027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5AD9543-56A5-43B7-B167-98828937FBAA}"/>
              </a:ext>
            </a:extLst>
          </p:cNvPr>
          <p:cNvSpPr txBox="1"/>
          <p:nvPr/>
        </p:nvSpPr>
        <p:spPr>
          <a:xfrm>
            <a:off x="3728169" y="3858373"/>
            <a:ext cx="264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сотрудников МФЦ работают администраторами </a:t>
            </a:r>
          </a:p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поликлиниках </a:t>
            </a:r>
            <a:endParaRPr lang="ru-RU" sz="1200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06AF60F-7AA3-4EB4-B2E5-A6BE988C6879}"/>
              </a:ext>
            </a:extLst>
          </p:cNvPr>
          <p:cNvSpPr txBox="1"/>
          <p:nvPr/>
        </p:nvSpPr>
        <p:spPr>
          <a:xfrm>
            <a:off x="2255479" y="3873379"/>
            <a:ext cx="83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ru-RU" sz="36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24A7C4D-5857-4363-B277-C2395EC6A08D}"/>
              </a:ext>
            </a:extLst>
          </p:cNvPr>
          <p:cNvSpPr txBox="1"/>
          <p:nvPr/>
        </p:nvSpPr>
        <p:spPr>
          <a:xfrm>
            <a:off x="2041578" y="3971506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DE2872E-8E6A-494D-A649-550821BF6831}"/>
              </a:ext>
            </a:extLst>
          </p:cNvPr>
          <p:cNvSpPr txBox="1"/>
          <p:nvPr/>
        </p:nvSpPr>
        <p:spPr>
          <a:xfrm>
            <a:off x="2963304" y="4003467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6B9D70D-9468-4BAE-BA39-EE9CF1074205}"/>
              </a:ext>
            </a:extLst>
          </p:cNvPr>
          <p:cNvSpPr txBox="1"/>
          <p:nvPr/>
        </p:nvSpPr>
        <p:spPr>
          <a:xfrm>
            <a:off x="746247" y="4992330"/>
            <a:ext cx="8033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Ознакомиться с ценностями и принципами работы поликлиник пациенты могут: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0389972-1E1E-4EB0-AB0E-2210D10FF509}"/>
              </a:ext>
            </a:extLst>
          </p:cNvPr>
          <p:cNvSpPr txBox="1"/>
          <p:nvPr/>
        </p:nvSpPr>
        <p:spPr>
          <a:xfrm>
            <a:off x="1363767" y="5527345"/>
            <a:ext cx="249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стендах в поликлиниках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DAE5F404-C885-40C1-9993-1B00DA2BD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1013696" y="5583615"/>
            <a:ext cx="237788" cy="24824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094BFC3-D678-46DA-894B-69B524312180}"/>
              </a:ext>
            </a:extLst>
          </p:cNvPr>
          <p:cNvSpPr txBox="1"/>
          <p:nvPr/>
        </p:nvSpPr>
        <p:spPr>
          <a:xfrm>
            <a:off x="1370824" y="6023393"/>
            <a:ext cx="413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специальных информационных буклетах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FC6B393B-919E-4B94-80E9-8070AE687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1020755" y="6089036"/>
            <a:ext cx="237788" cy="24824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33FAA50A-3AC8-446D-9103-6604AEEE8FF2}"/>
              </a:ext>
            </a:extLst>
          </p:cNvPr>
          <p:cNvSpPr txBox="1"/>
          <p:nvPr/>
        </p:nvSpPr>
        <p:spPr>
          <a:xfrm>
            <a:off x="4580388" y="5527345"/>
            <a:ext cx="2110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электронных письмах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7C75C1B2-566B-470D-8B14-6FF0F8112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4230319" y="5583615"/>
            <a:ext cx="237788" cy="2482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29B1FC7F-0562-4DF9-A4DB-2C4D2F2BA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/>
        </p:blipFill>
        <p:spPr bwMode="auto">
          <a:xfrm>
            <a:off x="8059465" y="2680919"/>
            <a:ext cx="3996110" cy="3444920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Шестиугольник 63">
            <a:extLst>
              <a:ext uri="{FF2B5EF4-FFF2-40B4-BE49-F238E27FC236}">
                <a16:creationId xmlns:a16="http://schemas.microsoft.com/office/drawing/2014/main" xmlns="" id="{F5FAA29E-F708-4788-B558-B2C00C835213}"/>
              </a:ext>
            </a:extLst>
          </p:cNvPr>
          <p:cNvSpPr/>
          <p:nvPr/>
        </p:nvSpPr>
        <p:spPr>
          <a:xfrm>
            <a:off x="7227969" y="3604803"/>
            <a:ext cx="1372840" cy="1183482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Шестиугольник 68">
            <a:extLst>
              <a:ext uri="{FF2B5EF4-FFF2-40B4-BE49-F238E27FC236}">
                <a16:creationId xmlns:a16="http://schemas.microsoft.com/office/drawing/2014/main" xmlns="" id="{B4811467-746B-40C2-B46E-814A20C050A3}"/>
              </a:ext>
            </a:extLst>
          </p:cNvPr>
          <p:cNvSpPr/>
          <p:nvPr/>
        </p:nvSpPr>
        <p:spPr>
          <a:xfrm>
            <a:off x="9511225" y="194570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8A045167-84B3-45A8-91F3-CAFC19436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1350" r="24753" b="16532"/>
          <a:stretch/>
        </p:blipFill>
        <p:spPr bwMode="auto">
          <a:xfrm>
            <a:off x="6848591" y="1169968"/>
            <a:ext cx="2257201" cy="1945863"/>
          </a:xfrm>
          <a:custGeom>
            <a:avLst/>
            <a:gdLst>
              <a:gd name="connsiteX0" fmla="*/ 486466 w 2257201"/>
              <a:gd name="connsiteY0" fmla="*/ 0 h 1945863"/>
              <a:gd name="connsiteX1" fmla="*/ 1770735 w 2257201"/>
              <a:gd name="connsiteY1" fmla="*/ 0 h 1945863"/>
              <a:gd name="connsiteX2" fmla="*/ 2257201 w 2257201"/>
              <a:gd name="connsiteY2" fmla="*/ 972932 h 1945863"/>
              <a:gd name="connsiteX3" fmla="*/ 1770735 w 2257201"/>
              <a:gd name="connsiteY3" fmla="*/ 1945863 h 1945863"/>
              <a:gd name="connsiteX4" fmla="*/ 486466 w 2257201"/>
              <a:gd name="connsiteY4" fmla="*/ 1945863 h 1945863"/>
              <a:gd name="connsiteX5" fmla="*/ 0 w 2257201"/>
              <a:gd name="connsiteY5" fmla="*/ 972932 h 194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7201" h="1945863">
                <a:moveTo>
                  <a:pt x="486466" y="0"/>
                </a:moveTo>
                <a:lnTo>
                  <a:pt x="1770735" y="0"/>
                </a:lnTo>
                <a:lnTo>
                  <a:pt x="2257201" y="972932"/>
                </a:lnTo>
                <a:lnTo>
                  <a:pt x="1770735" y="1945863"/>
                </a:lnTo>
                <a:lnTo>
                  <a:pt x="486466" y="1945863"/>
                </a:lnTo>
                <a:lnTo>
                  <a:pt x="0" y="9729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81DB507-B645-ADEA-2C52-815AF4659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3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0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8CCC19-E5A2-8413-7656-8AEC3744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highlight>
                <a:srgbClr val="8EA244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5FE30F-2C37-4B62-8BEF-9EBB78D6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071" y="1690686"/>
            <a:ext cx="8968530" cy="448627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обслуживаемого детского населения по переписи на 01.10.2023 от 0 до 18 лет – 17078 детей (2022 год- 16811),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детей до года – 609 (2022 год- 614);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от 0 до 4 лет- 3860 (2022 год- 4218);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от 5 до 9 лет- 5234 (2022 год- 5102);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от 10 до 14 лет- 5323 (2022 год- 4820);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подростков-2661 (2022 год- 2671).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Организованное детство- 14923, неорганизованное – 2155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Плановая мощность поликлиники -320 посещений в смену, фактическая за 2023 год – 525  (164%)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4C0DF7-41F7-5DED-A14A-656643614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953803" y="653587"/>
            <a:ext cx="336318" cy="35110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71" y="1292002"/>
            <a:ext cx="99980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3751D7E-8046-77BB-B606-21538C71A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3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60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8CCC19-E5A2-8413-7656-8AEC3744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Новорожденные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highlight>
                <a:srgbClr val="8EA244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5FE30F-2C37-4B62-8BEF-9EBB78D6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099" y="1664929"/>
            <a:ext cx="8968530" cy="448627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 2023 году родилось и поступило под наблюдение поликлиники  609 детей.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Всем детям проведено обследование на выявление нарушения слуха (тест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отоакустической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эмиссии), из них в поликлинике – 12 детям ( 1,9%).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Обследовано на наследственную патологию 609 детей, из них в поликлинике – 285 новорожденных (46,7%), патологии не выявлено.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 протяжении 2-х последних лет % детей на грудном вскармливании находится на уровне 44-46%.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 первом месте  в структуре заболеваемости детей 1- года жизни – болезни органов дыхания, второе место занимают болезни глаз, на третьем месте - болезни органов пищеварения.</a:t>
            </a:r>
          </a:p>
          <a:p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159099" y="1249251"/>
            <a:ext cx="9994005" cy="25757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56D438-BCFB-5CD6-CA9B-75FE213EE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62" y="0"/>
            <a:ext cx="12198461" cy="68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6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8CCC19-E5A2-8413-7656-8AEC3744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Дети- инвалиды</a:t>
            </a:r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highlight>
                  <a:srgbClr val="8EA24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highlight>
                <a:srgbClr val="8EA244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5FE30F-2C37-4B62-8BEF-9EBB78D6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6"/>
            <a:ext cx="8968530" cy="448627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детей, имеющих инвалидность-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289   (260 в 2022 году), что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составляет 1,6 % от прикрепленного населения.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Среди детей-инвалидов лежачих -7, что составляет 2,4 % от общего числа детей-инвалидов, колясочников -16 (5,5%).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Впервые в 2023 году было признано инвалидами 81 ребенок (2022 г.-28).  Основной причиной, приводящей к инвалидизации детей, являются врожденные аномалии, на 2-ом месте - заболевания нервной системы, на 3-м месте – болезни эндокринной системы, на 4 месте – болезни костно- мышечной системы и новообразования.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Всем детям - инвалидам проведен профилактический осмотр, лежачим и колясочникам- на дому. 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31" y="1135174"/>
            <a:ext cx="99980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12A75F-FB4C-937F-8F8B-7A13AA262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59" y="0"/>
            <a:ext cx="12198459" cy="68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71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BEA471-485D-1A69-AD6B-49536716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70828" cy="1325563"/>
          </a:xfrm>
        </p:spPr>
        <p:txBody>
          <a:bodyPr>
            <a:normAutofit/>
          </a:bodyPr>
          <a:lstStyle/>
          <a:p>
            <a:r>
              <a:rPr lang="ru-RU" sz="3200" dirty="0"/>
              <a:t> </a:t>
            </a:r>
            <a:br>
              <a:rPr lang="ru-RU" sz="3200" dirty="0"/>
            </a:br>
            <a:r>
              <a:rPr lang="ru-RU" sz="3200" dirty="0"/>
              <a:t>  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Укомплектованность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1885A95A-FD74-7947-BB08-0D546EA1E9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320082"/>
              </p:ext>
            </p:extLst>
          </p:nvPr>
        </p:nvGraphicFramePr>
        <p:xfrm>
          <a:off x="1350628" y="1971412"/>
          <a:ext cx="9404058" cy="3463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710">
                  <a:extLst>
                    <a:ext uri="{9D8B030D-6E8A-4147-A177-3AD203B41FA5}">
                      <a16:colId xmlns:a16="http://schemas.microsoft.com/office/drawing/2014/main" xmlns="" val="20783273"/>
                    </a:ext>
                  </a:extLst>
                </a:gridCol>
                <a:gridCol w="1679063">
                  <a:extLst>
                    <a:ext uri="{9D8B030D-6E8A-4147-A177-3AD203B41FA5}">
                      <a16:colId xmlns:a16="http://schemas.microsoft.com/office/drawing/2014/main" xmlns="" val="3648513813"/>
                    </a:ext>
                  </a:extLst>
                </a:gridCol>
                <a:gridCol w="1679063">
                  <a:extLst>
                    <a:ext uri="{9D8B030D-6E8A-4147-A177-3AD203B41FA5}">
                      <a16:colId xmlns:a16="http://schemas.microsoft.com/office/drawing/2014/main" xmlns="" val="1806367922"/>
                    </a:ext>
                  </a:extLst>
                </a:gridCol>
                <a:gridCol w="1420745">
                  <a:extLst>
                    <a:ext uri="{9D8B030D-6E8A-4147-A177-3AD203B41FA5}">
                      <a16:colId xmlns:a16="http://schemas.microsoft.com/office/drawing/2014/main" xmlns="" val="1049229391"/>
                    </a:ext>
                  </a:extLst>
                </a:gridCol>
                <a:gridCol w="1420745">
                  <a:extLst>
                    <a:ext uri="{9D8B030D-6E8A-4147-A177-3AD203B41FA5}">
                      <a16:colId xmlns:a16="http://schemas.microsoft.com/office/drawing/2014/main" xmlns="" val="500803499"/>
                    </a:ext>
                  </a:extLst>
                </a:gridCol>
                <a:gridCol w="1444732">
                  <a:extLst>
                    <a:ext uri="{9D8B030D-6E8A-4147-A177-3AD203B41FA5}">
                      <a16:colId xmlns:a16="http://schemas.microsoft.com/office/drawing/2014/main" xmlns="" val="1375288489"/>
                    </a:ext>
                  </a:extLst>
                </a:gridCol>
              </a:tblGrid>
              <a:tr h="26608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должности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г.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г.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Изменение числа занятых должностей</a:t>
                      </a:r>
                    </a:p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3769804"/>
                  </a:ext>
                </a:extLst>
              </a:tr>
              <a:tr h="933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штатных должностей в целом по учреждению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занятых должностей в целом по учреждению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должностей в целом по учреждению штатных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занятых должностей в целом по учреждению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4074110"/>
                  </a:ext>
                </a:extLst>
              </a:tr>
              <a:tr h="354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Врачи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216,75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182,25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205,75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183,25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+0,5 %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5813081"/>
                  </a:ext>
                </a:extLst>
              </a:tr>
              <a:tr h="8119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медицинский персонал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237,25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177,75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-2,7 %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6293362"/>
                  </a:ext>
                </a:extLst>
              </a:tr>
              <a:tr h="2864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должностей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589,25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485,5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535,25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-8,4 %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2349526"/>
                  </a:ext>
                </a:extLst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498064"/>
            <a:ext cx="99980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9ED5AE-0FBE-D2F0-561C-A1176BED9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59" y="-3633"/>
            <a:ext cx="12198459" cy="68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1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BEA471-485D-1A69-AD6B-49536716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30593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Укомплектованность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745831C3-0204-4E81-0501-86BBD2C31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06761" cy="435133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Из 191 врачей 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(2,6%) имеют высшую квалификационную категорию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Из 173 сотрудников со средним медицинским образованием,  высшую квалификационную категорию имеет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(1,2%)  человек,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0,6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%) – вторую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сотрудников являются кандидатами наук.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 врача имеют звание « Московский врач»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25" y="1176092"/>
            <a:ext cx="99980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36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ACEB884B-1EC8-4D44-B9C6-BA83E34808F0}"/>
              </a:ext>
            </a:extLst>
          </p:cNvPr>
          <p:cNvSpPr/>
          <p:nvPr/>
        </p:nvSpPr>
        <p:spPr>
          <a:xfrm>
            <a:off x="8552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Шестиугольник 48">
            <a:extLst>
              <a:ext uri="{FF2B5EF4-FFF2-40B4-BE49-F238E27FC236}">
                <a16:creationId xmlns:a16="http://schemas.microsoft.com/office/drawing/2014/main" xmlns="" id="{0F059B84-20C6-4BF8-A9ED-4E2C291FC027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xmlns="" id="{8C31F58E-58A3-4E45-AC22-B68409512975}"/>
              </a:ext>
            </a:extLst>
          </p:cNvPr>
          <p:cNvSpPr/>
          <p:nvPr/>
        </p:nvSpPr>
        <p:spPr>
          <a:xfrm>
            <a:off x="6027769" y="661496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57BF886F-2F0C-4E30-B1A1-EB701EE0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886" r="7078"/>
          <a:stretch>
            <a:fillRect/>
          </a:stretch>
        </p:blipFill>
        <p:spPr bwMode="auto">
          <a:xfrm>
            <a:off x="5983985" y="1682792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xmlns="" id="{E3E1221C-0E0A-4C33-B617-60F6D67050E1}"/>
              </a:ext>
            </a:extLst>
          </p:cNvPr>
          <p:cNvSpPr/>
          <p:nvPr/>
        </p:nvSpPr>
        <p:spPr>
          <a:xfrm>
            <a:off x="5848350" y="1732889"/>
            <a:ext cx="1476874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3C25EBE4-395C-498B-A892-69DE4841047C}"/>
              </a:ext>
            </a:extLst>
          </p:cNvPr>
          <p:cNvSpPr txBox="1"/>
          <p:nvPr/>
        </p:nvSpPr>
        <p:spPr>
          <a:xfrm>
            <a:off x="5883803" y="1715191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Общегородские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проекты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ED6867AE-E3EF-4001-9057-A5470412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1084" r="1450"/>
          <a:stretch>
            <a:fillRect/>
          </a:stretch>
        </p:blipFill>
        <p:spPr bwMode="auto">
          <a:xfrm>
            <a:off x="5998894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xmlns="" id="{93FA84B6-316F-4D0F-BC58-B3AAFFABB6DF}"/>
              </a:ext>
            </a:extLst>
          </p:cNvPr>
          <p:cNvSpPr/>
          <p:nvPr/>
        </p:nvSpPr>
        <p:spPr>
          <a:xfrm>
            <a:off x="5224388" y="5870573"/>
            <a:ext cx="2190211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99FE18C-2C18-46C8-9471-E7D4D10467A5}"/>
              </a:ext>
            </a:extLst>
          </p:cNvPr>
          <p:cNvSpPr txBox="1"/>
          <p:nvPr/>
        </p:nvSpPr>
        <p:spPr>
          <a:xfrm>
            <a:off x="5259842" y="5852875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Льготное лекарственное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обеспечение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AF4DB3C8-1941-4623-8DCA-24F642544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208194">
            <a:off x="5717791" y="1780717"/>
            <a:ext cx="190214" cy="1985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FB8EE9D-190D-4045-A1CA-36404B71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25261" b="1832"/>
          <a:stretch/>
        </p:blipFill>
        <p:spPr bwMode="auto">
          <a:xfrm>
            <a:off x="8264994" y="2898059"/>
            <a:ext cx="2798892" cy="2411355"/>
          </a:xfrm>
          <a:custGeom>
            <a:avLst/>
            <a:gdLst>
              <a:gd name="connsiteX0" fmla="*/ 603209 w 2798892"/>
              <a:gd name="connsiteY0" fmla="*/ 0 h 2411355"/>
              <a:gd name="connsiteX1" fmla="*/ 2195682 w 2798892"/>
              <a:gd name="connsiteY1" fmla="*/ 0 h 2411355"/>
              <a:gd name="connsiteX2" fmla="*/ 2798892 w 2798892"/>
              <a:gd name="connsiteY2" fmla="*/ 1206418 h 2411355"/>
              <a:gd name="connsiteX3" fmla="*/ 2196423 w 2798892"/>
              <a:gd name="connsiteY3" fmla="*/ 2411355 h 2411355"/>
              <a:gd name="connsiteX4" fmla="*/ 602469 w 2798892"/>
              <a:gd name="connsiteY4" fmla="*/ 2411355 h 2411355"/>
              <a:gd name="connsiteX5" fmla="*/ 0 w 2798892"/>
              <a:gd name="connsiteY5" fmla="*/ 1206418 h 241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1355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6423" y="2411355"/>
                </a:lnTo>
                <a:lnTo>
                  <a:pt x="602469" y="2411355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C9C3F65-B177-4EF3-B7B2-3BD1A180C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208194">
            <a:off x="5095460" y="5914629"/>
            <a:ext cx="190214" cy="198576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B2618461-B4F9-4F74-9D45-C0DEABF96420}"/>
              </a:ext>
            </a:extLst>
          </p:cNvPr>
          <p:cNvSpPr/>
          <p:nvPr/>
        </p:nvSpPr>
        <p:spPr>
          <a:xfrm>
            <a:off x="9577182" y="4849941"/>
            <a:ext cx="135749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1C60D9A-7592-41B8-8C7F-AA8CC615F16E}"/>
              </a:ext>
            </a:extLst>
          </p:cNvPr>
          <p:cNvSpPr txBox="1"/>
          <p:nvPr/>
        </p:nvSpPr>
        <p:spPr>
          <a:xfrm>
            <a:off x="9612635" y="4873538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Онкопомощь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E7BEB2E-009A-48E0-A75D-381E089DF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208194">
            <a:off x="9455835" y="4954984"/>
            <a:ext cx="190214" cy="19857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98CAED43-DC51-4943-BE2A-BB8A973E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303" r="23877" b="2303"/>
          <a:stretch>
            <a:fillRect/>
          </a:stretch>
        </p:blipFill>
        <p:spPr bwMode="auto">
          <a:xfrm>
            <a:off x="1465750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B6BF9B47-1DA3-4279-9F42-5E52245C39F7}"/>
              </a:ext>
            </a:extLst>
          </p:cNvPr>
          <p:cNvSpPr/>
          <p:nvPr/>
        </p:nvSpPr>
        <p:spPr>
          <a:xfrm>
            <a:off x="1369446" y="6140877"/>
            <a:ext cx="1406341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AD9BCF9-16C5-4AEF-BAD5-F1AAF07C446B}"/>
              </a:ext>
            </a:extLst>
          </p:cNvPr>
          <p:cNvSpPr txBox="1"/>
          <p:nvPr/>
        </p:nvSpPr>
        <p:spPr>
          <a:xfrm>
            <a:off x="1404900" y="6164474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Цифровизация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A56E8B61-1D75-4574-BA9E-BCE4D9710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208194">
            <a:off x="1248100" y="6245920"/>
            <a:ext cx="190214" cy="1985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FE86CA51-2115-4E77-A45C-30EA3D4F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423" r="22436" b="3015"/>
          <a:stretch>
            <a:fillRect/>
          </a:stretch>
        </p:blipFill>
        <p:spPr bwMode="auto">
          <a:xfrm>
            <a:off x="3732794" y="2914275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xmlns="" id="{0F795A0E-F8C9-43EC-B647-CEFB4384B4E6}"/>
              </a:ext>
            </a:extLst>
          </p:cNvPr>
          <p:cNvSpPr/>
          <p:nvPr/>
        </p:nvSpPr>
        <p:spPr>
          <a:xfrm>
            <a:off x="3478546" y="3008078"/>
            <a:ext cx="174584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352F2DA-EB2D-45B1-A68B-799F44E84644}"/>
              </a:ext>
            </a:extLst>
          </p:cNvPr>
          <p:cNvSpPr txBox="1"/>
          <p:nvPr/>
        </p:nvSpPr>
        <p:spPr>
          <a:xfrm>
            <a:off x="3513999" y="3031675"/>
            <a:ext cx="172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BE69768A-ABE0-482E-8823-0D9FDEAB1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208194">
            <a:off x="3357199" y="3113121"/>
            <a:ext cx="190214" cy="198576"/>
          </a:xfrm>
          <a:prstGeom prst="rect">
            <a:avLst/>
          </a:prstGeom>
        </p:spPr>
      </p:pic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xmlns="" id="{18133AFA-F252-42CB-98CF-F128544922F1}"/>
              </a:ext>
            </a:extLst>
          </p:cNvPr>
          <p:cNvSpPr/>
          <p:nvPr/>
        </p:nvSpPr>
        <p:spPr>
          <a:xfrm>
            <a:off x="3513999" y="2032303"/>
            <a:ext cx="5152095" cy="444146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xmlns="" id="{AB7B2740-5BD1-44B6-8EE0-13B3DE7343C0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Шестиугольник 54">
            <a:extLst>
              <a:ext uri="{FF2B5EF4-FFF2-40B4-BE49-F238E27FC236}">
                <a16:creationId xmlns:a16="http://schemas.microsoft.com/office/drawing/2014/main" xmlns="" id="{521093B9-22DC-4E38-B9E0-1A89EDD64DAD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0E78EBE4-9C24-4114-913A-98BB71F27D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670572" y="5943211"/>
            <a:ext cx="1364438" cy="404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1089B5B-F957-403C-9C33-F0FA8D945D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85408" y="541005"/>
            <a:ext cx="6217499" cy="8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73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9A6DC9-7AA3-6490-13C6-1B6E3DA94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36" y="2878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atin typeface="Arial" pitchFamily="34" charset="0"/>
                <a:cs typeface="Arial" pitchFamily="34" charset="0"/>
              </a:rPr>
              <a:t>Мощность</a:t>
            </a:r>
            <a:r>
              <a:rPr lang="ru-RU" b="1" dirty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F6B6A8-6114-43DC-C512-87ABB7808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517" y="1915695"/>
            <a:ext cx="7223975" cy="2411606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Плановая мощность поликлиники </a:t>
            </a:r>
            <a:r>
              <a:rPr lang="ru-RU" dirty="0"/>
              <a:t>составляет  320 посещений в смену, </a:t>
            </a:r>
            <a:r>
              <a:rPr lang="ru-RU" b="1" dirty="0"/>
              <a:t>фактическая мощность </a:t>
            </a:r>
            <a:r>
              <a:rPr lang="ru-RU" dirty="0"/>
              <a:t>за 2023 год составила 525- 164 %. </a:t>
            </a:r>
          </a:p>
          <a:p>
            <a:r>
              <a:rPr lang="ru-RU" dirty="0"/>
              <a:t>Поликлиника  обслуживает  12 школ, 20 детских садов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01" y="1176091"/>
            <a:ext cx="10273495" cy="13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BDE30BA-FE5D-4B68-9904-3977C3F7C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14" y="1915695"/>
            <a:ext cx="3613482" cy="241160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01" y="5063364"/>
            <a:ext cx="10273495" cy="13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DC84B2A-FC79-EB63-F760-F9C722CCE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460" cy="68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16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Профилактическая работа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953035" y="1867437"/>
          <a:ext cx="8654604" cy="23923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75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02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36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36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95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7598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Контингенты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Подлежало осмотрам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Осмотрено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Подлежало осмотрам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Осмотрено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51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2023 г.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2023г.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2022 г.</a:t>
                      </a:r>
                      <a:endParaRPr lang="ru-RU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2022г.</a:t>
                      </a:r>
                      <a:endParaRPr lang="ru-RU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41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Всего детей в возрасте 0-17 лет включительно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Профилактические осмотры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17078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17078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16811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16811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407911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116" y="4493378"/>
            <a:ext cx="10950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100 % прикрепленного детского населения в 2022 году прошли медицинские осмотры в объемах, предусмотренных приказом МЗ РФ № 514 н от 10 августа 2017 года «О порядке проведения медицинских осмотров несовершеннолетних».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6E408F-536D-114B-B847-E983F324E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60" y="0"/>
            <a:ext cx="12198459" cy="68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15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Кабинет здорового ребенка</a:t>
            </a:r>
            <a:br>
              <a:rPr lang="ru-RU" sz="3200" b="1" dirty="0">
                <a:latin typeface="Arial" pitchFamily="34" charset="0"/>
                <a:cs typeface="Arial" pitchFamily="34" charset="0"/>
              </a:rPr>
            </a:b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7127" y="1339403"/>
            <a:ext cx="10516673" cy="483756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Проведено занятий с  молодыми родителями- 168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профилактических прививок-36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Докорм, прикорм, правила введения-24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новорожденным ребенком в домашних условиях.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Первые уроки раннего развития малыша. Массаж и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закаливание      новорожденного- 24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Рахит как наиболее значимая и частая патология у детей раннего возраста. Профилактика рахита-24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матери к кормлению ребенка грудью. Рациональное питание кормящей матери-24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прививки – их значение- 36</a:t>
            </a:r>
          </a:p>
          <a:p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25" y="1171216"/>
            <a:ext cx="10363647" cy="13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74B810-7D0E-49A6-81DE-7DB030ACC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48" y="1739757"/>
            <a:ext cx="2701424" cy="19561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73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Заболеваемость</a:t>
            </a:r>
          </a:p>
        </p:txBody>
      </p:sp>
      <p:graphicFrame>
        <p:nvGraphicFramePr>
          <p:cNvPr id="4" name="Объект 6">
            <a:extLst>
              <a:ext uri="{FF2B5EF4-FFF2-40B4-BE49-F238E27FC236}">
                <a16:creationId xmlns:a16="http://schemas.microsoft.com/office/drawing/2014/main" xmlns="" id="{DBACA4DA-E675-4E61-9E67-BE20A6FDBC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28494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407911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55B65C-2182-3F66-13FE-96F6ED7B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4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90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Заболеваемость детей 0-14 лет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407911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62444" y="1653007"/>
            <a:ext cx="9945466" cy="4625360"/>
          </a:xfrm>
          <a:prstGeom prst="roundRect">
            <a:avLst>
              <a:gd name="adj" fmla="val 1954"/>
            </a:avLst>
          </a:prstGeom>
          <a:solidFill>
            <a:srgbClr val="E4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40129109"/>
              </p:ext>
            </p:extLst>
          </p:nvPr>
        </p:nvGraphicFramePr>
        <p:xfrm>
          <a:off x="1242881" y="2508308"/>
          <a:ext cx="9282551" cy="3659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1459675" y="1959406"/>
            <a:ext cx="1584176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</a:t>
            </a:r>
          </a:p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Органов дыхани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75338" y="1959405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глаза и его придаточного аппарата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098769" y="195940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костно- мышечной системы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78769" y="195940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нервной системы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8778648" y="196724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пищеварительной 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C82780-41CC-FC09-6B6B-E742157B4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0"/>
            <a:ext cx="12249150" cy="68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91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Заболеваемость детей 15-17 лет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407911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46116" y="1620351"/>
            <a:ext cx="9945466" cy="4625360"/>
          </a:xfrm>
          <a:prstGeom prst="roundRect">
            <a:avLst>
              <a:gd name="adj" fmla="val 1954"/>
            </a:avLst>
          </a:prstGeom>
          <a:solidFill>
            <a:srgbClr val="E4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099867773"/>
              </p:ext>
            </p:extLst>
          </p:nvPr>
        </p:nvGraphicFramePr>
        <p:xfrm>
          <a:off x="1177573" y="2854554"/>
          <a:ext cx="9282551" cy="3313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1459675" y="1959406"/>
            <a:ext cx="1584176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</a:t>
            </a:r>
          </a:p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Органов дыхани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75338" y="1959405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глаза и его придаточного аппарата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098769" y="195940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костно- мышечной системы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78769" y="195940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нервной системы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8778648" y="196724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пищеварительной 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97A957-8FC5-6864-7F55-CACBB783A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7883" y="0"/>
            <a:ext cx="10834117" cy="60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9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116" y="378004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Диагностика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6116" y="1722593"/>
            <a:ext cx="10394156" cy="435133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УЗИ</a:t>
            </a:r>
          </a:p>
          <a:p>
            <a:r>
              <a:rPr lang="ru-RU" dirty="0"/>
              <a:t>ЭКГ, ЭХО КГ, СМАД</a:t>
            </a:r>
          </a:p>
          <a:p>
            <a:r>
              <a:rPr lang="ru-RU" dirty="0"/>
              <a:t>ЭЭГ, ЭНМГ</a:t>
            </a:r>
          </a:p>
          <a:p>
            <a:r>
              <a:rPr lang="ru-RU" dirty="0" err="1"/>
              <a:t>Аудиологическое</a:t>
            </a:r>
            <a:r>
              <a:rPr lang="ru-RU" dirty="0"/>
              <a:t> обследование</a:t>
            </a:r>
          </a:p>
          <a:p>
            <a:r>
              <a:rPr lang="ru-RU" dirty="0" err="1"/>
              <a:t>Холтеровское</a:t>
            </a:r>
            <a:r>
              <a:rPr lang="ru-RU" dirty="0"/>
              <a:t> </a:t>
            </a:r>
            <a:r>
              <a:rPr lang="ru-RU" dirty="0" err="1"/>
              <a:t>мониторирование</a:t>
            </a:r>
            <a:endParaRPr lang="ru-RU" dirty="0"/>
          </a:p>
          <a:p>
            <a:r>
              <a:rPr lang="ru-RU" dirty="0"/>
              <a:t>Рентгенологические исследования</a:t>
            </a:r>
          </a:p>
          <a:p>
            <a:r>
              <a:rPr lang="ru-RU" dirty="0"/>
              <a:t>Лабораторная диагностика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2B87AD6-6D87-475C-9378-030C24D5E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5" t="-1" r="17973" b="787"/>
          <a:stretch/>
        </p:blipFill>
        <p:spPr>
          <a:xfrm>
            <a:off x="7056276" y="1601417"/>
            <a:ext cx="3672408" cy="349964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345350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04BA3E1-056A-4897-B47D-CCB397799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262" y="6076544"/>
            <a:ext cx="1836420" cy="7814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22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Работа с населением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>
                <a:latin typeface="Arial" pitchFamily="34" charset="0"/>
                <a:cs typeface="Arial" pitchFamily="34" charset="0"/>
              </a:rPr>
              <a:t>Прием главного врача Зайцевой Анны Анатольевны по адресу: ул.  Декабристов, д. 39 - понедельник 15.00 -20.00; четверг 10.00 – 12.00 (по предварительной записи).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Arial" pitchFamily="34" charset="0"/>
                <a:cs typeface="Arial" pitchFamily="34" charset="0"/>
              </a:rPr>
              <a:t>Прием населения заведующим филиалом - понедельник 15.00 -20.00; четверг 09.00 – 12.00, 4-я суббота месяца с 10.00 до 14.00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345350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73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Работа с обращениями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002669"/>
              </p:ext>
            </p:extLst>
          </p:nvPr>
        </p:nvGraphicFramePr>
        <p:xfrm>
          <a:off x="1030311" y="1867433"/>
          <a:ext cx="9401576" cy="37113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80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313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322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7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Справочно-информационного характера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Предложения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Жалобы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Благодарности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ИТОГО: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345350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4683" y="0"/>
            <a:ext cx="11037317" cy="620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29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                 Спасибо за внимание!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48932" y="53213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345350"/>
            <a:ext cx="9933501" cy="12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2" descr="blob:https://web.telegram.org/a77391ec-c493-4a0c-9ad8-2e36faf2e4d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blob:https://web.telegram.org/a77391ec-c493-4a0c-9ad8-2e36faf2e4d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blob:https://web.telegram.org/23097b43-62fb-47cb-b532-7f88dfe7ebd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blob:https://web.telegram.org/41863a23-dd78-4fae-b86a-a5288271d80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FC27C17-DD60-B5B4-27C1-B135334E9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61" y="1743076"/>
            <a:ext cx="7203609" cy="48005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1A70E03-384D-2B26-816F-49C6B2B8D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86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и капитальны</a:t>
            </a:r>
            <a:r>
              <a:rPr lang="ru-RU" sz="30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ремонт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xmlns="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xmlns="" id="{F27565BC-2C29-44BF-A288-EA84C2B853D8}"/>
              </a:ext>
            </a:extLst>
          </p:cNvPr>
          <p:cNvSpPr/>
          <p:nvPr/>
        </p:nvSpPr>
        <p:spPr>
          <a:xfrm>
            <a:off x="981197" y="1343730"/>
            <a:ext cx="7224806" cy="27160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E1E16EEE-E3CE-4A57-9B71-BF45466E6484}"/>
              </a:ext>
            </a:extLst>
          </p:cNvPr>
          <p:cNvSpPr txBox="1"/>
          <p:nvPr/>
        </p:nvSpPr>
        <p:spPr>
          <a:xfrm>
            <a:off x="1926530" y="1429059"/>
            <a:ext cx="52798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8FB64857-6117-4F05-AF5A-44B947E06C82}"/>
              </a:ext>
            </a:extLst>
          </p:cNvPr>
          <p:cNvGrpSpPr/>
          <p:nvPr/>
        </p:nvGrpSpPr>
        <p:grpSpPr>
          <a:xfrm>
            <a:off x="872916" y="1081710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xmlns="" id="{5E014938-763C-4730-9526-59369CE177F6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xmlns="" id="{2D3C25C7-B5E8-469A-8D97-53929601F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74" y="1526829"/>
              <a:ext cx="528187" cy="528187"/>
            </a:xfrm>
            <a:prstGeom prst="rect">
              <a:avLst/>
            </a:prstGeom>
            <a:noFill/>
          </p:spPr>
        </p:pic>
      </p:grp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xmlns="" id="{579CF63A-0F51-49BD-9807-9652578F45FE}"/>
              </a:ext>
            </a:extLst>
          </p:cNvPr>
          <p:cNvSpPr/>
          <p:nvPr/>
        </p:nvSpPr>
        <p:spPr>
          <a:xfrm>
            <a:off x="2035987" y="1831687"/>
            <a:ext cx="4863662" cy="686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719EFE12-E99E-467D-A5A0-E91EF56FCBEE}"/>
              </a:ext>
            </a:extLst>
          </p:cNvPr>
          <p:cNvSpPr txBox="1"/>
          <p:nvPr/>
        </p:nvSpPr>
        <p:spPr>
          <a:xfrm>
            <a:off x="2586752" y="1914685"/>
            <a:ext cx="450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Самый масштабный проект за всю историю московского здравоохранения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1CD38B2-8685-4AFB-8631-2766555E8C01}"/>
              </a:ext>
            </a:extLst>
          </p:cNvPr>
          <p:cNvSpPr txBox="1"/>
          <p:nvPr/>
        </p:nvSpPr>
        <p:spPr>
          <a:xfrm>
            <a:off x="2149978" y="1699241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62E0C2F9-9FDD-4889-9BCE-0DD3B94EC908}"/>
              </a:ext>
            </a:extLst>
          </p:cNvPr>
          <p:cNvSpPr txBox="1"/>
          <p:nvPr/>
        </p:nvSpPr>
        <p:spPr>
          <a:xfrm>
            <a:off x="1691321" y="2509162"/>
            <a:ext cx="128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0C7501D-FD08-4661-BFEB-7E282FA4F5C2}"/>
              </a:ext>
            </a:extLst>
          </p:cNvPr>
          <p:cNvSpPr txBox="1"/>
          <p:nvPr/>
        </p:nvSpPr>
        <p:spPr>
          <a:xfrm>
            <a:off x="1557746" y="3193687"/>
            <a:ext cx="1527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здание поликлиник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B5CDB88-2C93-4BB2-8897-3B57429F552A}"/>
              </a:ext>
            </a:extLst>
          </p:cNvPr>
          <p:cNvSpPr txBox="1"/>
          <p:nvPr/>
        </p:nvSpPr>
        <p:spPr>
          <a:xfrm>
            <a:off x="3271791" y="3193687"/>
            <a:ext cx="1893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зданий отремонтированы и принимают пациентов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896F0604-A6B3-4383-8621-1D4A06CD191E}"/>
              </a:ext>
            </a:extLst>
          </p:cNvPr>
          <p:cNvGrpSpPr/>
          <p:nvPr/>
        </p:nvGrpSpPr>
        <p:grpSpPr>
          <a:xfrm>
            <a:off x="3597454" y="2509156"/>
            <a:ext cx="1321707" cy="830997"/>
            <a:chOff x="2470387" y="2984151"/>
            <a:chExt cx="1321707" cy="83099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4574DA0E-533B-4581-B84D-EC28E673AC99}"/>
                </a:ext>
              </a:extLst>
            </p:cNvPr>
            <p:cNvSpPr txBox="1"/>
            <p:nvPr/>
          </p:nvSpPr>
          <p:spPr>
            <a:xfrm>
              <a:off x="2786050" y="2984151"/>
              <a:ext cx="1006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0A80F8F5-FB6C-4352-B6C2-F56D39E57C5F}"/>
                </a:ext>
              </a:extLst>
            </p:cNvPr>
            <p:cNvSpPr txBox="1"/>
            <p:nvPr/>
          </p:nvSpPr>
          <p:spPr>
            <a:xfrm>
              <a:off x="2470387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DC8C735E-D119-4F89-8423-4FA4DEC4CA3E}"/>
              </a:ext>
            </a:extLst>
          </p:cNvPr>
          <p:cNvSpPr txBox="1"/>
          <p:nvPr/>
        </p:nvSpPr>
        <p:spPr>
          <a:xfrm>
            <a:off x="5376484" y="3179563"/>
            <a:ext cx="177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поликлиник – активный ремонт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xmlns="" id="{88FB7C5E-4789-4223-AEEA-7FE9425C59E3}"/>
              </a:ext>
            </a:extLst>
          </p:cNvPr>
          <p:cNvGrpSpPr/>
          <p:nvPr/>
        </p:nvGrpSpPr>
        <p:grpSpPr>
          <a:xfrm>
            <a:off x="5471391" y="2501022"/>
            <a:ext cx="1846937" cy="830997"/>
            <a:chOff x="4058951" y="2984151"/>
            <a:chExt cx="1846937" cy="830997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E4095DC4-EDFB-482D-822B-04DE35B1C54C}"/>
                </a:ext>
              </a:extLst>
            </p:cNvPr>
            <p:cNvSpPr txBox="1"/>
            <p:nvPr/>
          </p:nvSpPr>
          <p:spPr>
            <a:xfrm>
              <a:off x="4374613" y="2984151"/>
              <a:ext cx="1531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F657D776-A84F-4A03-AB5A-43F469366D9E}"/>
                </a:ext>
              </a:extLst>
            </p:cNvPr>
            <p:cNvSpPr txBox="1"/>
            <p:nvPr/>
          </p:nvSpPr>
          <p:spPr>
            <a:xfrm>
              <a:off x="4058951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7E5993BE-05DE-454E-A17A-2C22C41DBB0A}"/>
              </a:ext>
            </a:extLst>
          </p:cNvPr>
          <p:cNvSpPr txBox="1"/>
          <p:nvPr/>
        </p:nvSpPr>
        <p:spPr>
          <a:xfrm>
            <a:off x="1061509" y="3648393"/>
            <a:ext cx="684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Важный пункт модернизации поликлиник - обновление оборудования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xmlns="" id="{3DF576EE-496E-493F-A2F9-2E4B74DDCFC4}"/>
              </a:ext>
            </a:extLst>
          </p:cNvPr>
          <p:cNvSpPr/>
          <p:nvPr/>
        </p:nvSpPr>
        <p:spPr>
          <a:xfrm>
            <a:off x="976706" y="4416988"/>
            <a:ext cx="8012841" cy="205224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7253D7B-230F-4CAC-BC66-5C36298D38A7}"/>
              </a:ext>
            </a:extLst>
          </p:cNvPr>
          <p:cNvSpPr txBox="1"/>
          <p:nvPr/>
        </p:nvSpPr>
        <p:spPr>
          <a:xfrm>
            <a:off x="1807627" y="4520019"/>
            <a:ext cx="522779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xmlns="" id="{80F3304A-CC6D-4658-B06D-B30A5CC730CB}"/>
              </a:ext>
            </a:extLst>
          </p:cNvPr>
          <p:cNvGrpSpPr/>
          <p:nvPr/>
        </p:nvGrpSpPr>
        <p:grpSpPr>
          <a:xfrm>
            <a:off x="868426" y="4154968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xmlns="" id="{58698F08-E6B3-46FD-BF97-B3CA2D5CCD2E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xmlns="" id="{9BFB71FE-6F1B-4DA9-8522-6619D4BD8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901" y="1574644"/>
              <a:ext cx="458696" cy="458696"/>
            </a:xfrm>
            <a:prstGeom prst="rect">
              <a:avLst/>
            </a:prstGeom>
            <a:noFill/>
          </p:spPr>
        </p:pic>
      </p:grp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xmlns="" id="{723E6EE8-2DBD-4E75-977D-27C0ACADFF2D}"/>
              </a:ext>
            </a:extLst>
          </p:cNvPr>
          <p:cNvSpPr/>
          <p:nvPr/>
        </p:nvSpPr>
        <p:spPr>
          <a:xfrm>
            <a:off x="1629446" y="5996844"/>
            <a:ext cx="6838990" cy="37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3570D044-B891-4BBC-A9C8-2F47AE3F188B}"/>
              </a:ext>
            </a:extLst>
          </p:cNvPr>
          <p:cNvSpPr txBox="1"/>
          <p:nvPr/>
        </p:nvSpPr>
        <p:spPr>
          <a:xfrm>
            <a:off x="1800515" y="6019039"/>
            <a:ext cx="6455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Современное цифровое оборудование мирового уровня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19A60E0F-DDBD-4B01-ADFC-DB8D6D6EEE1C}"/>
              </a:ext>
            </a:extLst>
          </p:cNvPr>
          <p:cNvSpPr txBox="1"/>
          <p:nvPr/>
        </p:nvSpPr>
        <p:spPr>
          <a:xfrm>
            <a:off x="1940024" y="4795165"/>
            <a:ext cx="1134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055A8264-A0A3-4F9A-9DFF-F8F348B58552}"/>
              </a:ext>
            </a:extLst>
          </p:cNvPr>
          <p:cNvSpPr txBox="1"/>
          <p:nvPr/>
        </p:nvSpPr>
        <p:spPr>
          <a:xfrm>
            <a:off x="1589112" y="5476014"/>
            <a:ext cx="15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новые поликлиники до конца 2024 г.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D9E46B75-6AF1-4B5B-8939-2A2B3F033FE8}"/>
              </a:ext>
            </a:extLst>
          </p:cNvPr>
          <p:cNvSpPr txBox="1"/>
          <p:nvPr/>
        </p:nvSpPr>
        <p:spPr>
          <a:xfrm>
            <a:off x="2999338" y="4913843"/>
            <a:ext cx="570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Новые подходы для получения качественной медпомощи: 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1968358D-0348-44E8-82C5-B95DC4D5DA46}"/>
              </a:ext>
            </a:extLst>
          </p:cNvPr>
          <p:cNvSpPr txBox="1"/>
          <p:nvPr/>
        </p:nvSpPr>
        <p:spPr>
          <a:xfrm>
            <a:off x="4502793" y="5345630"/>
            <a:ext cx="148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цифровые сервисы и новые алгоритмы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3B76E18A-FE1D-471E-B413-E4D2FC2E0FE9}"/>
              </a:ext>
            </a:extLst>
          </p:cNvPr>
          <p:cNvSpPr txBox="1"/>
          <p:nvPr/>
        </p:nvSpPr>
        <p:spPr>
          <a:xfrm>
            <a:off x="6991841" y="5296647"/>
            <a:ext cx="1188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комфортные условия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Шестиугольник 127">
            <a:extLst>
              <a:ext uri="{FF2B5EF4-FFF2-40B4-BE49-F238E27FC236}">
                <a16:creationId xmlns:a16="http://schemas.microsoft.com/office/drawing/2014/main" xmlns="" id="{1D06B1D5-C488-4ED6-94E7-B404CAE63FFD}"/>
              </a:ext>
            </a:extLst>
          </p:cNvPr>
          <p:cNvSpPr/>
          <p:nvPr/>
        </p:nvSpPr>
        <p:spPr>
          <a:xfrm>
            <a:off x="9431754" y="5104340"/>
            <a:ext cx="1070493" cy="922839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xmlns="" id="{209A02D0-9F4A-4E8D-B609-78BA3F85202D}"/>
              </a:ext>
            </a:extLst>
          </p:cNvPr>
          <p:cNvGrpSpPr/>
          <p:nvPr/>
        </p:nvGrpSpPr>
        <p:grpSpPr>
          <a:xfrm>
            <a:off x="3867078" y="5270253"/>
            <a:ext cx="584092" cy="591012"/>
            <a:chOff x="6217285" y="4406880"/>
            <a:chExt cx="584092" cy="591012"/>
          </a:xfrm>
        </p:grpSpPr>
        <p:sp>
          <p:nvSpPr>
            <p:cNvPr id="137" name="Овал 136">
              <a:extLst>
                <a:ext uri="{FF2B5EF4-FFF2-40B4-BE49-F238E27FC236}">
                  <a16:creationId xmlns:a16="http://schemas.microsoft.com/office/drawing/2014/main" xmlns="" id="{216B7C27-31AA-4725-A822-BFCFB0D03A09}"/>
                </a:ext>
              </a:extLst>
            </p:cNvPr>
            <p:cNvSpPr/>
            <p:nvPr/>
          </p:nvSpPr>
          <p:spPr>
            <a:xfrm>
              <a:off x="6236682" y="4406880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xmlns="" id="{ECAF6815-FA08-44DA-AC01-C8684C830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7285" y="4515829"/>
              <a:ext cx="482063" cy="482063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xmlns="" id="{4DAC2E45-D4BB-4FED-9026-21C11C57D034}"/>
              </a:ext>
            </a:extLst>
          </p:cNvPr>
          <p:cNvGrpSpPr/>
          <p:nvPr/>
        </p:nvGrpSpPr>
        <p:grpSpPr>
          <a:xfrm>
            <a:off x="6361680" y="5231697"/>
            <a:ext cx="574110" cy="615104"/>
            <a:chOff x="8517273" y="4402955"/>
            <a:chExt cx="574110" cy="615104"/>
          </a:xfrm>
        </p:grpSpPr>
        <p:sp>
          <p:nvSpPr>
            <p:cNvPr id="140" name="Овал 139">
              <a:extLst>
                <a:ext uri="{FF2B5EF4-FFF2-40B4-BE49-F238E27FC236}">
                  <a16:creationId xmlns:a16="http://schemas.microsoft.com/office/drawing/2014/main" xmlns="" id="{2A09274D-E77A-4D71-ABC8-EDE99741B858}"/>
                </a:ext>
              </a:extLst>
            </p:cNvPr>
            <p:cNvSpPr/>
            <p:nvPr/>
          </p:nvSpPr>
          <p:spPr>
            <a:xfrm>
              <a:off x="8526688" y="4402955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xmlns="" id="{9A97B34A-DCE1-4E16-84D4-97D5B0347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17273" y="4496179"/>
              <a:ext cx="521880" cy="521880"/>
            </a:xfrm>
            <a:prstGeom prst="rect">
              <a:avLst/>
            </a:prstGeom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xmlns="" id="{5D578C46-A77D-4F30-835D-511DEB6EC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7" t="7296" r="3062" b="2971"/>
          <a:stretch>
            <a:fillRect/>
          </a:stretch>
        </p:blipFill>
        <p:spPr bwMode="auto">
          <a:xfrm>
            <a:off x="8599526" y="2031020"/>
            <a:ext cx="3329766" cy="2870486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xmlns="" id="{AD6A4D14-7884-4755-A828-67922DA3E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1985" r="24524" b="6257"/>
          <a:stretch>
            <a:fillRect/>
          </a:stretch>
        </p:blipFill>
        <p:spPr bwMode="auto">
          <a:xfrm>
            <a:off x="7413414" y="1434701"/>
            <a:ext cx="1755322" cy="1513209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Шестиугольник 124">
            <a:extLst>
              <a:ext uri="{FF2B5EF4-FFF2-40B4-BE49-F238E27FC236}">
                <a16:creationId xmlns:a16="http://schemas.microsoft.com/office/drawing/2014/main" xmlns="" id="{0AE4BE62-F311-47B3-B983-4846441BD192}"/>
              </a:ext>
            </a:extLst>
          </p:cNvPr>
          <p:cNvSpPr/>
          <p:nvPr/>
        </p:nvSpPr>
        <p:spPr>
          <a:xfrm>
            <a:off x="9136880" y="1594116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xmlns="" id="{65DCD497-84F7-4DC3-92B2-3E2FA1CD6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t="8768" r="23875" b="19699"/>
          <a:stretch/>
        </p:blipFill>
        <p:spPr bwMode="auto">
          <a:xfrm>
            <a:off x="10049450" y="4973119"/>
            <a:ext cx="1743226" cy="1502781"/>
          </a:xfrm>
          <a:custGeom>
            <a:avLst/>
            <a:gdLst>
              <a:gd name="connsiteX0" fmla="*/ 375695 w 1743226"/>
              <a:gd name="connsiteY0" fmla="*/ 0 h 1502781"/>
              <a:gd name="connsiteX1" fmla="*/ 1367531 w 1743226"/>
              <a:gd name="connsiteY1" fmla="*/ 0 h 1502781"/>
              <a:gd name="connsiteX2" fmla="*/ 1743226 w 1743226"/>
              <a:gd name="connsiteY2" fmla="*/ 751391 h 1502781"/>
              <a:gd name="connsiteX3" fmla="*/ 1367531 w 1743226"/>
              <a:gd name="connsiteY3" fmla="*/ 1502781 h 1502781"/>
              <a:gd name="connsiteX4" fmla="*/ 375695 w 1743226"/>
              <a:gd name="connsiteY4" fmla="*/ 1502781 h 1502781"/>
              <a:gd name="connsiteX5" fmla="*/ 0 w 1743226"/>
              <a:gd name="connsiteY5" fmla="*/ 751391 h 15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3226" h="1502781">
                <a:moveTo>
                  <a:pt x="375695" y="0"/>
                </a:moveTo>
                <a:lnTo>
                  <a:pt x="1367531" y="0"/>
                </a:lnTo>
                <a:lnTo>
                  <a:pt x="1743226" y="751391"/>
                </a:lnTo>
                <a:lnTo>
                  <a:pt x="1367531" y="1502781"/>
                </a:lnTo>
                <a:lnTo>
                  <a:pt x="375695" y="1502781"/>
                </a:lnTo>
                <a:lnTo>
                  <a:pt x="0" y="75139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992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Капитальный ремонт ГБУЗ ДГП №110 ДЗМ</a:t>
            </a:r>
            <a:br>
              <a:rPr lang="ru-RU" sz="3600" b="1" dirty="0">
                <a:latin typeface="Arial" pitchFamily="34" charset="0"/>
                <a:cs typeface="Arial" pitchFamily="34" charset="0"/>
              </a:rPr>
            </a:b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372" y="1455313"/>
            <a:ext cx="5845462" cy="2500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11.07.2022 стартовал капитальный ремонт головного здания ГБУЗ ДГП №110 ДЗМ на ул. Декабристов, д. 39, которое отремонтировано по Новому Московскому стандарту поликлиник.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684753" y="53246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2451" y="1071866"/>
            <a:ext cx="936230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748" y="1300443"/>
            <a:ext cx="3573959" cy="21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74" y="3859377"/>
            <a:ext cx="4144088" cy="27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50" y="3955469"/>
            <a:ext cx="3416556" cy="256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7989FA3-60F3-5E29-B9D7-F5E22711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16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EEF879-7D79-F690-126E-0CB721FB8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789E22-9860-0F28-CC1B-8188179C3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Капитальный ремонт ГБУЗ ДГП №110 ДЗМ</a:t>
            </a:r>
            <a:br>
              <a:rPr lang="ru-RU" sz="3600" b="1" dirty="0">
                <a:latin typeface="Arial" pitchFamily="34" charset="0"/>
                <a:cs typeface="Arial" pitchFamily="34" charset="0"/>
              </a:rPr>
            </a:b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68D784-DF84-6A26-60B5-610C56A0B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912" y="1144061"/>
            <a:ext cx="5845462" cy="2500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После капитального ремонта головное здание введено в эксплуатацию в сентябре 2023 года, а здание пристройки, в котором расположен травматологический пункт – 25 декабря 202</a:t>
            </a:r>
            <a:r>
              <a:rPr lang="en-US" sz="2800" dirty="0"/>
              <a:t>3</a:t>
            </a:r>
            <a:r>
              <a:rPr lang="ru-RU" sz="2800" dirty="0"/>
              <a:t> года</a:t>
            </a:r>
            <a:endParaRPr lang="ru-RU" sz="20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E5008C-9AA9-9D21-5E56-657BB9A0D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684753" y="53246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642D4FA0-23D9-6C80-3FE7-3FD7A9A66C40}"/>
              </a:ext>
            </a:extLst>
          </p:cNvPr>
          <p:cNvCxnSpPr/>
          <p:nvPr/>
        </p:nvCxnSpPr>
        <p:spPr>
          <a:xfrm>
            <a:off x="622451" y="1071866"/>
            <a:ext cx="936230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A5B5856-031C-A607-698D-CB48F1551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25" y="2646726"/>
            <a:ext cx="3933877" cy="26215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D5278F6-A056-62EE-A11E-A2DA9C2266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66" y="3531854"/>
            <a:ext cx="3956438" cy="3141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5889BB-9FB7-CD07-ACF2-5529790ED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64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Строительство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372" y="1481072"/>
            <a:ext cx="8807603" cy="13651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20 февраля 2023 года открылось новое здание ГБУЗ ДГП №110 ДЗМ филиала №2 по адресу </a:t>
            </a:r>
          </a:p>
          <a:p>
            <a:pPr marL="0" indent="0">
              <a:buNone/>
            </a:pPr>
            <a:r>
              <a:rPr lang="ru-RU" dirty="0"/>
              <a:t>Москва, ул. Полярная дом 11.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684753" y="75938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38362" y="1329443"/>
            <a:ext cx="936230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63" y="2982488"/>
            <a:ext cx="4647963" cy="348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59" y="2982487"/>
            <a:ext cx="4643609" cy="348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CAEC96-0CAD-5C44-5EF0-FF0DA7367E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2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Строительство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6008" y="1571224"/>
            <a:ext cx="7221038" cy="7225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684752" y="75938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38362" y="1329443"/>
            <a:ext cx="1007989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8C9A45-C710-66B6-41B3-285DB359F307}"/>
              </a:ext>
            </a:extLst>
          </p:cNvPr>
          <p:cNvSpPr txBox="1"/>
          <p:nvPr/>
        </p:nvSpPr>
        <p:spPr>
          <a:xfrm>
            <a:off x="738362" y="1720718"/>
            <a:ext cx="10151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Поликлиника оснащена новейшим оборудованием согласно Московскому стандарту</a:t>
            </a:r>
            <a:endParaRPr lang="ru-RU" b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EA020C2-6C11-674E-6A76-EA1C27EB0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48" y="2576575"/>
            <a:ext cx="4174585" cy="3130939"/>
          </a:xfrm>
          <a:prstGeom prst="rect">
            <a:avLst/>
          </a:prstGeom>
        </p:spPr>
      </p:pic>
      <p:sp>
        <p:nvSpPr>
          <p:cNvPr id="21" name="AutoShape 2">
            <a:extLst>
              <a:ext uri="{FF2B5EF4-FFF2-40B4-BE49-F238E27FC236}">
                <a16:creationId xmlns:a16="http://schemas.microsoft.com/office/drawing/2014/main" xmlns="" id="{6141A591-9068-6EA5-8409-05F0B43DC9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EE80F42-4482-6264-F140-185440BCCB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4" y="2685034"/>
            <a:ext cx="3992412" cy="2994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46B07C5-0E5C-AC5E-B876-C872F940D2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13" y="2293761"/>
            <a:ext cx="2988578" cy="398477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4A6EE81B-0265-6254-8929-94F7C687D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8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Строительство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6008" y="1571224"/>
            <a:ext cx="7221038" cy="7225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684752" y="75938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38362" y="1329443"/>
            <a:ext cx="1007989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8C9A45-C710-66B6-41B3-285DB359F307}"/>
              </a:ext>
            </a:extLst>
          </p:cNvPr>
          <p:cNvSpPr txBox="1"/>
          <p:nvPr/>
        </p:nvSpPr>
        <p:spPr>
          <a:xfrm>
            <a:off x="838200" y="1738811"/>
            <a:ext cx="10151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последнему слову техники оборудован кабинет охраны зрения</a:t>
            </a:r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ABE36D5-16D8-83AF-8E4A-2C0B95C22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06" y="2275730"/>
            <a:ext cx="3747500" cy="28106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B134DD3-9BBB-977A-24B4-221FB9D818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10" y="2239544"/>
            <a:ext cx="2993996" cy="39919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2B79E92-4E65-0073-6174-6996C5ADEB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39" y="2239544"/>
            <a:ext cx="3960025" cy="29700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CE8B1F-79FC-6512-933A-94A8EFB81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63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Строительство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6008" y="1571224"/>
            <a:ext cx="7221038" cy="7225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684752" y="75938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38362" y="1329443"/>
            <a:ext cx="1007989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8C9A45-C710-66B6-41B3-285DB359F307}"/>
              </a:ext>
            </a:extLst>
          </p:cNvPr>
          <p:cNvSpPr txBox="1"/>
          <p:nvPr/>
        </p:nvSpPr>
        <p:spPr>
          <a:xfrm>
            <a:off x="838200" y="1738811"/>
            <a:ext cx="10151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Открыты кабинеты физиотерапии,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лфк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механотерапии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AA38A0-29F7-B66A-24B8-A892C85113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4" y="2126172"/>
            <a:ext cx="3638916" cy="27291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53E1EE2-94A8-3FB2-90CF-B43421B4F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8" y="2732482"/>
            <a:ext cx="4150653" cy="31129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8967C91-A63D-B0EE-20D7-9FE1C4D3F3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547" y="3088716"/>
            <a:ext cx="4711046" cy="35332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8EB235-AF4C-8252-64DF-639AD0227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641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1278</TotalTime>
  <Words>1300</Words>
  <Application>Microsoft Office PowerPoint</Application>
  <PresentationFormat>Широкоэкранный</PresentationFormat>
  <Paragraphs>304</Paragraphs>
  <Slides>29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Roboto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          Капитальный ремонт ГБУЗ ДГП №110 ДЗМ                                                  </vt:lpstr>
      <vt:lpstr>          Капитальный ремонт ГБУЗ ДГП №110 ДЗМ                                                  </vt:lpstr>
      <vt:lpstr>          Строительство                                                </vt:lpstr>
      <vt:lpstr>          Строительство                                                </vt:lpstr>
      <vt:lpstr>          Строительство                                                </vt:lpstr>
      <vt:lpstr>          Строительство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Основные показатели </vt:lpstr>
      <vt:lpstr>   Новорожденные </vt:lpstr>
      <vt:lpstr>   Дети- инвалиды                                                                                                                     </vt:lpstr>
      <vt:lpstr>     Укомплектованность  </vt:lpstr>
      <vt:lpstr>Укомплектованность  </vt:lpstr>
      <vt:lpstr> Мощность </vt:lpstr>
      <vt:lpstr>Профилактическая работа</vt:lpstr>
      <vt:lpstr>Кабинет здорового ребенка </vt:lpstr>
      <vt:lpstr>Заболеваемость</vt:lpstr>
      <vt:lpstr>Заболеваемость детей 0-14 лет</vt:lpstr>
      <vt:lpstr>Заболеваемость детей 15-17 лет</vt:lpstr>
      <vt:lpstr>Диагностика</vt:lpstr>
      <vt:lpstr>Работа с населением</vt:lpstr>
      <vt:lpstr>Работа с обращениями</vt:lpstr>
      <vt:lpstr>                 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Злыгостева Евгения Валериевна</dc:creator>
  <cp:lastModifiedBy>AniksTD</cp:lastModifiedBy>
  <cp:revision>133</cp:revision>
  <cp:lastPrinted>2024-02-20T13:34:14Z</cp:lastPrinted>
  <dcterms:created xsi:type="dcterms:W3CDTF">2023-01-19T14:16:43Z</dcterms:created>
  <dcterms:modified xsi:type="dcterms:W3CDTF">2024-03-19T08:12:59Z</dcterms:modified>
</cp:coreProperties>
</file>