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59" r:id="rId5"/>
    <p:sldId id="265" r:id="rId6"/>
    <p:sldId id="261" r:id="rId7"/>
    <p:sldId id="262" r:id="rId8"/>
    <p:sldId id="263" r:id="rId9"/>
    <p:sldId id="264" r:id="rId10"/>
    <p:sldId id="258" r:id="rId11"/>
    <p:sldId id="269" r:id="rId12"/>
    <p:sldId id="267" r:id="rId13"/>
    <p:sldId id="268" r:id="rId14"/>
    <p:sldId id="289" r:id="rId15"/>
    <p:sldId id="273" r:id="rId16"/>
    <p:sldId id="271" r:id="rId17"/>
    <p:sldId id="277" r:id="rId18"/>
    <p:sldId id="284" r:id="rId19"/>
    <p:sldId id="281" r:id="rId20"/>
    <p:sldId id="285" r:id="rId21"/>
    <p:sldId id="288" r:id="rId22"/>
    <p:sldId id="282" r:id="rId23"/>
    <p:sldId id="283" r:id="rId24"/>
    <p:sldId id="280" r:id="rId25"/>
    <p:sldId id="270" r:id="rId26"/>
    <p:sldId id="279" r:id="rId27"/>
    <p:sldId id="287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21EC51-CC4E-4553-BA6E-AAF0A035CEDF}">
          <p14:sldIdLst>
            <p14:sldId id="256"/>
            <p14:sldId id="257"/>
            <p14:sldId id="266"/>
            <p14:sldId id="259"/>
            <p14:sldId id="265"/>
            <p14:sldId id="261"/>
            <p14:sldId id="262"/>
            <p14:sldId id="263"/>
            <p14:sldId id="264"/>
            <p14:sldId id="258"/>
            <p14:sldId id="269"/>
            <p14:sldId id="267"/>
            <p14:sldId id="268"/>
            <p14:sldId id="289"/>
            <p14:sldId id="273"/>
            <p14:sldId id="271"/>
            <p14:sldId id="277"/>
            <p14:sldId id="284"/>
            <p14:sldId id="281"/>
            <p14:sldId id="285"/>
            <p14:sldId id="288"/>
            <p14:sldId id="282"/>
            <p14:sldId id="283"/>
            <p14:sldId id="280"/>
            <p14:sldId id="270"/>
          </p14:sldIdLst>
        </p14:section>
        <p14:section name="Раздел без заголовка" id="{69B17AB9-03BD-4FAE-A5D4-FC4D5C4B3F54}">
          <p14:sldIdLst>
            <p14:sldId id="279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7F1"/>
    <a:srgbClr val="48BDD7"/>
    <a:srgbClr val="1B2E51"/>
    <a:srgbClr val="4694DA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D3-40D7-AC42-C91A957931E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D3-40D7-AC42-C91A957931EC}"/>
              </c:ext>
            </c:extLst>
          </c:dPt>
          <c:dLbls>
            <c:dLbl>
              <c:idx val="0"/>
              <c:layout>
                <c:manualLayout>
                  <c:x val="-0.24572742052606786"/>
                  <c:y val="-0.1133844427913806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67,79%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FD3-40D7-AC42-C91A957931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88784877462276"/>
                  <c:y val="4.159954449505610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32,21%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FD3-40D7-AC42-C91A957931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Трудоспособного возраста</c:v>
                </c:pt>
                <c:pt idx="1">
                  <c:v>Пенсионного возраста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68.5</c:v>
                </c:pt>
                <c:pt idx="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D3-40D7-AC42-C91A957931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5895326373288123"/>
          <c:y val="0.82708352453592116"/>
          <c:w val="0.44104673626711882"/>
          <c:h val="0.12690716657807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ED-4CC0-A674-B568956776D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ED-4CC0-A674-B568956776D2}"/>
              </c:ext>
            </c:extLst>
          </c:dPt>
          <c:dLbls>
            <c:dLbl>
              <c:idx val="0"/>
              <c:layout>
                <c:manualLayout>
                  <c:x val="-0.16493267933570865"/>
                  <c:y val="6.57792326061741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42,12%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ED-4CC0-A674-B568956776D2}"/>
                </c:ext>
                <c:ext xmlns:c15="http://schemas.microsoft.com/office/drawing/2012/chart" uri="{CE6537A1-D6FC-4f65-9D91-7224C49458BB}">
                  <c15:layout>
                    <c:manualLayout>
                      <c:w val="0.18758372825816924"/>
                      <c:h val="7.77221966027484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25148453373353996"/>
                  <c:y val="-9.271161228999247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57,88%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ED-4CC0-A674-B568956776D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</c:v>
                </c:pt>
                <c:pt idx="1">
                  <c:v>Женщины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ED-4CC0-A674-B568956776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9557101941592181"/>
          <c:y val="0.8191373797973065"/>
          <c:w val="0.3044289805840783"/>
          <c:h val="0.137365292745250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5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6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83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36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7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19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74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8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83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41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42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6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0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3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6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4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41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8.jpeg"/><Relationship Id="rId3" Type="http://schemas.openxmlformats.org/officeDocument/2006/relationships/image" Target="../media/image43.jpg"/><Relationship Id="rId7" Type="http://schemas.openxmlformats.org/officeDocument/2006/relationships/image" Target="../media/image11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46.jpg"/><Relationship Id="rId5" Type="http://schemas.openxmlformats.org/officeDocument/2006/relationships/image" Target="../media/image14.png"/><Relationship Id="rId10" Type="http://schemas.openxmlformats.org/officeDocument/2006/relationships/image" Target="../media/image45.jpg"/><Relationship Id="rId4" Type="http://schemas.openxmlformats.org/officeDocument/2006/relationships/image" Target="../media/image13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Relationship Id="rId9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52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51.png"/><Relationship Id="rId5" Type="http://schemas.openxmlformats.org/officeDocument/2006/relationships/image" Target="../media/image11.png"/><Relationship Id="rId10" Type="http://schemas.openxmlformats.org/officeDocument/2006/relationships/image" Target="../media/image50.png"/><Relationship Id="rId4" Type="http://schemas.openxmlformats.org/officeDocument/2006/relationships/image" Target="../media/image8.sv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4.jpeg"/><Relationship Id="rId5" Type="http://schemas.openxmlformats.org/officeDocument/2006/relationships/image" Target="../media/image18.sv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3.sv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3.svg"/><Relationship Id="rId5" Type="http://schemas.openxmlformats.org/officeDocument/2006/relationships/image" Target="../media/image18.svg"/><Relationship Id="rId15" Type="http://schemas.openxmlformats.org/officeDocument/2006/relationships/image" Target="../media/image29.png"/><Relationship Id="rId10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1.jpeg"/><Relationship Id="rId5" Type="http://schemas.openxmlformats.org/officeDocument/2006/relationships/image" Target="../media/image18.svg"/><Relationship Id="rId10" Type="http://schemas.openxmlformats.org/officeDocument/2006/relationships/image" Target="../media/image30.jpe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2.jpeg"/><Relationship Id="rId5" Type="http://schemas.openxmlformats.org/officeDocument/2006/relationships/image" Target="../media/image18.svg"/><Relationship Id="rId10" Type="http://schemas.openxmlformats.org/officeDocument/2006/relationships/image" Target="../media/image9.jpe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10" Type="http://schemas.openxmlformats.org/officeDocument/2006/relationships/image" Target="../media/image35.jpeg"/><Relationship Id="rId4" Type="http://schemas.openxmlformats.org/officeDocument/2006/relationships/image" Target="../media/image14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7.jpeg"/><Relationship Id="rId5" Type="http://schemas.openxmlformats.org/officeDocument/2006/relationships/image" Target="../media/image18.svg"/><Relationship Id="rId10" Type="http://schemas.openxmlformats.org/officeDocument/2006/relationships/image" Target="../media/image36.jpe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D00DCE-48C4-40D7-A40B-42747107C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28" y="2799833"/>
            <a:ext cx="426677" cy="450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врачей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C4BD26-2525-4DDB-B0A7-761C02BE1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19F377-2063-482E-97FE-E56831F1AA47}"/>
              </a:ext>
            </a:extLst>
          </p:cNvPr>
          <p:cNvSpPr txBox="1"/>
          <p:nvPr/>
        </p:nvSpPr>
        <p:spPr>
          <a:xfrm>
            <a:off x="-168807" y="1492275"/>
            <a:ext cx="492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бюджетное учреждение здравоохранения города Москвы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ГОРОДСКАЯ ПОЛИКЛИНИКА № 107</a:t>
            </a:r>
          </a:p>
          <a:p>
            <a:pPr algn="ctr"/>
            <a:r>
              <a:rPr lang="ru-RU" sz="14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Департамента здравоохранения города Москвы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7F0E5E-7085-4C89-A338-12B24D9DD914}"/>
              </a:ext>
            </a:extLst>
          </p:cNvPr>
          <p:cNvSpPr txBox="1"/>
          <p:nvPr/>
        </p:nvSpPr>
        <p:spPr>
          <a:xfrm>
            <a:off x="90884" y="5805124"/>
            <a:ext cx="1154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отчет о работе в 2023 году в районе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Южное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Медведково</a:t>
            </a:r>
          </a:p>
        </p:txBody>
      </p:sp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193373F-504D-41D7-A101-F1C98C8D0588}"/>
              </a:ext>
            </a:extLst>
          </p:cNvPr>
          <p:cNvSpPr/>
          <p:nvPr/>
        </p:nvSpPr>
        <p:spPr>
          <a:xfrm>
            <a:off x="4093220" y="1934465"/>
            <a:ext cx="4403079" cy="361950"/>
          </a:xfrm>
          <a:prstGeom prst="roundRect">
            <a:avLst/>
          </a:prstGeom>
          <a:solidFill>
            <a:srgbClr val="47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DEB2E3BB-7C2F-4892-BCB2-752BE31DC0B9}"/>
              </a:ext>
            </a:extLst>
          </p:cNvPr>
          <p:cNvSpPr/>
          <p:nvPr/>
        </p:nvSpPr>
        <p:spPr>
          <a:xfrm>
            <a:off x="289046" y="3012836"/>
            <a:ext cx="3406653" cy="914400"/>
          </a:xfrm>
          <a:prstGeom prst="roundRect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4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медицинской организации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4789E3E-E654-4B1B-9050-58CF0323F6B2}"/>
              </a:ext>
            </a:extLst>
          </p:cNvPr>
          <p:cNvSpPr/>
          <p:nvPr/>
        </p:nvSpPr>
        <p:spPr>
          <a:xfrm>
            <a:off x="407368" y="1067271"/>
            <a:ext cx="102251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1966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 –  открытие 144 районной поликлиники на улице Полярная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70-е годы 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– массовая застройка районов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2012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 – объединение поликлиник №№ 31, 48, 144, 107 и 165 района в один амбулаторный центр 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+mj-lt"/>
              </a:rPr>
              <a:t>Обслуживаемые районы: </a:t>
            </a:r>
            <a:r>
              <a:rPr lang="ru-RU" sz="1400" i="1" dirty="0">
                <a:solidFill>
                  <a:srgbClr val="0070C0"/>
                </a:solidFill>
                <a:latin typeface="+mj-lt"/>
              </a:rPr>
              <a:t>Отрадное, Свиблово</a:t>
            </a:r>
            <a:r>
              <a:rPr lang="ru-RU" sz="2000" i="1" dirty="0">
                <a:solidFill>
                  <a:srgbClr val="0070C0"/>
                </a:solidFill>
                <a:latin typeface="+mj-lt"/>
              </a:rPr>
              <a:t>,  </a:t>
            </a:r>
            <a:r>
              <a:rPr lang="ru-RU" sz="1900" b="1" i="1" dirty="0">
                <a:solidFill>
                  <a:srgbClr val="0070C0"/>
                </a:solidFill>
                <a:latin typeface="+mj-lt"/>
              </a:rPr>
              <a:t>части Северного и Южного Медведково</a:t>
            </a:r>
            <a:r>
              <a:rPr lang="ru-RU" sz="1400" i="1" dirty="0">
                <a:solidFill>
                  <a:srgbClr val="0070C0"/>
                </a:solidFill>
                <a:latin typeface="+mj-lt"/>
              </a:rPr>
              <a:t>,    Бабушкинского 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Всего в настоящее время в составе ГБУЗ «ГП № 107 ДЗМ» пять учреждений, обеспечивающих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первичной медико-санитарной помощью </a:t>
            </a:r>
          </a:p>
          <a:p>
            <a:pPr algn="just"/>
            <a:r>
              <a:rPr lang="ru-RU" sz="6600" b="1" dirty="0">
                <a:solidFill>
                  <a:schemeClr val="bg1"/>
                </a:solidFill>
                <a:latin typeface="+mj-lt"/>
              </a:rPr>
              <a:t>242 366</a:t>
            </a:r>
            <a:r>
              <a:rPr lang="en-GB" sz="66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ru-RU" sz="6000" b="1" dirty="0">
                <a:solidFill>
                  <a:srgbClr val="0070C0"/>
                </a:solidFill>
                <a:latin typeface="+mj-lt"/>
              </a:rPr>
              <a:t>+0,5%</a:t>
            </a:r>
            <a:r>
              <a:rPr lang="en-GB" sz="6000" b="1" dirty="0">
                <a:solidFill>
                  <a:srgbClr val="0070C0"/>
                </a:solidFill>
                <a:latin typeface="+mj-lt"/>
              </a:rPr>
              <a:t>*</a:t>
            </a:r>
            <a:endParaRPr lang="ru-RU" sz="60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  человек прикрепленного населения</a:t>
            </a:r>
            <a:endParaRPr lang="ru-RU" sz="1400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FB8F27C-B50A-4CBD-9C6C-0F5BFD29E5CB}"/>
              </a:ext>
            </a:extLst>
          </p:cNvPr>
          <p:cNvSpPr/>
          <p:nvPr/>
        </p:nvSpPr>
        <p:spPr>
          <a:xfrm>
            <a:off x="495710" y="3974847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000" dirty="0">
              <a:solidFill>
                <a:srgbClr val="1B2E51"/>
              </a:solidFill>
              <a:latin typeface="+mj-lt"/>
            </a:endParaRPr>
          </a:p>
          <a:p>
            <a:pPr lvl="0" algn="r"/>
            <a:endParaRPr lang="ru-RU" sz="2000" dirty="0">
              <a:solidFill>
                <a:srgbClr val="1B2E51"/>
              </a:solidFill>
              <a:latin typeface="+mj-lt"/>
            </a:endParaRPr>
          </a:p>
          <a:p>
            <a:pPr lvl="0" algn="r"/>
            <a:endParaRPr lang="ru-RU" sz="2000" dirty="0">
              <a:solidFill>
                <a:srgbClr val="1B2E5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436345-8132-BE4C-A81E-F243CAFC34C8}"/>
              </a:ext>
            </a:extLst>
          </p:cNvPr>
          <p:cNvSpPr txBox="1"/>
          <p:nvPr/>
        </p:nvSpPr>
        <p:spPr>
          <a:xfrm>
            <a:off x="289046" y="4552943"/>
            <a:ext cx="548894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j-lt"/>
              </a:rPr>
              <a:t>Численность прикрепленного населения муниципального района Северное Медведково </a:t>
            </a:r>
            <a:r>
              <a:rPr lang="ru-RU" sz="3400" b="1" dirty="0" smtClean="0">
                <a:solidFill>
                  <a:srgbClr val="0070C0"/>
                </a:solidFill>
                <a:latin typeface="+mj-lt"/>
              </a:rPr>
              <a:t>18 648 чел</a:t>
            </a:r>
            <a:r>
              <a:rPr lang="ru-RU" sz="3400" b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ru-RU" sz="2800" b="1" dirty="0">
                <a:solidFill>
                  <a:srgbClr val="0070C0"/>
                </a:solidFill>
                <a:latin typeface="+mj-lt"/>
              </a:rPr>
              <a:t>+</a:t>
            </a:r>
            <a:r>
              <a:rPr lang="ru-RU" sz="2800" b="1" dirty="0" smtClean="0">
                <a:solidFill>
                  <a:srgbClr val="0070C0"/>
                </a:solidFill>
                <a:latin typeface="+mj-lt"/>
              </a:rPr>
              <a:t>1,01%</a:t>
            </a:r>
            <a:r>
              <a:rPr lang="en-GB" sz="2800" b="1" dirty="0">
                <a:solidFill>
                  <a:srgbClr val="0070C0"/>
                </a:solidFill>
                <a:latin typeface="+mj-lt"/>
              </a:rPr>
              <a:t>*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CB77BF-85A1-D842-A015-4E0888DFD23F}"/>
              </a:ext>
            </a:extLst>
          </p:cNvPr>
          <p:cNvSpPr txBox="1"/>
          <p:nvPr/>
        </p:nvSpPr>
        <p:spPr>
          <a:xfrm>
            <a:off x="289046" y="6335811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  <p:pic>
        <p:nvPicPr>
          <p:cNvPr id="6" name="Рисунок 5" descr="Изображение выглядит как на открытом воздухе, зима, снег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0FA4228-770F-4548-A750-A60B5880A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444" y="3099893"/>
            <a:ext cx="4845769" cy="32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>
            <a:extLst>
              <a:ext uri="{FF2B5EF4-FFF2-40B4-BE49-F238E27FC236}">
                <a16:creationId xmlns:a16="http://schemas.microsoft.com/office/drawing/2014/main" xmlns="" id="{59C4D14E-706B-40EF-ADDE-F0FA862D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1" r="31208" b="55000"/>
          <a:stretch/>
        </p:blipFill>
        <p:spPr bwMode="auto">
          <a:xfrm>
            <a:off x="8616652" y="1218690"/>
            <a:ext cx="3568082" cy="56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9444449" y="535701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5A6488D-F38D-40CB-8151-223DDF714982}"/>
              </a:ext>
            </a:extLst>
          </p:cNvPr>
          <p:cNvSpPr txBox="1"/>
          <p:nvPr/>
        </p:nvSpPr>
        <p:spPr>
          <a:xfrm>
            <a:off x="5638051" y="201206"/>
            <a:ext cx="356808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едицинской</a:t>
            </a:r>
            <a:r>
              <a:rPr lang="ru-RU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5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27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3">
            <a:extLst>
              <a:ext uri="{FF2B5EF4-FFF2-40B4-BE49-F238E27FC236}">
                <a16:creationId xmlns:a16="http://schemas.microsoft.com/office/drawing/2014/main" xmlns="" id="{9B84296A-10DB-4A62-81F7-4AB9AEC1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6" y="2594849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4">
            <a:extLst>
              <a:ext uri="{FF2B5EF4-FFF2-40B4-BE49-F238E27FC236}">
                <a16:creationId xmlns:a16="http://schemas.microsoft.com/office/drawing/2014/main" xmlns="" id="{AFF73B6D-DC8B-4645-BEB6-17F20EC63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4151" y1="34396" x2="64151" y2="34396"/>
                        <a14:foregroundMark x1="43396" y1="81093" x2="43396" y2="81093"/>
                        <a14:foregroundMark x1="49528" y1="79954" x2="49528" y2="79954"/>
                        <a14:foregroundMark x1="41745" y1="84510" x2="41745" y2="8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3191" r="8487" b="8417"/>
          <a:stretch/>
        </p:blipFill>
        <p:spPr bwMode="auto">
          <a:xfrm>
            <a:off x="3349419" y="290442"/>
            <a:ext cx="1748863" cy="127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4">
            <a:extLst>
              <a:ext uri="{FF2B5EF4-FFF2-40B4-BE49-F238E27FC236}">
                <a16:creationId xmlns:a16="http://schemas.microsoft.com/office/drawing/2014/main" xmlns="" id="{D66657B4-D170-4160-A2F9-11BD0C75C8D1}"/>
              </a:ext>
            </a:extLst>
          </p:cNvPr>
          <p:cNvSpPr txBox="1"/>
          <p:nvPr/>
        </p:nvSpPr>
        <p:spPr>
          <a:xfrm>
            <a:off x="3454882" y="1524959"/>
            <a:ext cx="1643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ГОЛОВНОЕ УЧРЕЖДЕНИЕ</a:t>
            </a:r>
            <a:endParaRPr lang="ru-RU" sz="1100" i="1" u="sng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/>
                <a:cs typeface="Times New Roman"/>
              </a:rPr>
              <a:t>ул. Декабристов, 24</a:t>
            </a:r>
          </a:p>
        </p:txBody>
      </p:sp>
      <p:sp>
        <p:nvSpPr>
          <p:cNvPr id="137" name="TextBox 10">
            <a:extLst>
              <a:ext uri="{FF2B5EF4-FFF2-40B4-BE49-F238E27FC236}">
                <a16:creationId xmlns:a16="http://schemas.microsoft.com/office/drawing/2014/main" xmlns="" id="{1F287FBF-A101-46C5-888F-B85C807DD49C}"/>
              </a:ext>
            </a:extLst>
          </p:cNvPr>
          <p:cNvSpPr txBox="1"/>
          <p:nvPr/>
        </p:nvSpPr>
        <p:spPr>
          <a:xfrm>
            <a:off x="6848843" y="3186313"/>
            <a:ext cx="1072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4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Пестеля, 6А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39" name="TextBox 13">
            <a:extLst>
              <a:ext uri="{FF2B5EF4-FFF2-40B4-BE49-F238E27FC236}">
                <a16:creationId xmlns:a16="http://schemas.microsoft.com/office/drawing/2014/main" xmlns="" id="{BAF9F51D-91B1-4D86-BF5D-11BA2552E921}"/>
              </a:ext>
            </a:extLst>
          </p:cNvPr>
          <p:cNvSpPr txBox="1"/>
          <p:nvPr/>
        </p:nvSpPr>
        <p:spPr>
          <a:xfrm>
            <a:off x="3566114" y="4960973"/>
            <a:ext cx="1315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Бестужевых, 15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40" name="TextBox 14">
            <a:extLst>
              <a:ext uri="{FF2B5EF4-FFF2-40B4-BE49-F238E27FC236}">
                <a16:creationId xmlns:a16="http://schemas.microsoft.com/office/drawing/2014/main" xmlns="" id="{5B1F1C1C-C316-4D8B-A615-DE5A7BCBB389}"/>
              </a:ext>
            </a:extLst>
          </p:cNvPr>
          <p:cNvSpPr txBox="1"/>
          <p:nvPr/>
        </p:nvSpPr>
        <p:spPr>
          <a:xfrm>
            <a:off x="440815" y="3181214"/>
            <a:ext cx="1157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1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Снежная, 22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pic>
        <p:nvPicPr>
          <p:cNvPr id="143" name="Picture 3">
            <a:extLst>
              <a:ext uri="{FF2B5EF4-FFF2-40B4-BE49-F238E27FC236}">
                <a16:creationId xmlns:a16="http://schemas.microsoft.com/office/drawing/2014/main" xmlns="" id="{7D643D05-B4A1-46CC-A584-5184E964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64" y="3806651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3">
            <a:extLst>
              <a:ext uri="{FF2B5EF4-FFF2-40B4-BE49-F238E27FC236}">
                <a16:creationId xmlns:a16="http://schemas.microsoft.com/office/drawing/2014/main" xmlns="" id="{AFA2F894-A8C8-49F3-82FC-549C01D7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37" y="254613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">
            <a:extLst>
              <a:ext uri="{FF2B5EF4-FFF2-40B4-BE49-F238E27FC236}">
                <a16:creationId xmlns:a16="http://schemas.microsoft.com/office/drawing/2014/main" xmlns="" id="{728FECAD-FF2E-4984-8D4F-BACD7A3F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35" y="434196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xmlns="" id="{42F5CDDA-5EA5-43DD-86DE-41ECDBA6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073" y="3876465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Стрелка: штриховая вправо 148">
            <a:extLst>
              <a:ext uri="{FF2B5EF4-FFF2-40B4-BE49-F238E27FC236}">
                <a16:creationId xmlns:a16="http://schemas.microsoft.com/office/drawing/2014/main" xmlns="" id="{D5A0A0AC-770D-4467-B5CC-FEE8AC3BA232}"/>
              </a:ext>
            </a:extLst>
          </p:cNvPr>
          <p:cNvSpPr/>
          <p:nvPr/>
        </p:nvSpPr>
        <p:spPr>
          <a:xfrm rot="12699211">
            <a:off x="5061971" y="1772496"/>
            <a:ext cx="2052643" cy="484632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: штриховая вправо 151">
            <a:extLst>
              <a:ext uri="{FF2B5EF4-FFF2-40B4-BE49-F238E27FC236}">
                <a16:creationId xmlns:a16="http://schemas.microsoft.com/office/drawing/2014/main" xmlns="" id="{968CA2D6-17F7-4AC5-8E92-87774976F721}"/>
              </a:ext>
            </a:extLst>
          </p:cNvPr>
          <p:cNvSpPr/>
          <p:nvPr/>
        </p:nvSpPr>
        <p:spPr>
          <a:xfrm rot="13889271">
            <a:off x="4402690" y="2592586"/>
            <a:ext cx="2143630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xmlns="" id="{12B4EC81-20BC-4D90-9EDC-F3EA83A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801" y="4210740"/>
            <a:ext cx="1277549" cy="9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Дуга 154">
            <a:extLst>
              <a:ext uri="{FF2B5EF4-FFF2-40B4-BE49-F238E27FC236}">
                <a16:creationId xmlns:a16="http://schemas.microsoft.com/office/drawing/2014/main" xmlns="" id="{44989A75-DB8D-418F-BAB6-6C80ECB2465B}"/>
              </a:ext>
            </a:extLst>
          </p:cNvPr>
          <p:cNvSpPr/>
          <p:nvPr/>
        </p:nvSpPr>
        <p:spPr>
          <a:xfrm rot="10480950">
            <a:off x="193425" y="3058326"/>
            <a:ext cx="2824254" cy="2713827"/>
          </a:xfrm>
          <a:prstGeom prst="arc">
            <a:avLst>
              <a:gd name="adj1" fmla="val 15455461"/>
              <a:gd name="adj2" fmla="val 2582261"/>
            </a:avLst>
          </a:prstGeom>
          <a:ln w="76200">
            <a:solidFill>
              <a:schemeClr val="accent6"/>
            </a:solidFill>
            <a:prstDash val="solid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6E0765A5-54D0-4028-A1BE-0B55873E206C}"/>
              </a:ext>
            </a:extLst>
          </p:cNvPr>
          <p:cNvSpPr/>
          <p:nvPr/>
        </p:nvSpPr>
        <p:spPr>
          <a:xfrm>
            <a:off x="10147300" y="3009900"/>
            <a:ext cx="1098550" cy="984250"/>
          </a:xfrm>
          <a:custGeom>
            <a:avLst/>
            <a:gdLst>
              <a:gd name="connsiteX0" fmla="*/ 393700 w 1098550"/>
              <a:gd name="connsiteY0" fmla="*/ 0 h 984250"/>
              <a:gd name="connsiteX1" fmla="*/ 374650 w 1098550"/>
              <a:gd name="connsiteY1" fmla="*/ 76200 h 984250"/>
              <a:gd name="connsiteX2" fmla="*/ 107950 w 1098550"/>
              <a:gd name="connsiteY2" fmla="*/ 222250 h 984250"/>
              <a:gd name="connsiteX3" fmla="*/ 69850 w 1098550"/>
              <a:gd name="connsiteY3" fmla="*/ 311150 h 984250"/>
              <a:gd name="connsiteX4" fmla="*/ 0 w 1098550"/>
              <a:gd name="connsiteY4" fmla="*/ 368300 h 984250"/>
              <a:gd name="connsiteX5" fmla="*/ 50800 w 1098550"/>
              <a:gd name="connsiteY5" fmla="*/ 482600 h 984250"/>
              <a:gd name="connsiteX6" fmla="*/ 63500 w 1098550"/>
              <a:gd name="connsiteY6" fmla="*/ 647700 h 984250"/>
              <a:gd name="connsiteX7" fmla="*/ 254000 w 1098550"/>
              <a:gd name="connsiteY7" fmla="*/ 800100 h 984250"/>
              <a:gd name="connsiteX8" fmla="*/ 247650 w 1098550"/>
              <a:gd name="connsiteY8" fmla="*/ 869950 h 984250"/>
              <a:gd name="connsiteX9" fmla="*/ 330200 w 1098550"/>
              <a:gd name="connsiteY9" fmla="*/ 984250 h 984250"/>
              <a:gd name="connsiteX10" fmla="*/ 381000 w 1098550"/>
              <a:gd name="connsiteY10" fmla="*/ 844550 h 984250"/>
              <a:gd name="connsiteX11" fmla="*/ 508000 w 1098550"/>
              <a:gd name="connsiteY11" fmla="*/ 800100 h 984250"/>
              <a:gd name="connsiteX12" fmla="*/ 571500 w 1098550"/>
              <a:gd name="connsiteY12" fmla="*/ 698500 h 984250"/>
              <a:gd name="connsiteX13" fmla="*/ 673100 w 1098550"/>
              <a:gd name="connsiteY13" fmla="*/ 704850 h 984250"/>
              <a:gd name="connsiteX14" fmla="*/ 647700 w 1098550"/>
              <a:gd name="connsiteY14" fmla="*/ 450850 h 984250"/>
              <a:gd name="connsiteX15" fmla="*/ 723900 w 1098550"/>
              <a:gd name="connsiteY15" fmla="*/ 381000 h 984250"/>
              <a:gd name="connsiteX16" fmla="*/ 895350 w 1098550"/>
              <a:gd name="connsiteY16" fmla="*/ 387350 h 984250"/>
              <a:gd name="connsiteX17" fmla="*/ 908050 w 1098550"/>
              <a:gd name="connsiteY17" fmla="*/ 317500 h 984250"/>
              <a:gd name="connsiteX18" fmla="*/ 958850 w 1098550"/>
              <a:gd name="connsiteY18" fmla="*/ 349250 h 984250"/>
              <a:gd name="connsiteX19" fmla="*/ 1035050 w 1098550"/>
              <a:gd name="connsiteY19" fmla="*/ 292100 h 984250"/>
              <a:gd name="connsiteX20" fmla="*/ 1041400 w 1098550"/>
              <a:gd name="connsiteY20" fmla="*/ 184150 h 984250"/>
              <a:gd name="connsiteX21" fmla="*/ 1098550 w 1098550"/>
              <a:gd name="connsiteY21" fmla="*/ 158750 h 984250"/>
              <a:gd name="connsiteX22" fmla="*/ 1085850 w 1098550"/>
              <a:gd name="connsiteY22" fmla="*/ 50800 h 984250"/>
              <a:gd name="connsiteX23" fmla="*/ 958850 w 1098550"/>
              <a:gd name="connsiteY23" fmla="*/ 82550 h 984250"/>
              <a:gd name="connsiteX24" fmla="*/ 914400 w 1098550"/>
              <a:gd name="connsiteY24" fmla="*/ 57150 h 984250"/>
              <a:gd name="connsiteX25" fmla="*/ 908050 w 1098550"/>
              <a:gd name="connsiteY25" fmla="*/ 25400 h 984250"/>
              <a:gd name="connsiteX26" fmla="*/ 889000 w 1098550"/>
              <a:gd name="connsiteY26" fmla="*/ 38100 h 984250"/>
              <a:gd name="connsiteX27" fmla="*/ 869950 w 1098550"/>
              <a:gd name="connsiteY27" fmla="*/ 76200 h 984250"/>
              <a:gd name="connsiteX28" fmla="*/ 647700 w 1098550"/>
              <a:gd name="connsiteY28" fmla="*/ 69850 h 984250"/>
              <a:gd name="connsiteX29" fmla="*/ 393700 w 1098550"/>
              <a:gd name="connsiteY29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8550" h="984250">
                <a:moveTo>
                  <a:pt x="393700" y="0"/>
                </a:moveTo>
                <a:lnTo>
                  <a:pt x="374650" y="76200"/>
                </a:lnTo>
                <a:lnTo>
                  <a:pt x="107950" y="222250"/>
                </a:lnTo>
                <a:lnTo>
                  <a:pt x="69850" y="311150"/>
                </a:lnTo>
                <a:lnTo>
                  <a:pt x="0" y="368300"/>
                </a:lnTo>
                <a:lnTo>
                  <a:pt x="50800" y="482600"/>
                </a:lnTo>
                <a:lnTo>
                  <a:pt x="63500" y="647700"/>
                </a:lnTo>
                <a:lnTo>
                  <a:pt x="254000" y="800100"/>
                </a:lnTo>
                <a:lnTo>
                  <a:pt x="247650" y="869950"/>
                </a:lnTo>
                <a:lnTo>
                  <a:pt x="330200" y="984250"/>
                </a:lnTo>
                <a:lnTo>
                  <a:pt x="381000" y="844550"/>
                </a:lnTo>
                <a:lnTo>
                  <a:pt x="508000" y="800100"/>
                </a:lnTo>
                <a:lnTo>
                  <a:pt x="571500" y="698500"/>
                </a:lnTo>
                <a:lnTo>
                  <a:pt x="673100" y="704850"/>
                </a:lnTo>
                <a:lnTo>
                  <a:pt x="647700" y="450850"/>
                </a:lnTo>
                <a:lnTo>
                  <a:pt x="723900" y="381000"/>
                </a:lnTo>
                <a:lnTo>
                  <a:pt x="895350" y="387350"/>
                </a:lnTo>
                <a:lnTo>
                  <a:pt x="908050" y="317500"/>
                </a:lnTo>
                <a:lnTo>
                  <a:pt x="958850" y="349250"/>
                </a:lnTo>
                <a:lnTo>
                  <a:pt x="1035050" y="292100"/>
                </a:lnTo>
                <a:lnTo>
                  <a:pt x="1041400" y="184150"/>
                </a:lnTo>
                <a:lnTo>
                  <a:pt x="1098550" y="158750"/>
                </a:lnTo>
                <a:lnTo>
                  <a:pt x="1085850" y="50800"/>
                </a:lnTo>
                <a:lnTo>
                  <a:pt x="958850" y="82550"/>
                </a:lnTo>
                <a:lnTo>
                  <a:pt x="914400" y="57150"/>
                </a:lnTo>
                <a:lnTo>
                  <a:pt x="908050" y="25400"/>
                </a:lnTo>
                <a:lnTo>
                  <a:pt x="889000" y="38100"/>
                </a:lnTo>
                <a:lnTo>
                  <a:pt x="869950" y="76200"/>
                </a:lnTo>
                <a:lnTo>
                  <a:pt x="647700" y="69850"/>
                </a:lnTo>
                <a:lnTo>
                  <a:pt x="39370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: скругленные углы 1023">
            <a:extLst>
              <a:ext uri="{FF2B5EF4-FFF2-40B4-BE49-F238E27FC236}">
                <a16:creationId xmlns:a16="http://schemas.microsoft.com/office/drawing/2014/main" xmlns="" id="{7F0AEAD7-0590-4568-BB13-D338EAD170A8}"/>
              </a:ext>
            </a:extLst>
          </p:cNvPr>
          <p:cNvSpPr/>
          <p:nvPr/>
        </p:nvSpPr>
        <p:spPr>
          <a:xfrm>
            <a:off x="1522771" y="4864010"/>
            <a:ext cx="1229454" cy="492832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Times New Roman"/>
                <a:cs typeface="Times New Roman"/>
              </a:rPr>
              <a:t>ФИЛИАЛ 3</a:t>
            </a:r>
            <a:endParaRPr lang="ru-RU" sz="1000" dirty="0">
              <a:solidFill>
                <a:schemeClr val="bg1"/>
              </a:solidFill>
              <a:ea typeface="Times New Roman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ул. Полярная, 28</a:t>
            </a:r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sp>
        <p:nvSpPr>
          <p:cNvPr id="31" name="Стрелка: штриховая вправо 147">
            <a:extLst>
              <a:ext uri="{FF2B5EF4-FFF2-40B4-BE49-F238E27FC236}">
                <a16:creationId xmlns:a16="http://schemas.microsoft.com/office/drawing/2014/main" xmlns="" id="{275E170E-B640-4DB5-9C46-A5F0EBA90699}"/>
              </a:ext>
            </a:extLst>
          </p:cNvPr>
          <p:cNvSpPr/>
          <p:nvPr/>
        </p:nvSpPr>
        <p:spPr>
          <a:xfrm rot="19846892">
            <a:off x="1396527" y="1789141"/>
            <a:ext cx="2052643" cy="484632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штриховая вправо 149">
            <a:extLst>
              <a:ext uri="{FF2B5EF4-FFF2-40B4-BE49-F238E27FC236}">
                <a16:creationId xmlns:a16="http://schemas.microsoft.com/office/drawing/2014/main" xmlns="" id="{E0A97264-871B-48C7-828D-418A372839BE}"/>
              </a:ext>
            </a:extLst>
          </p:cNvPr>
          <p:cNvSpPr/>
          <p:nvPr/>
        </p:nvSpPr>
        <p:spPr>
          <a:xfrm rot="16200000">
            <a:off x="3249632" y="2916642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штриховая вправо 150">
            <a:extLst>
              <a:ext uri="{FF2B5EF4-FFF2-40B4-BE49-F238E27FC236}">
                <a16:creationId xmlns:a16="http://schemas.microsoft.com/office/drawing/2014/main" xmlns="" id="{F924BB12-A048-4891-BE9D-2D7E08F4BBDC}"/>
              </a:ext>
            </a:extLst>
          </p:cNvPr>
          <p:cNvSpPr/>
          <p:nvPr/>
        </p:nvSpPr>
        <p:spPr>
          <a:xfrm rot="18560040">
            <a:off x="1977757" y="2556706"/>
            <a:ext cx="2138247" cy="484632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xmlns="" id="{5B1F1C1C-C316-4D8B-A615-DE5A7BCBB389}"/>
              </a:ext>
            </a:extLst>
          </p:cNvPr>
          <p:cNvSpPr txBox="1"/>
          <p:nvPr/>
        </p:nvSpPr>
        <p:spPr>
          <a:xfrm>
            <a:off x="1507504" y="4383224"/>
            <a:ext cx="125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1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</a:t>
            </a:r>
            <a:r>
              <a:rPr lang="ru-RU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Уржумская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, 4А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36" name="Прямоугольник: скругленные углы 1023">
            <a:extLst>
              <a:ext uri="{FF2B5EF4-FFF2-40B4-BE49-F238E27FC236}">
                <a16:creationId xmlns:a16="http://schemas.microsoft.com/office/drawing/2014/main" xmlns="" id="{7F0AEAD7-0590-4568-BB13-D338EAD170A8}"/>
              </a:ext>
            </a:extLst>
          </p:cNvPr>
          <p:cNvSpPr/>
          <p:nvPr/>
        </p:nvSpPr>
        <p:spPr>
          <a:xfrm>
            <a:off x="1441444" y="3740604"/>
            <a:ext cx="1414305" cy="1691559"/>
          </a:xfrm>
          <a:prstGeom prst="roundRect">
            <a:avLst>
              <a:gd name="adj" fmla="val 4792"/>
            </a:avLst>
          </a:prstGeom>
          <a:noFill/>
          <a:ln w="60325" cmpd="sng">
            <a:solidFill>
              <a:srgbClr val="48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sp>
        <p:nvSpPr>
          <p:cNvPr id="37" name="Прямоугольник: скругленные углы 1023">
            <a:extLst>
              <a:ext uri="{FF2B5EF4-FFF2-40B4-BE49-F238E27FC236}">
                <a16:creationId xmlns:a16="http://schemas.microsoft.com/office/drawing/2014/main" xmlns="" id="{7F0AEAD7-0590-4568-BB13-D338EAD170A8}"/>
              </a:ext>
            </a:extLst>
          </p:cNvPr>
          <p:cNvSpPr/>
          <p:nvPr/>
        </p:nvSpPr>
        <p:spPr>
          <a:xfrm>
            <a:off x="5633383" y="4521982"/>
            <a:ext cx="1229454" cy="4928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Times New Roman"/>
                <a:cs typeface="Times New Roman"/>
              </a:rPr>
              <a:t>ФИЛИАЛ 3</a:t>
            </a:r>
            <a:endParaRPr lang="ru-RU" sz="1000" dirty="0">
              <a:solidFill>
                <a:schemeClr val="bg1"/>
              </a:solidFill>
              <a:ea typeface="Times New Roman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ул. Полярная, 28</a:t>
            </a:r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pic>
        <p:nvPicPr>
          <p:cNvPr id="34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xmlns="" id="{12B4EC81-20BC-4D90-9EDC-F3EA83A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36" y="3764472"/>
            <a:ext cx="1277549" cy="9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CFC2599-15C1-4594-A0A7-5FF0521BCA75}"/>
              </a:ext>
            </a:extLst>
          </p:cNvPr>
          <p:cNvSpPr txBox="1"/>
          <p:nvPr/>
        </p:nvSpPr>
        <p:spPr>
          <a:xfrm rot="2762113">
            <a:off x="326196" y="4627017"/>
            <a:ext cx="1312440" cy="77559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42672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10 мин пешком, авт. 185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FC2599-15C1-4594-A0A7-5FF0521BCA75}"/>
              </a:ext>
            </a:extLst>
          </p:cNvPr>
          <p:cNvSpPr txBox="1"/>
          <p:nvPr/>
        </p:nvSpPr>
        <p:spPr>
          <a:xfrm rot="20736175">
            <a:off x="3238903" y="5430503"/>
            <a:ext cx="4370346" cy="77559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42672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30 мин от м. Свиблово авт. 380, до ост. Северный бульвар,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далее пешком 5 мин </a:t>
            </a:r>
          </a:p>
        </p:txBody>
      </p:sp>
      <p:sp>
        <p:nvSpPr>
          <p:cNvPr id="40" name="Дуга 39">
            <a:extLst>
              <a:ext uri="{FF2B5EF4-FFF2-40B4-BE49-F238E27FC236}">
                <a16:creationId xmlns:a16="http://schemas.microsoft.com/office/drawing/2014/main" xmlns="" id="{4B508EED-8524-4CA2-A7D0-DDAD416B73A9}"/>
              </a:ext>
            </a:extLst>
          </p:cNvPr>
          <p:cNvSpPr/>
          <p:nvPr/>
        </p:nvSpPr>
        <p:spPr>
          <a:xfrm rot="10262779">
            <a:off x="1885598" y="3123651"/>
            <a:ext cx="6199291" cy="3598643"/>
          </a:xfrm>
          <a:prstGeom prst="arc">
            <a:avLst>
              <a:gd name="adj1" fmla="val 9790797"/>
              <a:gd name="adj2" fmla="val 21247021"/>
            </a:avLst>
          </a:prstGeom>
          <a:ln w="76200">
            <a:solidFill>
              <a:schemeClr val="accent6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19551268">
            <a:off x="1635568" y="2265702"/>
            <a:ext cx="1807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30 мин от м. Свиблово авт. 380, до остановки Метро Отрадное, далее пешком 5 мин</a:t>
            </a:r>
          </a:p>
        </p:txBody>
      </p:sp>
      <p:sp>
        <p:nvSpPr>
          <p:cNvPr id="44" name="TextBox 43"/>
          <p:cNvSpPr txBox="1"/>
          <p:nvPr/>
        </p:nvSpPr>
        <p:spPr>
          <a:xfrm rot="1844314">
            <a:off x="5376075" y="1709852"/>
            <a:ext cx="1807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пешком 10 минут</a:t>
            </a:r>
          </a:p>
        </p:txBody>
      </p:sp>
    </p:spTree>
    <p:extLst>
      <p:ext uri="{BB962C8B-B14F-4D97-AF65-F5344CB8AC3E}">
        <p14:creationId xmlns:p14="http://schemas.microsoft.com/office/powerpoint/2010/main" val="27638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14" y="1171442"/>
            <a:ext cx="3035098" cy="17072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6" y="0"/>
            <a:ext cx="12257315" cy="6888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Подразделения в составе </a:t>
            </a:r>
            <a:r>
              <a:rPr lang="ru-RU" sz="2500" b="1" i="0" u="none" strike="noStrike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медицинской организации</a:t>
            </a:r>
            <a:endParaRPr lang="ru-RU" sz="2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2B7BED-3132-4814-9C16-B4AD52BC6784}"/>
              </a:ext>
            </a:extLst>
          </p:cNvPr>
          <p:cNvSpPr/>
          <p:nvPr/>
        </p:nvSpPr>
        <p:spPr>
          <a:xfrm>
            <a:off x="515787" y="1003797"/>
            <a:ext cx="6096000" cy="5613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терапевтические отделения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плановый прием,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дежурных врачей,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врачей для пациентов с мн. хроническими заболеваниями,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для пациентов с ОРВИ,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помощи на дому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Плановая помощь пациентам, в том числе с ОРВИ и НКВИ,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патронажная служба,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профилактики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телемедицинский центр,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хирургическое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офтальмологическое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оториноларингологическое отделение,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урологическое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эндокринологическое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кардиологов,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неврологов,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консультативно-диагностическое отделение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инфекционист, аллерголог, пульмонолог, гастроэнтеролог,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функциональной диагностики,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лучевой диагностики (в </a:t>
            </a:r>
            <a:r>
              <a:rPr lang="ru-RU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кабинеты МРТ, КТ).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23" y="1137525"/>
            <a:ext cx="2507920" cy="1880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71" y="3099963"/>
            <a:ext cx="3344423" cy="18812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84" y="5095197"/>
            <a:ext cx="2985796" cy="16795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9910" y="5074178"/>
            <a:ext cx="2545702" cy="17005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29" y="3214951"/>
            <a:ext cx="2612621" cy="17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2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92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Структура и численность населения по итогу 2023 года</a:t>
            </a:r>
            <a:endParaRPr 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B198AFE5-FF49-4E65-9001-7BBC2AA9E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971932"/>
              </p:ext>
            </p:extLst>
          </p:nvPr>
        </p:nvGraphicFramePr>
        <p:xfrm>
          <a:off x="191344" y="2523753"/>
          <a:ext cx="5087888" cy="419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15A4A673-FB8E-45BB-B1B9-F92E01EFB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40004"/>
              </p:ext>
            </p:extLst>
          </p:nvPr>
        </p:nvGraphicFramePr>
        <p:xfrm>
          <a:off x="191344" y="468458"/>
          <a:ext cx="5087888" cy="335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23EBA88-2D64-7349-891B-0B8A389C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5655"/>
              </p:ext>
            </p:extLst>
          </p:nvPr>
        </p:nvGraphicFramePr>
        <p:xfrm>
          <a:off x="5412491" y="1457638"/>
          <a:ext cx="4334850" cy="4766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4850">
                  <a:extLst>
                    <a:ext uri="{9D8B030D-6E8A-4147-A177-3AD203B41FA5}">
                      <a16:colId xmlns:a16="http://schemas.microsoft.com/office/drawing/2014/main" xmlns="" val="4065931630"/>
                    </a:ext>
                  </a:extLst>
                </a:gridCol>
              </a:tblGrid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Головное учреждение (ГП №107)  </a:t>
                      </a:r>
                      <a:b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68 090 чел. (+0,17%)</a:t>
                      </a:r>
                      <a:r>
                        <a:rPr lang="en-GB" sz="2200" b="1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809258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№1 (ГП №31)  </a:t>
                      </a:r>
                      <a:b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56 485 чел. (+3,6%)</a:t>
                      </a:r>
                      <a:r>
                        <a:rPr lang="en-GB" sz="1700" b="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908261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 2 (ГП №48)  </a:t>
                      </a:r>
                      <a:b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39 683 чел. (-0,02%)</a:t>
                      </a:r>
                      <a:r>
                        <a:rPr lang="en-GB" sz="1700" b="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037033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№3 (ГП №144)  </a:t>
                      </a:r>
                      <a:b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41 440 чел. (+1,08%)</a:t>
                      </a:r>
                      <a:r>
                        <a:rPr lang="en-GB" sz="2200" b="1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57227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 4 (ГП №165)  </a:t>
                      </a:r>
                      <a:b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36 668 чел. (-3,06%)</a:t>
                      </a:r>
                      <a:r>
                        <a:rPr lang="en-GB" sz="1700" b="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GB" sz="1700" b="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7046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930B1-0750-6B4E-B4A6-A77BC8DB4109}"/>
              </a:ext>
            </a:extLst>
          </p:cNvPr>
          <p:cNvSpPr txBox="1"/>
          <p:nvPr/>
        </p:nvSpPr>
        <p:spPr>
          <a:xfrm>
            <a:off x="5624043" y="6350087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5357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921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Структура и численность </a:t>
            </a:r>
            <a:r>
              <a:rPr lang="ru-RU" sz="2200" b="1" i="0" u="none" strike="noStrike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населения Филиала №3 </a:t>
            </a:r>
            <a:r>
              <a:rPr lang="ru-RU" sz="22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по итогу 2023 года</a:t>
            </a:r>
            <a:endParaRPr lang="ru-RU" sz="2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79233" y="28547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63344" y="1888864"/>
            <a:ext cx="18016285" cy="8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42665"/>
              </p:ext>
            </p:extLst>
          </p:nvPr>
        </p:nvGraphicFramePr>
        <p:xfrm>
          <a:off x="1055042" y="1753070"/>
          <a:ext cx="9211702" cy="4647730"/>
        </p:xfrm>
        <a:graphic>
          <a:graphicData uri="http://schemas.openxmlformats.org/drawingml/2006/table">
            <a:tbl>
              <a:tblPr/>
              <a:tblGrid>
                <a:gridCol w="4118310">
                  <a:extLst>
                    <a:ext uri="{9D8B030D-6E8A-4147-A177-3AD203B41FA5}">
                      <a16:colId xmlns:a16="http://schemas.microsoft.com/office/drawing/2014/main" xmlns="" val="2621509455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xmlns="" val="3450101739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xmlns="" val="3233993911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xmlns="" val="1644227342"/>
                    </a:ext>
                  </a:extLst>
                </a:gridCol>
                <a:gridCol w="1227447">
                  <a:extLst>
                    <a:ext uri="{9D8B030D-6E8A-4147-A177-3AD203B41FA5}">
                      <a16:colId xmlns:a16="http://schemas.microsoft.com/office/drawing/2014/main" xmlns="" val="559648723"/>
                    </a:ext>
                  </a:extLst>
                </a:gridCol>
              </a:tblGrid>
              <a:tr h="42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Женщины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от 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общего количества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7510060"/>
                  </a:ext>
                </a:extLst>
              </a:tr>
              <a:tr h="1251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Возраст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554783"/>
                  </a:ext>
                </a:extLst>
              </a:tr>
              <a:tr h="846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трудоспособный возраст – женщины от 18-56, мужчины 18-61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13 929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15 623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29 552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2827403"/>
                  </a:ext>
                </a:extLst>
              </a:tr>
              <a:tr h="126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старший трудоспособный возраст – женщины от 57 и старше, мужчины от 62 и старше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3 480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8 408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11 888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7507881"/>
                  </a:ext>
                </a:extLst>
              </a:tr>
              <a:tr h="428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17 409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24 031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41 440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8741589"/>
                  </a:ext>
                </a:extLst>
              </a:tr>
              <a:tr h="428843"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42,01%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100%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214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1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 жителей района в 2023 году</a:t>
            </a:r>
            <a:endParaRPr lang="ru-RU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B4DD2D4-8369-C44D-A8D3-1BD273B6B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98145"/>
              </p:ext>
            </p:extLst>
          </p:nvPr>
        </p:nvGraphicFramePr>
        <p:xfrm>
          <a:off x="1163344" y="1253329"/>
          <a:ext cx="8717256" cy="5060853"/>
        </p:xfrm>
        <a:graphic>
          <a:graphicData uri="http://schemas.openxmlformats.org/drawingml/2006/table">
            <a:tbl>
              <a:tblPr/>
              <a:tblGrid>
                <a:gridCol w="6472470">
                  <a:extLst>
                    <a:ext uri="{9D8B030D-6E8A-4147-A177-3AD203B41FA5}">
                      <a16:colId xmlns:a16="http://schemas.microsoft.com/office/drawing/2014/main" xmlns="" val="3956580089"/>
                    </a:ext>
                  </a:extLst>
                </a:gridCol>
                <a:gridCol w="2244786">
                  <a:extLst>
                    <a:ext uri="{9D8B030D-6E8A-4147-A177-3AD203B41FA5}">
                      <a16:colId xmlns:a16="http://schemas.microsoft.com/office/drawing/2014/main" xmlns="" val="30730667"/>
                    </a:ext>
                  </a:extLst>
                </a:gridCol>
              </a:tblGrid>
              <a:tr h="872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Наименования показателя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Случаев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358821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Зарегистрировано заболеваний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66995 (+6,6%)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224864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Инфекционные и паразитарные болезни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341 (+42.7%)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0255816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Новообразования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769 (+27,3%)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218116"/>
                  </a:ext>
                </a:extLst>
              </a:tr>
              <a:tr h="436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эндокринной системы, расстройства питания и нарушения обмена веществ </a:t>
                      </a:r>
                      <a:b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из них: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4845 (+28,7%)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236477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болезни щитовидной железы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1714 (+39,0%)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339835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сахарный диабет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2438 (+10,5%)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602862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нервной системы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987 (+23,2%)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3571307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Болезни, характеризующиеся повышенным кровяным давлением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5049 (+18,5%)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7902737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Ишемическая болезнь сердца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2600 (-20,9%)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679886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Острый инфаркт миокарда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 (+26,3%)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8542275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Цереброваскулярные болезни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3704 (+5,3%)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26344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Острые респираторные инфекции верхних дыхательных путей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10902 (-20,2%)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655432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органов пищеварения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4670 (+22,1%)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075118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косно-мышечной системы и соединительной ткани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8115 (+20,1%)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389339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мочеполовой системы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2252 (-10,0%)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923472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глаза и его придаточного аппарата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10385 (+68,2%)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728081"/>
                  </a:ext>
                </a:extLst>
              </a:tr>
              <a:tr h="260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Травмы, отравления и некоторые другие последствия воздействия внешних причин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238 (+31,5%)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382848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COVID-19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675 (-85,0%)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4551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4789FF-E6E6-6442-86FF-C64E8898998C}"/>
              </a:ext>
            </a:extLst>
          </p:cNvPr>
          <p:cNvSpPr txBox="1"/>
          <p:nvPr/>
        </p:nvSpPr>
        <p:spPr>
          <a:xfrm>
            <a:off x="1163344" y="6441574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354494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3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 мощность поликлиники в 2023 году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E2449F57-CDF9-4242-ABC7-85A1362FE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89571"/>
              </p:ext>
            </p:extLst>
          </p:nvPr>
        </p:nvGraphicFramePr>
        <p:xfrm>
          <a:off x="1163344" y="1475684"/>
          <a:ext cx="8586298" cy="4428265"/>
        </p:xfrm>
        <a:graphic>
          <a:graphicData uri="http://schemas.openxmlformats.org/drawingml/2006/table">
            <a:tbl>
              <a:tblPr/>
              <a:tblGrid>
                <a:gridCol w="4821820">
                  <a:extLst>
                    <a:ext uri="{9D8B030D-6E8A-4147-A177-3AD203B41FA5}">
                      <a16:colId xmlns:a16="http://schemas.microsoft.com/office/drawing/2014/main" xmlns="" val="2921847649"/>
                    </a:ext>
                  </a:extLst>
                </a:gridCol>
                <a:gridCol w="3764478">
                  <a:extLst>
                    <a:ext uri="{9D8B030D-6E8A-4147-A177-3AD203B41FA5}">
                      <a16:colId xmlns:a16="http://schemas.microsoft.com/office/drawing/2014/main" xmlns="" val="2895600588"/>
                    </a:ext>
                  </a:extLst>
                </a:gridCol>
              </a:tblGrid>
              <a:tr h="1107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ПОЛИКЛИНИКА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Посещения в смену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94133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Головное учреждение (ГП №107)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741214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№1 (ГП №31)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403773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 2 (ГП №48)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06724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 (ГП №144)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847507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 4 (ГП №165)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72722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479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1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214413"/>
            <a:ext cx="768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Выполнение государственного задания по оказанию медицинской помощи в 2023 году</a:t>
            </a:r>
            <a:endParaRPr lang="ru-RU" sz="2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A6125ACE-C021-9141-B2ED-916531BE4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5224"/>
              </p:ext>
            </p:extLst>
          </p:nvPr>
        </p:nvGraphicFramePr>
        <p:xfrm>
          <a:off x="1163344" y="1481541"/>
          <a:ext cx="8717256" cy="4669876"/>
        </p:xfrm>
        <a:graphic>
          <a:graphicData uri="http://schemas.openxmlformats.org/drawingml/2006/table">
            <a:tbl>
              <a:tblPr/>
              <a:tblGrid>
                <a:gridCol w="3175927">
                  <a:extLst>
                    <a:ext uri="{9D8B030D-6E8A-4147-A177-3AD203B41FA5}">
                      <a16:colId xmlns:a16="http://schemas.microsoft.com/office/drawing/2014/main" xmlns="" val="4182226663"/>
                    </a:ext>
                  </a:extLst>
                </a:gridCol>
                <a:gridCol w="1703751">
                  <a:extLst>
                    <a:ext uri="{9D8B030D-6E8A-4147-A177-3AD203B41FA5}">
                      <a16:colId xmlns:a16="http://schemas.microsoft.com/office/drawing/2014/main" xmlns="" val="2212625996"/>
                    </a:ext>
                  </a:extLst>
                </a:gridCol>
                <a:gridCol w="1918789">
                  <a:extLst>
                    <a:ext uri="{9D8B030D-6E8A-4147-A177-3AD203B41FA5}">
                      <a16:colId xmlns:a16="http://schemas.microsoft.com/office/drawing/2014/main" xmlns="" val="4232310295"/>
                    </a:ext>
                  </a:extLst>
                </a:gridCol>
                <a:gridCol w="1918789">
                  <a:extLst>
                    <a:ext uri="{9D8B030D-6E8A-4147-A177-3AD203B41FA5}">
                      <a16:colId xmlns:a16="http://schemas.microsoft.com/office/drawing/2014/main" xmlns="" val="631207746"/>
                    </a:ext>
                  </a:extLst>
                </a:gridCol>
              </a:tblGrid>
              <a:tr h="53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Цель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Объёмы медицинской помощи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Выполнение </a:t>
                      </a:r>
                      <a:b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(%)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1484142"/>
                  </a:ext>
                </a:extLst>
              </a:tr>
              <a:tr h="561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Плановые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Фактические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8069307"/>
                  </a:ext>
                </a:extLst>
              </a:tr>
              <a:tr h="1192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Посещения с </a:t>
                      </a:r>
                      <a:b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профилактической целью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257 800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443 416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3381459"/>
                  </a:ext>
                </a:extLst>
              </a:tr>
              <a:tr h="1192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Посещения по </a:t>
                      </a:r>
                      <a:b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неотложной помощи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21 896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2405795"/>
                  </a:ext>
                </a:extLst>
              </a:tr>
              <a:tr h="1192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Обращения по </a:t>
                      </a:r>
                      <a:b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поводу заболевания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264 661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314 470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008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86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49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87998"/>
            <a:ext cx="8105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Показатели деятельности ГП №107 в 2023 году</a:t>
            </a: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5C289B-A32A-1945-AF64-862E9A57B1AB}"/>
              </a:ext>
            </a:extLst>
          </p:cNvPr>
          <p:cNvSpPr txBox="1"/>
          <p:nvPr/>
        </p:nvSpPr>
        <p:spPr>
          <a:xfrm>
            <a:off x="1163343" y="6078185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8F28FE56-EE59-5547-A26D-53E70C159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95008"/>
              </p:ext>
            </p:extLst>
          </p:nvPr>
        </p:nvGraphicFramePr>
        <p:xfrm>
          <a:off x="1163343" y="1739737"/>
          <a:ext cx="8598174" cy="3699162"/>
        </p:xfrm>
        <a:graphic>
          <a:graphicData uri="http://schemas.openxmlformats.org/drawingml/2006/table">
            <a:tbl>
              <a:tblPr/>
              <a:tblGrid>
                <a:gridCol w="3824293">
                  <a:extLst>
                    <a:ext uri="{9D8B030D-6E8A-4147-A177-3AD203B41FA5}">
                      <a16:colId xmlns:a16="http://schemas.microsoft.com/office/drawing/2014/main" xmlns="" val="2652258869"/>
                    </a:ext>
                  </a:extLst>
                </a:gridCol>
                <a:gridCol w="2315689">
                  <a:extLst>
                    <a:ext uri="{9D8B030D-6E8A-4147-A177-3AD203B41FA5}">
                      <a16:colId xmlns:a16="http://schemas.microsoft.com/office/drawing/2014/main" xmlns="" val="1766775698"/>
                    </a:ext>
                  </a:extLst>
                </a:gridCol>
                <a:gridCol w="2458192">
                  <a:extLst>
                    <a:ext uri="{9D8B030D-6E8A-4147-A177-3AD203B41FA5}">
                      <a16:colId xmlns:a16="http://schemas.microsoft.com/office/drawing/2014/main" xmlns="" val="3244562917"/>
                    </a:ext>
                  </a:extLst>
                </a:gridCol>
              </a:tblGrid>
              <a:tr h="615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Показатель деятельности </a:t>
                      </a:r>
                      <a:br>
                        <a:rPr lang="ru-RU" sz="17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7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поликлиники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6077541"/>
                  </a:ext>
                </a:extLst>
              </a:tr>
              <a:tr h="875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посещений врачей, включая профилактические,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1 147 819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+21,1%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GB" sz="17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273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638 (+55,8%)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9314212"/>
                  </a:ext>
                </a:extLst>
              </a:tr>
              <a:tr h="1187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посещений врачей по поводу заболеваний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832 190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+11,5%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713 (+21,9%)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644070"/>
                  </a:ext>
                </a:extLst>
              </a:tr>
              <a:tr h="1020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посещений врачами на дому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39 186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-34,6%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953 (+7,8%)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302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2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6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Хирургическая работа поликлиники</a:t>
            </a:r>
            <a:r>
              <a:rPr lang="en-GB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EA329921-39EB-E842-A6A2-21E09ED5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29009"/>
              </p:ext>
            </p:extLst>
          </p:nvPr>
        </p:nvGraphicFramePr>
        <p:xfrm>
          <a:off x="1163344" y="1558925"/>
          <a:ext cx="8384417" cy="3802594"/>
        </p:xfrm>
        <a:graphic>
          <a:graphicData uri="http://schemas.openxmlformats.org/drawingml/2006/table">
            <a:tbl>
              <a:tblPr/>
              <a:tblGrid>
                <a:gridCol w="4484591">
                  <a:extLst>
                    <a:ext uri="{9D8B030D-6E8A-4147-A177-3AD203B41FA5}">
                      <a16:colId xmlns:a16="http://schemas.microsoft.com/office/drawing/2014/main" xmlns="" val="72713549"/>
                    </a:ext>
                  </a:extLst>
                </a:gridCol>
                <a:gridCol w="3899826">
                  <a:extLst>
                    <a:ext uri="{9D8B030D-6E8A-4147-A177-3AD203B41FA5}">
                      <a16:colId xmlns:a16="http://schemas.microsoft.com/office/drawing/2014/main" xmlns="" val="3607044891"/>
                    </a:ext>
                  </a:extLst>
                </a:gridCol>
              </a:tblGrid>
              <a:tr h="2046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Название операций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проведенных операций в </a:t>
                      </a:r>
                      <a:b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амбулаторно-поликлиническом учреждении,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2861628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Операции на органе уха, горла, носа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 (без изменений)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4004147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Операции на мужских половых органах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 (без изменений)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8828275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Операции на коже и подкожной клетчатке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610 (уменьшилось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388759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610 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(уменьшилось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7035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CD6E50-2E62-1845-B7F1-698A3DEC0D92}"/>
              </a:ext>
            </a:extLst>
          </p:cNvPr>
          <p:cNvSpPr txBox="1"/>
          <p:nvPr/>
        </p:nvSpPr>
        <p:spPr>
          <a:xfrm>
            <a:off x="1163343" y="6078185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348465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09B563F-C956-4FB5-80DC-A1820F2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666" r="19876" b="297"/>
          <a:stretch>
            <a:fillRect/>
          </a:stretch>
        </p:blipFill>
        <p:spPr bwMode="auto">
          <a:xfrm>
            <a:off x="5998894" y="165771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t="886" r="7078"/>
          <a:stretch>
            <a:fillRect/>
          </a:stretch>
        </p:blipFill>
        <p:spPr bwMode="auto">
          <a:xfrm>
            <a:off x="8264994" y="40115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E474042-3C46-4AD7-A658-24A1A2D518D8}"/>
              </a:ext>
            </a:extLst>
          </p:cNvPr>
          <p:cNvSpPr/>
          <p:nvPr/>
        </p:nvSpPr>
        <p:spPr>
          <a:xfrm>
            <a:off x="8996516" y="510270"/>
            <a:ext cx="204113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CEED813-9D3E-4F68-9B32-D2612A090904}"/>
              </a:ext>
            </a:extLst>
          </p:cNvPr>
          <p:cNvSpPr txBox="1"/>
          <p:nvPr/>
        </p:nvSpPr>
        <p:spPr>
          <a:xfrm>
            <a:off x="9031970" y="49257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капитальный ремонт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t="1084" r="1450"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8875170" y="562220"/>
            <a:ext cx="190214" cy="19857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" r="25261" b="1832"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2303" r="23877" b="2303"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" t="1423" r="22436" b="3015"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0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068342" y="268908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Профилактическая деятельность в 2023 году</a:t>
            </a:r>
            <a:endParaRPr lang="ru-RU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C7B5276-37B2-4442-80AB-A34E0B60C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21612"/>
              </p:ext>
            </p:extLst>
          </p:nvPr>
        </p:nvGraphicFramePr>
        <p:xfrm>
          <a:off x="1103498" y="1567543"/>
          <a:ext cx="8777100" cy="4180115"/>
        </p:xfrm>
        <a:graphic>
          <a:graphicData uri="http://schemas.openxmlformats.org/drawingml/2006/table">
            <a:tbl>
              <a:tblPr/>
              <a:tblGrid>
                <a:gridCol w="3783234">
                  <a:extLst>
                    <a:ext uri="{9D8B030D-6E8A-4147-A177-3AD203B41FA5}">
                      <a16:colId xmlns:a16="http://schemas.microsoft.com/office/drawing/2014/main" xmlns="" val="2288867608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4237978817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2777467125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3176294131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550930488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1772457875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787300038"/>
                    </a:ext>
                  </a:extLst>
                </a:gridCol>
              </a:tblGrid>
              <a:tr h="810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Результат диспансеризации определенных групп взрослого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Женщины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3461858"/>
                  </a:ext>
                </a:extLst>
              </a:tr>
              <a:tr h="134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21-36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39-60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старше 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21-36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39-60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старше 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7415468"/>
                  </a:ext>
                </a:extLst>
              </a:tr>
              <a:tr h="67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Определена </a:t>
                      </a:r>
                      <a:r>
                        <a:rPr lang="en-GB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группа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840154"/>
                  </a:ext>
                </a:extLst>
              </a:tr>
              <a:tr h="67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Определена </a:t>
                      </a:r>
                      <a:r>
                        <a:rPr lang="en-GB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II </a:t>
                      </a:r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группа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9094911"/>
                  </a:ext>
                </a:extLst>
              </a:tr>
              <a:tr h="67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Определена </a:t>
                      </a:r>
                      <a:r>
                        <a:rPr lang="en-GB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группа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383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8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0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067018" y="368301"/>
            <a:ext cx="8571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Углубленная диспансеризация в 2023 году</a:t>
            </a:r>
            <a:endParaRPr lang="ru-RU" sz="2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95907"/>
              </p:ext>
            </p:extLst>
          </p:nvPr>
        </p:nvGraphicFramePr>
        <p:xfrm>
          <a:off x="1238249" y="1706662"/>
          <a:ext cx="8642352" cy="4174848"/>
        </p:xfrm>
        <a:graphic>
          <a:graphicData uri="http://schemas.openxmlformats.org/drawingml/2006/table">
            <a:tbl>
              <a:tblPr/>
              <a:tblGrid>
                <a:gridCol w="3141840">
                  <a:extLst>
                    <a:ext uri="{9D8B030D-6E8A-4147-A177-3AD203B41FA5}">
                      <a16:colId xmlns:a16="http://schemas.microsoft.com/office/drawing/2014/main" xmlns="" val="2753135962"/>
                    </a:ext>
                  </a:extLst>
                </a:gridCol>
                <a:gridCol w="1670755">
                  <a:extLst>
                    <a:ext uri="{9D8B030D-6E8A-4147-A177-3AD203B41FA5}">
                      <a16:colId xmlns:a16="http://schemas.microsoft.com/office/drawing/2014/main" xmlns="" val="563400007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xmlns="" val="3510014307"/>
                    </a:ext>
                  </a:extLst>
                </a:gridCol>
                <a:gridCol w="1730023">
                  <a:extLst>
                    <a:ext uri="{9D8B030D-6E8A-4147-A177-3AD203B41FA5}">
                      <a16:colId xmlns:a16="http://schemas.microsoft.com/office/drawing/2014/main" xmlns="" val="1601620698"/>
                    </a:ext>
                  </a:extLst>
                </a:gridCol>
              </a:tblGrid>
              <a:tr h="886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Население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Из них лица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перенесшие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COVID-19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коморбидным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фоном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наличие двух и более ХНИЗ)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127827"/>
                  </a:ext>
                </a:extLst>
              </a:tr>
              <a:tr h="1918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Женщины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9393521"/>
                  </a:ext>
                </a:extLst>
              </a:tr>
              <a:tr h="41909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Трудоспособное население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0705995"/>
                  </a:ext>
                </a:extLst>
              </a:tr>
              <a:tr h="53193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Пенсионеры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3527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955661"/>
                  </a:ext>
                </a:extLst>
              </a:tr>
              <a:tr h="41909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17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9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60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134189"/>
            <a:ext cx="8571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 за инвалидами и участниками</a:t>
            </a:r>
            <a:br>
              <a:rPr lang="ru-RU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Великой Отечественной войны в 2023 году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4961105-9F3E-1445-944E-F0E1B1566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54162"/>
              </p:ext>
            </p:extLst>
          </p:nvPr>
        </p:nvGraphicFramePr>
        <p:xfrm>
          <a:off x="1163344" y="1269962"/>
          <a:ext cx="8612905" cy="4495590"/>
        </p:xfrm>
        <a:graphic>
          <a:graphicData uri="http://schemas.openxmlformats.org/drawingml/2006/table">
            <a:tbl>
              <a:tblPr/>
              <a:tblGrid>
                <a:gridCol w="4294524">
                  <a:extLst>
                    <a:ext uri="{9D8B030D-6E8A-4147-A177-3AD203B41FA5}">
                      <a16:colId xmlns:a16="http://schemas.microsoft.com/office/drawing/2014/main" xmlns="" val="4074886238"/>
                    </a:ext>
                  </a:extLst>
                </a:gridCol>
                <a:gridCol w="1188152">
                  <a:extLst>
                    <a:ext uri="{9D8B030D-6E8A-4147-A177-3AD203B41FA5}">
                      <a16:colId xmlns:a16="http://schemas.microsoft.com/office/drawing/2014/main" xmlns="" val="3595013713"/>
                    </a:ext>
                  </a:extLst>
                </a:gridCol>
                <a:gridCol w="1030685">
                  <a:extLst>
                    <a:ext uri="{9D8B030D-6E8A-4147-A177-3AD203B41FA5}">
                      <a16:colId xmlns:a16="http://schemas.microsoft.com/office/drawing/2014/main" xmlns="" val="3214057970"/>
                    </a:ext>
                  </a:extLst>
                </a:gridCol>
                <a:gridCol w="1049772">
                  <a:extLst>
                    <a:ext uri="{9D8B030D-6E8A-4147-A177-3AD203B41FA5}">
                      <a16:colId xmlns:a16="http://schemas.microsoft.com/office/drawing/2014/main" xmlns="" val="4192791251"/>
                    </a:ext>
                  </a:extLst>
                </a:gridCol>
                <a:gridCol w="1049772">
                  <a:extLst>
                    <a:ext uri="{9D8B030D-6E8A-4147-A177-3AD203B41FA5}">
                      <a16:colId xmlns:a16="http://schemas.microsoft.com/office/drawing/2014/main" xmlns="" val="464295413"/>
                    </a:ext>
                  </a:extLst>
                </a:gridCol>
              </a:tblGrid>
              <a:tr h="283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44991"/>
                  </a:ext>
                </a:extLst>
              </a:tr>
              <a:tr h="762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Участники ВОВ, в том числе инвалиды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Участники ВОВ, в том числе инвалиды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352"/>
                  </a:ext>
                </a:extLst>
              </a:tr>
              <a:tr h="296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3250200"/>
                  </a:ext>
                </a:extLst>
              </a:tr>
              <a:tr h="519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069385"/>
                  </a:ext>
                </a:extLst>
              </a:tr>
              <a:tr h="519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Снято с диспансерного наблюдения в течение отчетного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998104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 том числе:    выехало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6286110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               умерло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2329485"/>
                  </a:ext>
                </a:extLst>
              </a:tr>
              <a:tr h="5197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Состоит по группам инвалидности:                                                    </a:t>
                      </a:r>
                      <a:r>
                        <a:rPr lang="en-GB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7647963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                                                  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1257557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                                                   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884560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Получили стационарное лечение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202135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Получили санаторно-курортное лечение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774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98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068342" y="268908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инвалидов, состоящих на учете </a:t>
            </a: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2023 году</a:t>
            </a:r>
            <a:endParaRPr lang="ru-RU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5807E6F-5B6B-A440-925F-039E0360E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54155"/>
              </p:ext>
            </p:extLst>
          </p:nvPr>
        </p:nvGraphicFramePr>
        <p:xfrm>
          <a:off x="1294410" y="1911927"/>
          <a:ext cx="8075221" cy="2118717"/>
        </p:xfrm>
        <a:graphic>
          <a:graphicData uri="http://schemas.openxmlformats.org/drawingml/2006/table">
            <a:tbl>
              <a:tblPr/>
              <a:tblGrid>
                <a:gridCol w="1749988">
                  <a:extLst>
                    <a:ext uri="{9D8B030D-6E8A-4147-A177-3AD203B41FA5}">
                      <a16:colId xmlns:a16="http://schemas.microsoft.com/office/drawing/2014/main" xmlns="" val="4092230214"/>
                    </a:ext>
                  </a:extLst>
                </a:gridCol>
                <a:gridCol w="2629837">
                  <a:extLst>
                    <a:ext uri="{9D8B030D-6E8A-4147-A177-3AD203B41FA5}">
                      <a16:colId xmlns:a16="http://schemas.microsoft.com/office/drawing/2014/main" xmlns="" val="1037055771"/>
                    </a:ext>
                  </a:extLst>
                </a:gridCol>
                <a:gridCol w="3695396">
                  <a:extLst>
                    <a:ext uri="{9D8B030D-6E8A-4147-A177-3AD203B41FA5}">
                      <a16:colId xmlns:a16="http://schemas.microsoft.com/office/drawing/2014/main" xmlns="" val="2395834082"/>
                    </a:ext>
                  </a:extLst>
                </a:gridCol>
              </a:tblGrid>
              <a:tr h="1345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Взрослые 18 лет </a:t>
                      </a:r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 старше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Лица подвергшиеся воздействию радиации вследствие аварии </a:t>
                      </a:r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 ЧАЭС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837125"/>
                  </a:ext>
                </a:extLst>
              </a:tr>
              <a:tr h="773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27 853 (-0,85%)</a:t>
                      </a:r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2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107 (-6,9%)</a:t>
                      </a:r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2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99166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454169-F322-1E4A-935C-E85D0D3D1CD4}"/>
              </a:ext>
            </a:extLst>
          </p:cNvPr>
          <p:cNvSpPr txBox="1"/>
          <p:nvPr/>
        </p:nvSpPr>
        <p:spPr>
          <a:xfrm>
            <a:off x="1163343" y="6078185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257827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91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cs typeface="Arial" panose="020B0604020202020204" pitchFamily="34" charset="0"/>
              </a:rPr>
              <a:t>Диагностические возможности</a:t>
            </a:r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учреждения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5E4653F-9767-0B42-BC21-40DE4315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162392"/>
              </p:ext>
            </p:extLst>
          </p:nvPr>
        </p:nvGraphicFramePr>
        <p:xfrm>
          <a:off x="1163344" y="1314393"/>
          <a:ext cx="8621923" cy="5020538"/>
        </p:xfrm>
        <a:graphic>
          <a:graphicData uri="http://schemas.openxmlformats.org/drawingml/2006/table">
            <a:tbl>
              <a:tblPr/>
              <a:tblGrid>
                <a:gridCol w="4096201">
                  <a:extLst>
                    <a:ext uri="{9D8B030D-6E8A-4147-A177-3AD203B41FA5}">
                      <a16:colId xmlns:a16="http://schemas.microsoft.com/office/drawing/2014/main" xmlns="" val="2400196931"/>
                    </a:ext>
                  </a:extLst>
                </a:gridCol>
                <a:gridCol w="726351">
                  <a:extLst>
                    <a:ext uri="{9D8B030D-6E8A-4147-A177-3AD203B41FA5}">
                      <a16:colId xmlns:a16="http://schemas.microsoft.com/office/drawing/2014/main" xmlns="" val="610199889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2296436522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3905330493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1322861386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579444724"/>
                    </a:ext>
                  </a:extLst>
                </a:gridCol>
                <a:gridCol w="726351">
                  <a:extLst>
                    <a:ext uri="{9D8B030D-6E8A-4147-A177-3AD203B41FA5}">
                      <a16:colId xmlns:a16="http://schemas.microsoft.com/office/drawing/2014/main" xmlns="" val="1368906359"/>
                    </a:ext>
                  </a:extLst>
                </a:gridCol>
              </a:tblGrid>
              <a:tr h="2261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РАБОТАЮЩЕЕ ОБОРУДОВАНИЕ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Количество единиц оборудования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4147594"/>
                  </a:ext>
                </a:extLst>
              </a:tr>
              <a:tr h="1014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ГП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616929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Ультразвуковое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320994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Рентгенологическое, в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378788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рентгенологический аппарат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7209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- денситометр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928642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аппарат МРТ,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745658"/>
                  </a:ext>
                </a:extLst>
              </a:tr>
              <a:tr h="253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аппарат КТ,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510017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маммограф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758300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флюорограф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8712631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Офтальмологическое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3553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Функциональной диагностики, в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5213880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ЭКГ,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72915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холтеровское</a:t>
                      </a: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мониторирование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955998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Эндоскопическое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913399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Отоларингологическое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8120180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Урологическое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80746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Клинико-диагностической лаборатории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37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2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463"/>
            <a:ext cx="12192000" cy="7555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Штаты и кадры</a:t>
            </a:r>
            <a:r>
              <a:rPr lang="en-GB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ГП №107</a:t>
            </a:r>
            <a:r>
              <a:rPr lang="en-GB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C091411-1CEB-F948-9C57-97BE4C1D1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22707"/>
              </p:ext>
            </p:extLst>
          </p:nvPr>
        </p:nvGraphicFramePr>
        <p:xfrm>
          <a:off x="1163344" y="1571800"/>
          <a:ext cx="8717256" cy="4408925"/>
        </p:xfrm>
        <a:graphic>
          <a:graphicData uri="http://schemas.openxmlformats.org/drawingml/2006/table">
            <a:tbl>
              <a:tblPr/>
              <a:tblGrid>
                <a:gridCol w="3408656">
                  <a:extLst>
                    <a:ext uri="{9D8B030D-6E8A-4147-A177-3AD203B41FA5}">
                      <a16:colId xmlns:a16="http://schemas.microsoft.com/office/drawing/2014/main" xmlns="" val="526791451"/>
                    </a:ext>
                  </a:extLst>
                </a:gridCol>
                <a:gridCol w="2814452">
                  <a:extLst>
                    <a:ext uri="{9D8B030D-6E8A-4147-A177-3AD203B41FA5}">
                      <a16:colId xmlns:a16="http://schemas.microsoft.com/office/drawing/2014/main" xmlns="" val="2880715421"/>
                    </a:ext>
                  </a:extLst>
                </a:gridCol>
                <a:gridCol w="2494148">
                  <a:extLst>
                    <a:ext uri="{9D8B030D-6E8A-4147-A177-3AD203B41FA5}">
                      <a16:colId xmlns:a16="http://schemas.microsoft.com/office/drawing/2014/main" xmlns="" val="4173244737"/>
                    </a:ext>
                  </a:extLst>
                </a:gridCol>
              </a:tblGrid>
              <a:tr h="4818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Должности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Данные на 31 декабря 2023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8992666"/>
                  </a:ext>
                </a:extLst>
              </a:tr>
              <a:tr h="1081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Занято </a:t>
                      </a:r>
                      <a: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должностей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Физических </a:t>
                      </a:r>
                      <a: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7057905"/>
                  </a:ext>
                </a:extLst>
              </a:tr>
              <a:tr h="54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sng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Врачи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273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(+10,5%)*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281 (+9,7%)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8385752"/>
                  </a:ext>
                </a:extLst>
              </a:tr>
              <a:tr h="617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 участковые + ВОП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135,6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(+10,4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137 (без изменений)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205465"/>
                  </a:ext>
                </a:extLst>
              </a:tr>
              <a:tr h="54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sng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Средний медицинский персонал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268,75 (-2,1%)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276 (-0,7%)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913696"/>
                  </a:ext>
                </a:extLst>
              </a:tr>
              <a:tr h="606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 т.ч. участковые + ВОП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45,75 (снизилось в 2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 (снизилось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5652403"/>
                  </a:ext>
                </a:extLst>
              </a:tr>
              <a:tr h="54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541,75 (+3,8%)</a:t>
                      </a: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557 (+4,3%)</a:t>
                      </a: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19485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89104A-EF9B-5644-8171-282E6C4E0250}"/>
              </a:ext>
            </a:extLst>
          </p:cNvPr>
          <p:cNvSpPr txBox="1"/>
          <p:nvPr/>
        </p:nvSpPr>
        <p:spPr>
          <a:xfrm>
            <a:off x="1163344" y="6220760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337229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51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596900" y="234539"/>
            <a:ext cx="7688555" cy="62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457200">
              <a:lnSpc>
                <a:spcPct val="115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Структура обращений в 2023 году</a:t>
            </a:r>
            <a:endParaRPr lang="ru-RU" sz="32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C84FD0-E5E1-7347-B735-F28A80EA858B}"/>
              </a:ext>
            </a:extLst>
          </p:cNvPr>
          <p:cNvSpPr txBox="1"/>
          <p:nvPr/>
        </p:nvSpPr>
        <p:spPr>
          <a:xfrm>
            <a:off x="1230085" y="6033969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646143A-2F05-5041-B3EB-5400499F7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04931"/>
              </p:ext>
            </p:extLst>
          </p:nvPr>
        </p:nvGraphicFramePr>
        <p:xfrm>
          <a:off x="1079994" y="1576783"/>
          <a:ext cx="8780814" cy="4215792"/>
        </p:xfrm>
        <a:graphic>
          <a:graphicData uri="http://schemas.openxmlformats.org/drawingml/2006/table">
            <a:tbl>
              <a:tblPr/>
              <a:tblGrid>
                <a:gridCol w="3419672">
                  <a:extLst>
                    <a:ext uri="{9D8B030D-6E8A-4147-A177-3AD203B41FA5}">
                      <a16:colId xmlns:a16="http://schemas.microsoft.com/office/drawing/2014/main" xmlns="" val="1073006438"/>
                    </a:ext>
                  </a:extLst>
                </a:gridCol>
                <a:gridCol w="2760445">
                  <a:extLst>
                    <a:ext uri="{9D8B030D-6E8A-4147-A177-3AD203B41FA5}">
                      <a16:colId xmlns:a16="http://schemas.microsoft.com/office/drawing/2014/main" xmlns="" val="506985514"/>
                    </a:ext>
                  </a:extLst>
                </a:gridCol>
                <a:gridCol w="2600697">
                  <a:extLst>
                    <a:ext uri="{9D8B030D-6E8A-4147-A177-3AD203B41FA5}">
                      <a16:colId xmlns:a16="http://schemas.microsoft.com/office/drawing/2014/main" xmlns="" val="4288184289"/>
                    </a:ext>
                  </a:extLst>
                </a:gridCol>
              </a:tblGrid>
              <a:tr h="639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Обращения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3775303"/>
                  </a:ext>
                </a:extLst>
              </a:tr>
              <a:tr h="639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Жалобы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366 (-2,1%)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9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2636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(+22,1%)*</a:t>
                      </a:r>
                      <a:endParaRPr lang="ru-RU" sz="19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324056"/>
                  </a:ext>
                </a:extLst>
              </a:tr>
              <a:tr h="1279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Общие вопросы (вопросы справочного характера, обращения за разъяснениями)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(уменьшились в 2,6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115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уменьшились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9424181"/>
                  </a:ext>
                </a:extLst>
              </a:tr>
              <a:tr h="790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Благодарности 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увеличились в 2,1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120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увеличились в 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7493075"/>
                  </a:ext>
                </a:extLst>
              </a:tr>
              <a:tr h="866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389</a:t>
                      </a:r>
                      <a:r>
                        <a:rPr lang="en-GB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(-4,1</a:t>
                      </a:r>
                      <a:r>
                        <a:rPr lang="ru-RU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%)</a:t>
                      </a:r>
                      <a:r>
                        <a:rPr lang="en-GB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9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2871 (+19,8</a:t>
                      </a:r>
                      <a:r>
                        <a:rPr lang="en-GB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%)*</a:t>
                      </a:r>
                      <a:endParaRPr lang="ru-RU" sz="19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6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42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Контактная информация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A7093D-8E7D-1F41-9E2A-0810B4D70774}"/>
              </a:ext>
            </a:extLst>
          </p:cNvPr>
          <p:cNvSpPr txBox="1"/>
          <p:nvPr/>
        </p:nvSpPr>
        <p:spPr>
          <a:xfrm>
            <a:off x="1163344" y="1172229"/>
            <a:ext cx="580098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70C0"/>
                </a:solidFill>
              </a:rPr>
              <a:t> </a:t>
            </a:r>
          </a:p>
          <a:p>
            <a:r>
              <a:rPr lang="ru-RU" sz="1300" dirty="0">
                <a:solidFill>
                  <a:srgbClr val="0070C0"/>
                </a:solidFill>
              </a:rPr>
              <a:t> </a:t>
            </a:r>
          </a:p>
          <a:p>
            <a:r>
              <a:rPr lang="ru-RU" sz="1700" dirty="0">
                <a:solidFill>
                  <a:srgbClr val="0070C0"/>
                </a:solidFill>
              </a:rPr>
              <a:t>Главный врач ГБУЗ «ГП № 107 ДЗМ»</a:t>
            </a:r>
          </a:p>
          <a:p>
            <a:r>
              <a:rPr lang="ru-RU" sz="1700" b="1" dirty="0">
                <a:solidFill>
                  <a:srgbClr val="0070C0"/>
                </a:solidFill>
              </a:rPr>
              <a:t>БОЛЬШАКОВА ЕЛЕНА ВИКТОРОВНА</a:t>
            </a:r>
          </a:p>
          <a:p>
            <a:r>
              <a:rPr lang="ru-RU" sz="1700" dirty="0">
                <a:solidFill>
                  <a:srgbClr val="0070C0"/>
                </a:solidFill>
              </a:rPr>
              <a:t>8-495-480-61-07</a:t>
            </a:r>
          </a:p>
          <a:p>
            <a:endParaRPr lang="en-GB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Заместитель главного врача по медицинской части</a:t>
            </a:r>
          </a:p>
          <a:p>
            <a:r>
              <a:rPr lang="ru-RU" sz="1700" b="1" dirty="0">
                <a:solidFill>
                  <a:srgbClr val="0070C0"/>
                </a:solidFill>
              </a:rPr>
              <a:t>АЛЛЯНОВ АЛЕКСАНДР ВЛАДИМИРОВИЧ</a:t>
            </a:r>
          </a:p>
          <a:p>
            <a:r>
              <a:rPr lang="ru-RU" sz="1700" dirty="0">
                <a:solidFill>
                  <a:srgbClr val="0070C0"/>
                </a:solidFill>
              </a:rPr>
              <a:t>8-495-480-61-07</a:t>
            </a:r>
          </a:p>
          <a:p>
            <a:endParaRPr lang="en-GB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Заведующий филиалом 3</a:t>
            </a:r>
          </a:p>
          <a:p>
            <a:r>
              <a:rPr lang="ru-RU" sz="1700" b="1" dirty="0" smtClean="0">
                <a:solidFill>
                  <a:srgbClr val="0070C0"/>
                </a:solidFill>
              </a:rPr>
              <a:t>И. о. АБРАМОВА ЕЛЕНА АЛЕКСАНДРОВНА </a:t>
            </a:r>
          </a:p>
          <a:p>
            <a:r>
              <a:rPr lang="ru-RU" sz="1700" dirty="0" smtClean="0">
                <a:solidFill>
                  <a:srgbClr val="0070C0"/>
                </a:solidFill>
              </a:rPr>
              <a:t>8-495-480-61-07</a:t>
            </a:r>
            <a:endParaRPr lang="ru-RU" sz="1700" dirty="0">
              <a:solidFill>
                <a:srgbClr val="0070C0"/>
              </a:solidFill>
            </a:endParaRPr>
          </a:p>
          <a:p>
            <a:endParaRPr lang="ru-RU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Сайт ГБУЗ «ГП № 107 ДЗМ» в сети Интернет</a:t>
            </a:r>
          </a:p>
          <a:p>
            <a:r>
              <a:rPr lang="en-GB" sz="1700" dirty="0">
                <a:solidFill>
                  <a:srgbClr val="0070C0"/>
                </a:solidFill>
              </a:rPr>
              <a:t>https://gp107.mos.ru/</a:t>
            </a:r>
          </a:p>
          <a:p>
            <a:endParaRPr lang="en-GB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Единый телефон для вызова врача на дом</a:t>
            </a:r>
          </a:p>
          <a:p>
            <a:r>
              <a:rPr lang="ru-RU" sz="1700" dirty="0">
                <a:solidFill>
                  <a:srgbClr val="0070C0"/>
                </a:solidFill>
              </a:rPr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117517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651064" y="2956040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E474042-3C46-4AD7-A658-24A1A2D518D8}"/>
              </a:ext>
            </a:extLst>
          </p:cNvPr>
          <p:cNvSpPr/>
          <p:nvPr/>
        </p:nvSpPr>
        <p:spPr>
          <a:xfrm>
            <a:off x="2821271" y="1266878"/>
            <a:ext cx="6849301" cy="30438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rgbClr val="0070C0"/>
              </a:solidFill>
            </a:endParaRPr>
          </a:p>
          <a:p>
            <a:pPr algn="just"/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Если у наших пациентов возникают вопросы, их всегда с готовностью решает администрация учреждения и филиала. 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Также для этого существует телефон единой Горячей линии, ответы на многие вопросы можно найти и на нашем сайте, который регулярно обновляется.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телефон ГБУЗ «ГП № 107 ДЗМ»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8-495-480-61-07</a:t>
            </a: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16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rgbClr val="1B2E5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08194">
            <a:off x="2218597" y="1438347"/>
            <a:ext cx="422545" cy="44112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1037757" y="4436745"/>
            <a:ext cx="8393626" cy="2241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Мы в интернете и социальных сетях, подписывайтесь!</a:t>
            </a:r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869016" y="2442942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A0AAB2DE-A65D-41A7-8430-BCBB5BF803DA}"/>
              </a:ext>
            </a:extLst>
          </p:cNvPr>
          <p:cNvGrpSpPr/>
          <p:nvPr/>
        </p:nvGrpSpPr>
        <p:grpSpPr>
          <a:xfrm>
            <a:off x="3423964" y="4872311"/>
            <a:ext cx="5496287" cy="1643779"/>
            <a:chOff x="1019623" y="9920148"/>
            <a:chExt cx="7480451" cy="173581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F704E903-6EF9-483C-8D2D-81D497E03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2" t="39420" r="16516" b="22276"/>
            <a:stretch/>
          </p:blipFill>
          <p:spPr>
            <a:xfrm>
              <a:off x="3716594" y="9935990"/>
              <a:ext cx="2155457" cy="1704125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5A4904D3-2234-4661-81CB-3C36C92F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7" t="40913" r="14855" b="22538"/>
            <a:stretch/>
          </p:blipFill>
          <p:spPr>
            <a:xfrm>
              <a:off x="1019623" y="9996546"/>
              <a:ext cx="2198431" cy="1627727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C914A89F-A5DC-44F9-B62E-F5E28402A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91" t="40132" r="15843" b="21317"/>
            <a:stretch/>
          </p:blipFill>
          <p:spPr>
            <a:xfrm>
              <a:off x="6405226" y="9920148"/>
              <a:ext cx="2094848" cy="1735810"/>
            </a:xfrm>
            <a:prstGeom prst="rect">
              <a:avLst/>
            </a:prstGeom>
          </p:spPr>
        </p:pic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C370E9E-9259-4C00-AAF9-D9777650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64" y="4818642"/>
            <a:ext cx="1842274" cy="18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0070C0"/>
                </a:solidFill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6DB30998-BC87-47F1-B9FB-EC7A3828690C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93BBEB06-38B7-493C-AA81-5C41348775F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99CAC559-E633-4D11-94AA-5DAD3061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F1CF4A36-31AA-4205-8066-A26392587E3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49C96E-0A15-4205-A528-92010030770C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AB1C0B-BF51-4E02-A444-7FBD0D28A21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EB5857-FCF4-452E-83E0-C2206D5A9371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CC448-2EB4-4400-A98B-A62001164869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EC7F662-53BC-486F-B872-0272D9D33AE0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A7F65E0-2EA7-42C7-BAE6-B6F6A3921527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92AAEF2-B53C-492F-A76B-D889E9E1D6AC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8237B8-6EE9-40AF-8364-FF09226DC310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BDDDA13-4DB2-44E2-BEE7-B17E43A4AEFB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29E197F-DBF7-44BC-9439-029647F19061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7A40CA7-B950-4F71-9EEA-A7A2E5768BAD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D51C1A-7905-4BB8-A68F-9F30B6FC0E97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0DC5AC3A-B295-4A97-879E-0195A577873A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6A33D55-7F1E-44A4-84E0-F8E604CEA0BD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0218AF6A-618F-4DB1-9D57-7EA186C9D764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A3D2652A-F6AC-4EC4-AC93-DBB846E58CEF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85227EFE-7CA5-4901-8861-E4A770DE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grpFill/>
          </p:spPr>
        </p:pic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xmlns="" id="{20C1C5BA-80D1-4D73-BDDD-FAF9D75D5D61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6B36528-253F-4933-A35E-C15A1122D3EE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A02E331-2A2C-494F-9A7B-133B928460D6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37A8BC6-E4C7-42BB-B029-803569FCF4D6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9C8620F-5FB5-48DE-9070-D4A20A180B66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B26298D7-2A60-44C6-AA12-90871B45B18D}"/>
              </a:ext>
            </a:extLst>
          </p:cNvPr>
          <p:cNvGrpSpPr/>
          <p:nvPr/>
        </p:nvGrpSpPr>
        <p:grpSpPr>
          <a:xfrm>
            <a:off x="3867078" y="5265110"/>
            <a:ext cx="584092" cy="591012"/>
            <a:chOff x="6217285" y="4406880"/>
            <a:chExt cx="584092" cy="591012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D963A27D-33A1-4E9E-9C97-9987452D446D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BB3D11EA-758E-48AB-B31B-5E19D1F5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C751D9C-ED83-4690-92CA-95463E1D363F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549EE9DD-E18E-44B1-86FB-27636F6293EC}"/>
              </a:ext>
            </a:extLst>
          </p:cNvPr>
          <p:cNvGrpSpPr/>
          <p:nvPr/>
        </p:nvGrpSpPr>
        <p:grpSpPr>
          <a:xfrm>
            <a:off x="6361680" y="5231616"/>
            <a:ext cx="574110" cy="615104"/>
            <a:chOff x="8517273" y="4402955"/>
            <a:chExt cx="574110" cy="61510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3B6A87B1-94CD-4B70-910B-56C8984801B3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B8141D9E-E922-4EC1-A16B-73314DF0B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89CFB57-766F-4F44-A427-13E23E50AAC8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C654AD4-48E2-4E4D-867A-BA235A0CD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2163" r="1694" b="3003"/>
          <a:stretch/>
        </p:blipFill>
        <p:spPr bwMode="auto">
          <a:xfrm>
            <a:off x="7413414" y="1439815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35E9F3A-A432-4E74-B91E-C367CCE1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9" t="11648" r="16404" b="5080"/>
          <a:stretch>
            <a:fillRect/>
          </a:stretch>
        </p:blipFill>
        <p:spPr bwMode="auto">
          <a:xfrm>
            <a:off x="10048859" y="4964870"/>
            <a:ext cx="1744408" cy="1503800"/>
          </a:xfrm>
          <a:custGeom>
            <a:avLst/>
            <a:gdLst>
              <a:gd name="connsiteX0" fmla="*/ 375950 w 1744408"/>
              <a:gd name="connsiteY0" fmla="*/ 0 h 1503800"/>
              <a:gd name="connsiteX1" fmla="*/ 1368458 w 1744408"/>
              <a:gd name="connsiteY1" fmla="*/ 0 h 1503800"/>
              <a:gd name="connsiteX2" fmla="*/ 1744408 w 1744408"/>
              <a:gd name="connsiteY2" fmla="*/ 751900 h 1503800"/>
              <a:gd name="connsiteX3" fmla="*/ 1368458 w 1744408"/>
              <a:gd name="connsiteY3" fmla="*/ 1503800 h 1503800"/>
              <a:gd name="connsiteX4" fmla="*/ 375950 w 1744408"/>
              <a:gd name="connsiteY4" fmla="*/ 1503800 h 1503800"/>
              <a:gd name="connsiteX5" fmla="*/ 0 w 1744408"/>
              <a:gd name="connsiteY5" fmla="*/ 751900 h 15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408" h="1503800">
                <a:moveTo>
                  <a:pt x="375950" y="0"/>
                </a:moveTo>
                <a:lnTo>
                  <a:pt x="1368458" y="0"/>
                </a:lnTo>
                <a:lnTo>
                  <a:pt x="1744408" y="751900"/>
                </a:lnTo>
                <a:lnTo>
                  <a:pt x="1368458" y="1503800"/>
                </a:lnTo>
                <a:lnTo>
                  <a:pt x="375950" y="1503800"/>
                </a:lnTo>
                <a:lnTo>
                  <a:pt x="0" y="751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xmlns="" id="{2CEBEE71-482A-4DC5-8F4A-31113D882453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268" r="21141" b="1616"/>
          <a:stretch/>
        </p:blipFill>
        <p:spPr bwMode="auto">
          <a:xfrm>
            <a:off x="8602547" y="2031018"/>
            <a:ext cx="3325450" cy="2866765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xmlns="" id="{5EC37209-4C44-4E5F-A79D-40840ECFBB80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6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981197" y="1524603"/>
            <a:ext cx="6354476" cy="240842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Общегородские проекты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D51C1A-7905-4BB8-A68F-9F30B6FC0E97}"/>
              </a:ext>
            </a:extLst>
          </p:cNvPr>
          <p:cNvSpPr txBox="1"/>
          <p:nvPr/>
        </p:nvSpPr>
        <p:spPr>
          <a:xfrm>
            <a:off x="1294833" y="2342568"/>
            <a:ext cx="5406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Обследования проводят квалифицированные врачи московских поликлиник</a:t>
            </a:r>
            <a:endParaRPr lang="ru-RU" sz="13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052B1E7-BDC6-4D48-B875-8714C46AB5B3}"/>
              </a:ext>
            </a:extLst>
          </p:cNvPr>
          <p:cNvSpPr/>
          <p:nvPr/>
        </p:nvSpPr>
        <p:spPr>
          <a:xfrm>
            <a:off x="807975" y="1374266"/>
            <a:ext cx="2252725" cy="82300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3168979" y="1514827"/>
            <a:ext cx="4364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 комплексного обследования здоровья в столичных парках в теплые сезоны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743E7635-4CA2-43AD-B531-D084FCDF99EE}"/>
              </a:ext>
            </a:extLst>
          </p:cNvPr>
          <p:cNvSpPr/>
          <p:nvPr/>
        </p:nvSpPr>
        <p:spPr>
          <a:xfrm>
            <a:off x="1771705" y="2927816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7F65E0-2EA7-42C7-BAE6-B6F6A3921527}"/>
              </a:ext>
            </a:extLst>
          </p:cNvPr>
          <p:cNvSpPr txBox="1"/>
          <p:nvPr/>
        </p:nvSpPr>
        <p:spPr>
          <a:xfrm>
            <a:off x="1959921" y="2861492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2AAEF2-B53C-492F-A76B-D889E9E1D6AC}"/>
              </a:ext>
            </a:extLst>
          </p:cNvPr>
          <p:cNvSpPr txBox="1"/>
          <p:nvPr/>
        </p:nvSpPr>
        <p:spPr>
          <a:xfrm>
            <a:off x="1768649" y="293667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FF8E9C3-6D90-4AFB-8D17-9EBB13DF1B7D}"/>
              </a:ext>
            </a:extLst>
          </p:cNvPr>
          <p:cNvSpPr txBox="1"/>
          <p:nvPr/>
        </p:nvSpPr>
        <p:spPr>
          <a:xfrm>
            <a:off x="2791975" y="2968640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CC448-2EB4-4400-A98B-A62001164869}"/>
              </a:ext>
            </a:extLst>
          </p:cNvPr>
          <p:cNvSpPr txBox="1"/>
          <p:nvPr/>
        </p:nvSpPr>
        <p:spPr>
          <a:xfrm>
            <a:off x="2030987" y="3315397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прошли обследование в </a:t>
            </a:r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DACF85DD-8E59-4125-91E4-F0BC7FCD6D12}"/>
              </a:ext>
            </a:extLst>
          </p:cNvPr>
          <p:cNvSpPr/>
          <p:nvPr/>
        </p:nvSpPr>
        <p:spPr>
          <a:xfrm>
            <a:off x="4414945" y="2911605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FE95159-C75C-4C52-828E-6683048ABFC1}"/>
              </a:ext>
            </a:extLst>
          </p:cNvPr>
          <p:cNvSpPr txBox="1"/>
          <p:nvPr/>
        </p:nvSpPr>
        <p:spPr>
          <a:xfrm>
            <a:off x="4537600" y="2832955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39E5F54-DC7B-4D9F-87C3-FEF3476ED0A7}"/>
              </a:ext>
            </a:extLst>
          </p:cNvPr>
          <p:cNvSpPr txBox="1"/>
          <p:nvPr/>
        </p:nvSpPr>
        <p:spPr>
          <a:xfrm>
            <a:off x="4424589" y="2920468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1E6DEE9-AFFB-4F97-9A03-763DC35BA3D3}"/>
              </a:ext>
            </a:extLst>
          </p:cNvPr>
          <p:cNvSpPr txBox="1"/>
          <p:nvPr/>
        </p:nvSpPr>
        <p:spPr>
          <a:xfrm>
            <a:off x="5073918" y="297550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6917CBA-052D-4516-A848-7483C307E2DE}"/>
              </a:ext>
            </a:extLst>
          </p:cNvPr>
          <p:cNvSpPr txBox="1"/>
          <p:nvPr/>
        </p:nvSpPr>
        <p:spPr>
          <a:xfrm>
            <a:off x="4638490" y="3367259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 них - в нашем павильоне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xmlns="" id="{E62A6B42-C352-43EC-A386-15AAA87DEAC6}"/>
              </a:ext>
            </a:extLst>
          </p:cNvPr>
          <p:cNvSpPr/>
          <p:nvPr/>
        </p:nvSpPr>
        <p:spPr>
          <a:xfrm>
            <a:off x="1025828" y="4570171"/>
            <a:ext cx="10337887" cy="176694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0DB39DC9-0979-434F-A825-0A71DD1F86D2}"/>
              </a:ext>
            </a:extLst>
          </p:cNvPr>
          <p:cNvSpPr/>
          <p:nvPr/>
        </p:nvSpPr>
        <p:spPr>
          <a:xfrm>
            <a:off x="852607" y="4339746"/>
            <a:ext cx="10235606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E4478A91-4E8F-496F-A289-DFAA9B2D5119}"/>
              </a:ext>
            </a:extLst>
          </p:cNvPr>
          <p:cNvSpPr/>
          <p:nvPr/>
        </p:nvSpPr>
        <p:spPr>
          <a:xfrm>
            <a:off x="1334465" y="5142391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F2F0036-5BFA-4F98-8868-59ECA482B447}"/>
              </a:ext>
            </a:extLst>
          </p:cNvPr>
          <p:cNvSpPr txBox="1"/>
          <p:nvPr/>
        </p:nvSpPr>
        <p:spPr>
          <a:xfrm>
            <a:off x="1545309" y="5053127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DDD6635B-89E1-4B24-8808-19C5116B90C2}"/>
              </a:ext>
            </a:extLst>
          </p:cNvPr>
          <p:cNvSpPr txBox="1"/>
          <p:nvPr/>
        </p:nvSpPr>
        <p:spPr>
          <a:xfrm>
            <a:off x="1315340" y="520832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DA62019-319D-4BE6-A34B-59B6C45E8004}"/>
              </a:ext>
            </a:extLst>
          </p:cNvPr>
          <p:cNvSpPr txBox="1"/>
          <p:nvPr/>
        </p:nvSpPr>
        <p:spPr>
          <a:xfrm>
            <a:off x="2641508" y="5191519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70F05D9-BD53-40C4-9711-10B1CE101086}"/>
              </a:ext>
            </a:extLst>
          </p:cNvPr>
          <p:cNvSpPr txBox="1"/>
          <p:nvPr/>
        </p:nvSpPr>
        <p:spPr>
          <a:xfrm>
            <a:off x="1560377" y="5549994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 всех взрослых городских поликлиниках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36517978-157B-45DA-B79E-7DB3635378A6}"/>
              </a:ext>
            </a:extLst>
          </p:cNvPr>
          <p:cNvSpPr/>
          <p:nvPr/>
        </p:nvSpPr>
        <p:spPr>
          <a:xfrm>
            <a:off x="4070602" y="5142669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0D309D7E-7CB3-4F0A-81B6-6EF53B309124}"/>
              </a:ext>
            </a:extLst>
          </p:cNvPr>
          <p:cNvSpPr txBox="1"/>
          <p:nvPr/>
        </p:nvSpPr>
        <p:spPr>
          <a:xfrm>
            <a:off x="4294147" y="5053405"/>
            <a:ext cx="4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A25ECB8-4F95-482C-AE1C-6B6B7430D537}"/>
              </a:ext>
            </a:extLst>
          </p:cNvPr>
          <p:cNvSpPr txBox="1"/>
          <p:nvPr/>
        </p:nvSpPr>
        <p:spPr>
          <a:xfrm>
            <a:off x="4080246" y="5151532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306EDFE-A79E-4844-A4C5-2074BD9F420A}"/>
              </a:ext>
            </a:extLst>
          </p:cNvPr>
          <p:cNvSpPr txBox="1"/>
          <p:nvPr/>
        </p:nvSpPr>
        <p:spPr>
          <a:xfrm>
            <a:off x="4568219" y="5198344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EFAC80C6-4DCF-415B-ABE7-25A630C0AB1C}"/>
              </a:ext>
            </a:extLst>
          </p:cNvPr>
          <p:cNvSpPr txBox="1"/>
          <p:nvPr/>
        </p:nvSpPr>
        <p:spPr>
          <a:xfrm>
            <a:off x="4294148" y="5598323"/>
            <a:ext cx="179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уже охвачены программой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FC85D3E-97C4-4D09-835E-7BBD84CBEA77}"/>
              </a:ext>
            </a:extLst>
          </p:cNvPr>
          <p:cNvSpPr txBox="1"/>
          <p:nvPr/>
        </p:nvSpPr>
        <p:spPr>
          <a:xfrm>
            <a:off x="1025828" y="4385536"/>
            <a:ext cx="986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Проактивное динамическое диспансерное наблюдение людей с хроническими заболеваниями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6FA6A84A-C3B8-4B95-AB30-BB1A4EBC2849}"/>
              </a:ext>
            </a:extLst>
          </p:cNvPr>
          <p:cNvSpPr/>
          <p:nvPr/>
        </p:nvSpPr>
        <p:spPr>
          <a:xfrm>
            <a:off x="6271858" y="515960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6D96EE5-177F-4393-9F3A-00CAFF2DB89E}"/>
              </a:ext>
            </a:extLst>
          </p:cNvPr>
          <p:cNvSpPr txBox="1"/>
          <p:nvPr/>
        </p:nvSpPr>
        <p:spPr>
          <a:xfrm>
            <a:off x="6415962" y="507033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DE1C1337-138B-4EBD-A56E-CB85C682A4A2}"/>
              </a:ext>
            </a:extLst>
          </p:cNvPr>
          <p:cNvSpPr txBox="1"/>
          <p:nvPr/>
        </p:nvSpPr>
        <p:spPr>
          <a:xfrm>
            <a:off x="7089562" y="5223332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8D64663-95A3-4C13-AA22-7B9982388866}"/>
              </a:ext>
            </a:extLst>
          </p:cNvPr>
          <p:cNvSpPr txBox="1"/>
          <p:nvPr/>
        </p:nvSpPr>
        <p:spPr>
          <a:xfrm>
            <a:off x="6431030" y="5567206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состоят на диспансерном наблюдении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EF5019F6-B50B-46FA-AE61-442CC923D02B}"/>
              </a:ext>
            </a:extLst>
          </p:cNvPr>
          <p:cNvSpPr/>
          <p:nvPr/>
        </p:nvSpPr>
        <p:spPr>
          <a:xfrm>
            <a:off x="8758485" y="505119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D5C18E0-07D2-493E-B128-DF337E78756C}"/>
              </a:ext>
            </a:extLst>
          </p:cNvPr>
          <p:cNvSpPr txBox="1"/>
          <p:nvPr/>
        </p:nvSpPr>
        <p:spPr>
          <a:xfrm>
            <a:off x="8902589" y="496192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87254931-291D-4796-83B9-3C6A57D64A5F}"/>
              </a:ext>
            </a:extLst>
          </p:cNvPr>
          <p:cNvSpPr txBox="1"/>
          <p:nvPr/>
        </p:nvSpPr>
        <p:spPr>
          <a:xfrm>
            <a:off x="8917656" y="5458796"/>
            <a:ext cx="241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помощников врача помогают организовать полноценное и неотрывное диспансерное наблюдение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BD7E9DD2-012B-4E8C-9D48-AB12F8CDF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6E5790CE-6558-4601-84B6-2B6C067A6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828" y="1456981"/>
            <a:ext cx="1771963" cy="611022"/>
          </a:xfrm>
          <a:prstGeom prst="rect">
            <a:avLst/>
          </a:prstGeom>
        </p:spPr>
      </p:pic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xmlns="" id="{82ED6E44-4198-4A6C-8203-C3574FF7C11F}"/>
              </a:ext>
            </a:extLst>
          </p:cNvPr>
          <p:cNvSpPr/>
          <p:nvPr/>
        </p:nvSpPr>
        <p:spPr>
          <a:xfrm>
            <a:off x="11039589" y="3672114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9DF2784-6C18-4CAF-B11F-9F0396479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11" t="24296" r="23956" b="16409"/>
          <a:stretch/>
        </p:blipFill>
        <p:spPr bwMode="auto">
          <a:xfrm>
            <a:off x="8464992" y="1140788"/>
            <a:ext cx="3108600" cy="2679826"/>
          </a:xfrm>
          <a:custGeom>
            <a:avLst/>
            <a:gdLst>
              <a:gd name="connsiteX0" fmla="*/ 669957 w 3108600"/>
              <a:gd name="connsiteY0" fmla="*/ 0 h 2679826"/>
              <a:gd name="connsiteX1" fmla="*/ 2438643 w 3108600"/>
              <a:gd name="connsiteY1" fmla="*/ 0 h 2679826"/>
              <a:gd name="connsiteX2" fmla="*/ 3108600 w 3108600"/>
              <a:gd name="connsiteY2" fmla="*/ 1339913 h 2679826"/>
              <a:gd name="connsiteX3" fmla="*/ 2438643 w 3108600"/>
              <a:gd name="connsiteY3" fmla="*/ 2679826 h 2679826"/>
              <a:gd name="connsiteX4" fmla="*/ 669957 w 3108600"/>
              <a:gd name="connsiteY4" fmla="*/ 2679826 h 2679826"/>
              <a:gd name="connsiteX5" fmla="*/ 0 w 3108600"/>
              <a:gd name="connsiteY5" fmla="*/ 1339913 h 26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00" h="2679826">
                <a:moveTo>
                  <a:pt x="669957" y="0"/>
                </a:moveTo>
                <a:lnTo>
                  <a:pt x="2438643" y="0"/>
                </a:lnTo>
                <a:lnTo>
                  <a:pt x="3108600" y="1339913"/>
                </a:lnTo>
                <a:lnTo>
                  <a:pt x="2438643" y="2679826"/>
                </a:lnTo>
                <a:lnTo>
                  <a:pt x="669957" y="2679826"/>
                </a:lnTo>
                <a:lnTo>
                  <a:pt x="0" y="13399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xmlns="" id="{499E1B76-A5CC-46FE-81F0-52DEC54A317A}"/>
              </a:ext>
            </a:extLst>
          </p:cNvPr>
          <p:cNvSpPr/>
          <p:nvPr/>
        </p:nvSpPr>
        <p:spPr>
          <a:xfrm>
            <a:off x="7833214" y="1292802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5" t="2391" r="17603" b="8206"/>
          <a:stretch>
            <a:fillRect/>
          </a:stretch>
        </p:blipFill>
        <p:spPr bwMode="auto">
          <a:xfrm>
            <a:off x="7088254" y="2678914"/>
            <a:ext cx="1786838" cy="1540378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972475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762770" y="1402670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3BBEB06-38B7-493C-AA81-5C41348775FE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xmlns="" id="{F4EED2B9-05CC-456E-B5A6-6435358656F1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E857A4B-24C8-4842-847B-54EA2A8E6F54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1DCA3520-3C2B-46BC-A739-F1FEB31E23F5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58690A-2740-49BA-9CE9-9A33FA798847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42D01A72-862E-4FAF-8EEA-845311931C5F}"/>
              </a:ext>
            </a:extLst>
          </p:cNvPr>
          <p:cNvSpPr/>
          <p:nvPr/>
        </p:nvSpPr>
        <p:spPr>
          <a:xfrm>
            <a:off x="607457" y="23505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ACB25E-4412-49EA-828D-0E8A6CFC62B3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2022 года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BD065E54-EA61-4D57-A0D0-CF23E47AA89A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545A46-C588-4D88-84EF-2D4FADF37F87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27EEE00-33E9-4F31-B149-89362640F9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xmlns="" id="{3E5C8D69-AA91-46B1-8984-3C83E05E81E0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CFB1AFA-3BEA-4505-9FBC-0E84073EA714}"/>
              </a:ext>
            </a:extLst>
          </p:cNvPr>
          <p:cNvSpPr txBox="1"/>
          <p:nvPr/>
        </p:nvSpPr>
        <p:spPr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Неснижаемые остатки на складах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CEC96053-3ECF-4D9A-8681-C5F7DAFC75D9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CF7271A-E3EE-4256-A34B-F10E8A4CF7F4}"/>
              </a:ext>
            </a:extLst>
          </p:cNvPr>
          <p:cNvSpPr txBox="1"/>
          <p:nvPr/>
        </p:nvSpPr>
        <p:spPr>
          <a:xfrm>
            <a:off x="1701764" y="5747800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ДЗМ регулярно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отслеживает обеспечение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пациентов необходимыми лекарственными препаратами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6614202C-7D33-4290-BEAB-414A37709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9CE1866-191D-4A32-9453-0E3CB249BEC5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совместно 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48BDD7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необходимом количестве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669484-603E-4E77-86AA-D4518163D4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FD8A8CEC-3F5F-4844-B2BC-0C76FD2A6232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xmlns="" id="{8D155916-18AF-442A-A4FD-AA6973FED288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03151" y="2657307"/>
            <a:ext cx="5047604" cy="12320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CFB1AFA-3BEA-4505-9FBC-0E84073EA714}"/>
              </a:ext>
            </a:extLst>
          </p:cNvPr>
          <p:cNvSpPr txBox="1"/>
          <p:nvPr/>
        </p:nvSpPr>
        <p:spPr>
          <a:xfrm>
            <a:off x="7220984" y="2898882"/>
            <a:ext cx="436709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i="0" u="none" strike="noStrike" dirty="0" smtClean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Длинные рецепты с 2023 года</a:t>
            </a:r>
            <a:endParaRPr lang="ru-RU" sz="20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42D01A72-862E-4FAF-8EEA-845311931C5F}"/>
              </a:ext>
            </a:extLst>
          </p:cNvPr>
          <p:cNvSpPr/>
          <p:nvPr/>
        </p:nvSpPr>
        <p:spPr>
          <a:xfrm>
            <a:off x="6340940" y="2493111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025" y="2654524"/>
            <a:ext cx="584874" cy="5848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7245609" y="3342108"/>
            <a:ext cx="237788" cy="2482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2531" y="3240882"/>
            <a:ext cx="3763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</a:t>
            </a:r>
            <a:r>
              <a:rPr lang="ru-RU" sz="1200" b="1" dirty="0" smtClean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ьготные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лекарства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 визита к врачу (от 3 до 12 мес.)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09005" y="1094348"/>
            <a:ext cx="1725160" cy="14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xmlns="" id="{E62A6B42-C352-43EC-A386-15AAA87DEAC6}"/>
              </a:ext>
            </a:extLst>
          </p:cNvPr>
          <p:cNvSpPr/>
          <p:nvPr/>
        </p:nvSpPr>
        <p:spPr>
          <a:xfrm>
            <a:off x="965347" y="1608129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0DB39DC9-0979-434F-A825-0A71DD1F86D2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FC85D3E-97C4-4D09-835E-7BBD84CBEA77}"/>
              </a:ext>
            </a:extLst>
          </p:cNvPr>
          <p:cNvSpPr txBox="1"/>
          <p:nvPr/>
        </p:nvSpPr>
        <p:spPr>
          <a:xfrm>
            <a:off x="898296" y="1534753"/>
            <a:ext cx="500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Онкоцентры на базе ведущих больниц города: 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CD27D91-EF7E-4F1F-8AA2-3CE541830290}"/>
              </a:ext>
            </a:extLst>
          </p:cNvPr>
          <p:cNvGrpSpPr/>
          <p:nvPr/>
        </p:nvGrpSpPr>
        <p:grpSpPr>
          <a:xfrm>
            <a:off x="1158324" y="2069287"/>
            <a:ext cx="1735917" cy="483601"/>
            <a:chOff x="1163344" y="3617029"/>
            <a:chExt cx="1735917" cy="483601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xmlns="" id="{EF8FEE0D-9C19-4C5D-A510-6D28820757BB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70F05D9-BD53-40C4-9711-10B1CE101086}"/>
                </a:ext>
              </a:extLst>
            </p:cNvPr>
            <p:cNvSpPr txBox="1"/>
            <p:nvPr/>
          </p:nvSpPr>
          <p:spPr>
            <a:xfrm>
              <a:off x="1300254" y="3688387"/>
              <a:ext cx="1599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ГКОБ №1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3473675-B939-4B8A-BD18-37DFDAA09CC5}"/>
              </a:ext>
            </a:extLst>
          </p:cNvPr>
          <p:cNvGrpSpPr/>
          <p:nvPr/>
        </p:nvGrpSpPr>
        <p:grpSpPr>
          <a:xfrm>
            <a:off x="3050064" y="2076727"/>
            <a:ext cx="2129693" cy="656133"/>
            <a:chOff x="2776262" y="3576269"/>
            <a:chExt cx="2129693" cy="65613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xmlns="" id="{36AFA84E-AE9B-4B0A-B35E-A8E99561C3C5}"/>
                </a:ext>
              </a:extLst>
            </p:cNvPr>
            <p:cNvSpPr/>
            <p:nvPr/>
          </p:nvSpPr>
          <p:spPr>
            <a:xfrm>
              <a:off x="2776262" y="357626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956D969-E80A-4635-A1C4-8C719772E45F}"/>
                </a:ext>
              </a:extLst>
            </p:cNvPr>
            <p:cNvSpPr txBox="1"/>
            <p:nvPr/>
          </p:nvSpPr>
          <p:spPr>
            <a:xfrm>
              <a:off x="2913172" y="364762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МКНЦ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А.С. Логинова 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26557D6-2B7A-4951-8C42-78F066A157A4}"/>
              </a:ext>
            </a:extLst>
          </p:cNvPr>
          <p:cNvGrpSpPr/>
          <p:nvPr/>
        </p:nvGrpSpPr>
        <p:grpSpPr>
          <a:xfrm>
            <a:off x="5348904" y="2065604"/>
            <a:ext cx="2129693" cy="656133"/>
            <a:chOff x="4912565" y="3482204"/>
            <a:chExt cx="2129693" cy="656133"/>
          </a:xfrm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xmlns="" id="{58F03AF9-C15F-4A5E-BFC7-D3C1D5A54564}"/>
                </a:ext>
              </a:extLst>
            </p:cNvPr>
            <p:cNvSpPr/>
            <p:nvPr/>
          </p:nvSpPr>
          <p:spPr>
            <a:xfrm>
              <a:off x="4912565" y="3482204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D765F70-2656-4C77-9B87-57401FF7BBA0}"/>
                </a:ext>
              </a:extLst>
            </p:cNvPr>
            <p:cNvSpPr txBox="1"/>
            <p:nvPr/>
          </p:nvSpPr>
          <p:spPr>
            <a:xfrm>
              <a:off x="5049475" y="3553562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ГКБ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С.П. Боткина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4AD172E-AE47-46D9-BB82-C3A334C47C7C}"/>
              </a:ext>
            </a:extLst>
          </p:cNvPr>
          <p:cNvGrpSpPr/>
          <p:nvPr/>
        </p:nvGrpSpPr>
        <p:grpSpPr>
          <a:xfrm>
            <a:off x="1918098" y="2855076"/>
            <a:ext cx="2129693" cy="656133"/>
            <a:chOff x="6773495" y="3425260"/>
            <a:chExt cx="2129693" cy="656133"/>
          </a:xfrm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F34BC886-B2B1-47E2-86D9-97F5E3391F84}"/>
                </a:ext>
              </a:extLst>
            </p:cNvPr>
            <p:cNvSpPr/>
            <p:nvPr/>
          </p:nvSpPr>
          <p:spPr>
            <a:xfrm>
              <a:off x="6773495" y="3425260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56AC81D-7A6B-41AB-9717-5A9161CA651A}"/>
                </a:ext>
              </a:extLst>
            </p:cNvPr>
            <p:cNvSpPr txBox="1"/>
            <p:nvPr/>
          </p:nvSpPr>
          <p:spPr>
            <a:xfrm>
              <a:off x="6910405" y="3496618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 err="1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Онкобольница</a:t>
              </a:r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№62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4EEF40D9-08C4-478A-A2B5-9C142874F6A4}"/>
              </a:ext>
            </a:extLst>
          </p:cNvPr>
          <p:cNvGrpSpPr/>
          <p:nvPr/>
        </p:nvGrpSpPr>
        <p:grpSpPr>
          <a:xfrm>
            <a:off x="4564545" y="2857656"/>
            <a:ext cx="2129693" cy="656133"/>
            <a:chOff x="8848153" y="3424659"/>
            <a:chExt cx="2129693" cy="656133"/>
          </a:xfrm>
        </p:grpSpPr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xmlns="" id="{D7A8DB51-6273-4ACD-94A1-6AA26DF75C09}"/>
                </a:ext>
              </a:extLst>
            </p:cNvPr>
            <p:cNvSpPr/>
            <p:nvPr/>
          </p:nvSpPr>
          <p:spPr>
            <a:xfrm>
              <a:off x="8848153" y="342465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AD9A277B-BAD8-4F6E-B626-E70CF2833211}"/>
                </a:ext>
              </a:extLst>
            </p:cNvPr>
            <p:cNvSpPr txBox="1"/>
            <p:nvPr/>
          </p:nvSpPr>
          <p:spPr>
            <a:xfrm>
              <a:off x="8985063" y="349601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ММКЦ «Коммунарка»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FCB665E-59F3-4D9A-9AA1-D304699F8425}"/>
              </a:ext>
            </a:extLst>
          </p:cNvPr>
          <p:cNvSpPr txBox="1"/>
          <p:nvPr/>
        </p:nvSpPr>
        <p:spPr>
          <a:xfrm>
            <a:off x="1719300" y="4030802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современные лаборатории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5038F99-FD28-4081-8F8C-8EE99B11AB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129508"/>
            <a:ext cx="237788" cy="24824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7523091-2ECF-4C02-92C5-780B22D7F9CC}"/>
              </a:ext>
            </a:extLst>
          </p:cNvPr>
          <p:cNvSpPr txBox="1"/>
          <p:nvPr/>
        </p:nvSpPr>
        <p:spPr>
          <a:xfrm>
            <a:off x="1719301" y="4493287"/>
            <a:ext cx="56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</a:t>
            </a:r>
            <a:r>
              <a:rPr lang="ru-RU" sz="1200" b="1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ЦАОПы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проведения диагностических исследований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E79C9A4-56A4-47D3-A85C-8B1E8813FB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591993"/>
            <a:ext cx="237788" cy="248241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F71085E-D7BE-4960-A614-6375F61919E0}"/>
              </a:ext>
            </a:extLst>
          </p:cNvPr>
          <p:cNvSpPr/>
          <p:nvPr/>
        </p:nvSpPr>
        <p:spPr>
          <a:xfrm>
            <a:off x="1787171" y="3665143"/>
            <a:ext cx="2374188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55FC190-4A70-4A92-9527-CDEC12CC50ED}"/>
              </a:ext>
            </a:extLst>
          </p:cNvPr>
          <p:cNvSpPr txBox="1"/>
          <p:nvPr/>
        </p:nvSpPr>
        <p:spPr>
          <a:xfrm>
            <a:off x="2003177" y="3651164"/>
            <a:ext cx="199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их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FCF350C-561B-4260-94CA-491472114D9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8DFAA0FD-5887-4C22-AB79-F5EDF9D63995}"/>
              </a:ext>
            </a:extLst>
          </p:cNvPr>
          <p:cNvSpPr txBox="1"/>
          <p:nvPr/>
        </p:nvSpPr>
        <p:spPr>
          <a:xfrm>
            <a:off x="1452441" y="5639530"/>
            <a:ext cx="331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Созданы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сервисы индивидуального сопровождения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психологической помощи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03FD5F3C-A2BA-41B2-9A24-0A5E53678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62322" y="5682579"/>
            <a:ext cx="237788" cy="24824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908A934-6D0F-4694-ACCF-2F55BC66534C}"/>
              </a:ext>
            </a:extLst>
          </p:cNvPr>
          <p:cNvSpPr txBox="1"/>
          <p:nvPr/>
        </p:nvSpPr>
        <p:spPr>
          <a:xfrm>
            <a:off x="5478252" y="5655117"/>
            <a:ext cx="331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Разработаны «клиентские пути»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четкие регламенты и алгоритмы действий при обнаружении ЗНО у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634A9D40-49E0-4175-A51D-7832F7AA8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088133" y="5698166"/>
            <a:ext cx="237788" cy="24824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6A34EF8-FCC7-4433-8833-55ADA7494128}"/>
              </a:ext>
            </a:extLst>
          </p:cNvPr>
          <p:cNvSpPr txBox="1"/>
          <p:nvPr/>
        </p:nvSpPr>
        <p:spPr>
          <a:xfrm>
            <a:off x="9493162" y="5661846"/>
            <a:ext cx="251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рейтинг онкологических стационаров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Москвы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A4C4393-FF09-4DEC-9F8D-920697787D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9103043" y="5704895"/>
            <a:ext cx="237788" cy="24824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2D4CCCF-C0D3-4BE7-9928-2C051728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t="889" r="28852" b="11200"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xmlns="" id="{61923BA0-0908-4D8B-B33F-F12DA8B5CA29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891FB97-59C6-4EB3-B98F-C2E0BEC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t="9740" r="34967" b="7707"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xmlns="" id="{00B9C9E6-537B-485C-8722-998C7F196ED9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7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697720F-76E8-499A-8493-2D72C5C5C426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5961FC6-FA83-43FC-A5E0-DC90565B3C9F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106" name="Шестиугольник 105">
              <a:extLst>
                <a:ext uri="{FF2B5EF4-FFF2-40B4-BE49-F238E27FC236}">
                  <a16:creationId xmlns:a16="http://schemas.microsoft.com/office/drawing/2014/main" xmlns="" id="{700EF87A-E7BF-483B-A2A3-2DC85BB895D0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0D309D7E-7CB3-4F0A-81B6-6EF53B309124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5A25ECB8-4F95-482C-AE1C-6B6B7430D537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9306EDFE-A79E-4844-A4C5-2074BD9F420A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EFAC80C6-4DCF-415B-ABE7-25A630C0AB1C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2328F5B-780A-4AC1-994F-F28AEF274090}"/>
              </a:ext>
            </a:extLst>
          </p:cNvPr>
          <p:cNvGrpSpPr/>
          <p:nvPr/>
        </p:nvGrpSpPr>
        <p:grpSpPr>
          <a:xfrm>
            <a:off x="3907695" y="2004152"/>
            <a:ext cx="3589444" cy="461665"/>
            <a:chOff x="818627" y="5414129"/>
            <a:chExt cx="3589444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74210327-F5AD-4448-A9C7-B6FB8D59A2A7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100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D3FDE064-2D7D-45F1-8984-B04D0870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714F530-538C-4B8A-B59F-7E7ABCB81D7F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0DEF4B10-17BF-4DA2-92C4-5A68D8C8F1CA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4C779F77-8184-4919-BC72-F502D69B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AC5E11E-462B-4C26-9B19-1A0A6790785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A9021272-0B96-48F6-822D-2441B84ED51A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7E9EEC88-74AD-4207-82E4-279F3017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83FDE7BE-7F7A-4421-B42E-BA54CD9C57D2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3BDED1C5-D59E-4725-B436-CD804F2063F0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4D9E8AE-19C5-4AA7-BA42-F86BFBD4EF8C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567542AA-7D83-4063-8AC4-8ED9B557E27B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C1ECE30E-FCF6-4437-A6EE-866B35EF68F1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7181383-F3F3-4887-9A03-442B742D53DB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4E04196-379E-493F-B0DF-BB4B62FE086A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C6B21FE1-7FB5-4142-A6A6-C163E9E9786C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09FD945A-1AF6-4118-853B-3772959E99DC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E5518DD4-07F7-42CB-A52C-CD437FAD40DE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6401D883-CBB7-492C-89B1-315B34CB5B9C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099AB311-C406-4E40-9FEC-9616C6D2C515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22CCAF9-9DD2-4E05-8C8B-9D79B2D82A4D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24BBD53-9B27-4EC4-8CC5-CBBB52ECB361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82261C6-A3E1-46AD-8237-FF9ED6D209CF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4488446D-CF67-4612-80F6-569A0DC51539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561209F-FF9B-4A0B-BCCB-E2F0ADA83D95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D1416A1-55F4-4EFE-99CD-2888C5C2D85A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618D91A-97D2-4573-A0C9-514CD8C7807D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C8FF224-FB1B-46F8-AF5A-1FAB56F56665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7EA0072-A1C1-4419-A133-4F15C94F575D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6C574764-7A3E-4DB8-851F-8857937DB07B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E393CB2A-704E-4BF5-B30F-E758BAA222DD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CD4BFCD-85B8-40C7-A803-9623F998372C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1CCCB4B1-0382-40F9-913C-35622BE9D4B3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AB088DD-20EC-4AAE-8105-27FA0A570E3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338B251-765C-42D4-AAEE-3B613CB252D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EDFE2083-D230-449E-AF1C-81028912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" t="514" r="23422" b="777"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xmlns="" id="{19B26233-541D-4ABD-AA64-7D58A35B335A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xmlns="" id="{6C0C0998-E02E-472C-9774-2B62E179C800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0760871-5291-4F55-AD25-CC2193B0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1357" r="2059" b="54236"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75E3B8-AAF1-43AA-BFAA-82F15B4121AB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5F6F73E9-BBD2-41D8-9A02-32C9F8BD52EC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B89D0A-E6CD-464E-A830-27CF233C59B4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11291FD-C300-40B7-ADB9-1C483EBDFC07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867A350C-5F11-4391-81E6-E75CA881B6D4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FC08B9-1BA0-4754-A2C9-8405CAF15D0A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126F569-E746-4FB0-B7D1-C53523BBEFBF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xmlns="" id="{7D8EDEAE-EAF8-4227-9A39-7E1A22EDB314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308E5CA-3310-43A6-87FF-D65842341A4F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29AE193-83BF-4D6B-BBE5-19B5FDE5BD4D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7E87E678-4221-4C40-BDF4-D86A4A3D95BE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7E56181-9791-41B6-B27B-1B6EE6F8E4F7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D40083E-E8AA-4220-8D86-4D3FC58C6CCE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xmlns="" id="{FA8C1E42-8294-4FDF-B098-51203D359146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00137C9-9A6E-4C55-938E-6A6407458B5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5C99F2B-0098-421B-A106-98AC9C5FB007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Шестиугольник 88">
            <a:extLst>
              <a:ext uri="{FF2B5EF4-FFF2-40B4-BE49-F238E27FC236}">
                <a16:creationId xmlns:a16="http://schemas.microsoft.com/office/drawing/2014/main" xmlns="" id="{34332AEA-55BC-46C7-97BD-4D9E37C8B3EB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D05D2E2-1292-4F2B-B0E2-1D927379B1BE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AA267B3-B034-4F6A-A4B9-E77D054E2BD8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xmlns="" id="{842E4369-3745-4092-9BFB-F0F100AEB5BA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22D8756-5C3B-4C29-9F4C-3C697B8408B6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06257CC-23F6-4DC2-B5C9-77F7065F3BE7}"/>
              </a:ext>
            </a:extLst>
          </p:cNvPr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общей практики проходят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424C256-67B9-4C96-933A-6557BE4DEBC3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96" name="Шестиугольник 95">
              <a:extLst>
                <a:ext uri="{FF2B5EF4-FFF2-40B4-BE49-F238E27FC236}">
                  <a16:creationId xmlns:a16="http://schemas.microsoft.com/office/drawing/2014/main" xmlns="" id="{9C0F3339-E8F3-432F-A3B3-A292E7A2AC34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FF1C0E2C-D678-4F83-B7DF-92DC4D2235E1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B60DE6E8-D085-4726-895A-B8CEDF1888C7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404CD0E-5E48-4ED8-A8F5-CE823E8314EB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A9A06D9-3A2C-48F6-9855-9DEA7DD9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4" t="6170" r="26543" b="13913"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F76C7CB-6B1B-40D7-9287-EEDFCDA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5" t="204" r="12482" b="1781"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2127A4A-1FB3-4116-B4F7-BD0CA82E2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2" t="8416" r="31419" b="39871"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Пациентоориентированный подход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052B1E7-BDC6-4D48-B875-8714C46AB5B3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129651D-9000-49C0-BFFF-447CF0346D1B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99FAE977-7E23-49F8-8E32-3B6C2965C737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EC83F0C4-8C5C-4639-B70C-CEFC6F50BEFF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3817D7B-F576-4D40-8446-83BC7D648D7A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0AB980B-34C1-4C97-9423-5CA22DFE26F0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2588A45-3854-4481-9BAC-51CBCFBF0C12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0A7507B-A4E3-49C1-BB50-3CF9370A3A25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DA886DC-F9F3-4D27-8FD4-CCBF7D36EA12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B4E7AAE-47FF-4333-953E-2F9997142238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26627D3-F1DD-4928-9327-192B2BFF0E9E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F19367A-DA2A-4352-BE2A-3FA2F92C2BA8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E8C444CC-DED9-4B4A-A55D-846869AC3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29CF62E-13AC-4F0B-84F0-C6675F7C35AA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D7D630B-0F7D-485D-A5D9-8479E6382E77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E9B84433-1DEE-4190-BD7C-D3FE0A500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4F18669-697F-4D12-9B5D-01E66CF5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2" t="1128" r="11877" b="8517"/>
          <a:stretch>
            <a:fillRect/>
          </a:stretch>
        </p:blipFill>
        <p:spPr bwMode="auto">
          <a:xfrm>
            <a:off x="8061754" y="2680918"/>
            <a:ext cx="3982881" cy="3433516"/>
          </a:xfrm>
          <a:custGeom>
            <a:avLst/>
            <a:gdLst>
              <a:gd name="connsiteX0" fmla="*/ 802159 w 3722018"/>
              <a:gd name="connsiteY0" fmla="*/ 0 h 3208634"/>
              <a:gd name="connsiteX1" fmla="*/ 2919859 w 3722018"/>
              <a:gd name="connsiteY1" fmla="*/ 0 h 3208634"/>
              <a:gd name="connsiteX2" fmla="*/ 3722018 w 3722018"/>
              <a:gd name="connsiteY2" fmla="*/ 1604317 h 3208634"/>
              <a:gd name="connsiteX3" fmla="*/ 2919859 w 3722018"/>
              <a:gd name="connsiteY3" fmla="*/ 3208634 h 3208634"/>
              <a:gd name="connsiteX4" fmla="*/ 802159 w 3722018"/>
              <a:gd name="connsiteY4" fmla="*/ 3208634 h 3208634"/>
              <a:gd name="connsiteX5" fmla="*/ 0 w 3722018"/>
              <a:gd name="connsiteY5" fmla="*/ 1604317 h 32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18" h="3208634">
                <a:moveTo>
                  <a:pt x="802159" y="0"/>
                </a:moveTo>
                <a:lnTo>
                  <a:pt x="2919859" y="0"/>
                </a:lnTo>
                <a:lnTo>
                  <a:pt x="3722018" y="1604317"/>
                </a:lnTo>
                <a:lnTo>
                  <a:pt x="2919859" y="3208634"/>
                </a:lnTo>
                <a:lnTo>
                  <a:pt x="802159" y="3208634"/>
                </a:lnTo>
                <a:lnTo>
                  <a:pt x="0" y="160431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2CA09376-74B4-4CF4-AD58-72D0B4C07FFE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C39C0F91-0D70-48F1-93FA-9E07C4136CB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D8F6967-6ED9-4DE6-948E-C4A2F3133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1541" r="481" b="34089"/>
          <a:stretch/>
        </p:blipFill>
        <p:spPr bwMode="auto">
          <a:xfrm>
            <a:off x="6861191" y="1180829"/>
            <a:ext cx="2232002" cy="1924140"/>
          </a:xfrm>
          <a:custGeom>
            <a:avLst/>
            <a:gdLst>
              <a:gd name="connsiteX0" fmla="*/ 481035 w 2232002"/>
              <a:gd name="connsiteY0" fmla="*/ 0 h 1924140"/>
              <a:gd name="connsiteX1" fmla="*/ 1750967 w 2232002"/>
              <a:gd name="connsiteY1" fmla="*/ 0 h 1924140"/>
              <a:gd name="connsiteX2" fmla="*/ 2232002 w 2232002"/>
              <a:gd name="connsiteY2" fmla="*/ 962070 h 1924140"/>
              <a:gd name="connsiteX3" fmla="*/ 1750967 w 2232002"/>
              <a:gd name="connsiteY3" fmla="*/ 1924140 h 1924140"/>
              <a:gd name="connsiteX4" fmla="*/ 481035 w 2232002"/>
              <a:gd name="connsiteY4" fmla="*/ 1924140 h 1924140"/>
              <a:gd name="connsiteX5" fmla="*/ 0 w 2232002"/>
              <a:gd name="connsiteY5" fmla="*/ 962070 h 19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002" h="1924140">
                <a:moveTo>
                  <a:pt x="481035" y="0"/>
                </a:moveTo>
                <a:lnTo>
                  <a:pt x="1750967" y="0"/>
                </a:lnTo>
                <a:lnTo>
                  <a:pt x="2232002" y="962070"/>
                </a:lnTo>
                <a:lnTo>
                  <a:pt x="1750967" y="1924140"/>
                </a:lnTo>
                <a:lnTo>
                  <a:pt x="481035" y="1924140"/>
                </a:lnTo>
                <a:lnTo>
                  <a:pt x="0" y="9620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2140</Words>
  <Application>Microsoft Office PowerPoint</Application>
  <PresentationFormat>Широкоэкранный</PresentationFormat>
  <Paragraphs>687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AniksTD</cp:lastModifiedBy>
  <cp:revision>241</cp:revision>
  <dcterms:created xsi:type="dcterms:W3CDTF">2023-01-19T14:16:43Z</dcterms:created>
  <dcterms:modified xsi:type="dcterms:W3CDTF">2024-03-19T11:58:54Z</dcterms:modified>
</cp:coreProperties>
</file>