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8" r:id="rId1"/>
  </p:sldMasterIdLst>
  <p:notesMasterIdLst>
    <p:notesMasterId r:id="rId28"/>
  </p:notesMasterIdLst>
  <p:sldIdLst>
    <p:sldId id="256" r:id="rId2"/>
    <p:sldId id="266" r:id="rId3"/>
    <p:sldId id="257" r:id="rId4"/>
    <p:sldId id="260" r:id="rId5"/>
    <p:sldId id="271" r:id="rId6"/>
    <p:sldId id="261" r:id="rId7"/>
    <p:sldId id="288" r:id="rId8"/>
    <p:sldId id="277" r:id="rId9"/>
    <p:sldId id="262" r:id="rId10"/>
    <p:sldId id="280" r:id="rId11"/>
    <p:sldId id="267" r:id="rId12"/>
    <p:sldId id="268" r:id="rId13"/>
    <p:sldId id="263" r:id="rId14"/>
    <p:sldId id="269" r:id="rId15"/>
    <p:sldId id="270" r:id="rId16"/>
    <p:sldId id="275" r:id="rId17"/>
    <p:sldId id="281" r:id="rId18"/>
    <p:sldId id="289" r:id="rId19"/>
    <p:sldId id="291" r:id="rId20"/>
    <p:sldId id="283" r:id="rId21"/>
    <p:sldId id="284" r:id="rId22"/>
    <p:sldId id="282" r:id="rId23"/>
    <p:sldId id="292" r:id="rId24"/>
    <p:sldId id="293" r:id="rId25"/>
    <p:sldId id="274" r:id="rId26"/>
    <p:sldId id="26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236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8EAAF-9EA2-479D-8F1F-9B76BC7372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82EFE9D-8C51-48C8-A731-DD881E3C0EAC}">
      <dgm:prSet/>
      <dgm:spPr/>
      <dgm:t>
        <a:bodyPr/>
        <a:lstStyle/>
        <a:p>
          <a:pPr rtl="0"/>
          <a:r>
            <a:rPr lang="ru-RU" dirty="0" smtClean="0"/>
            <a:t>переданные государственные полномочия города Москвы</a:t>
          </a:r>
          <a:endParaRPr lang="ru-RU" dirty="0"/>
        </a:p>
      </dgm:t>
    </dgm:pt>
    <dgm:pt modelId="{0EF9D2A7-B5EF-48EA-A524-E30DFB8DDDE5}" type="parTrans" cxnId="{AAAEAE89-D127-47B0-9C54-A8B861042886}">
      <dgm:prSet/>
      <dgm:spPr/>
      <dgm:t>
        <a:bodyPr/>
        <a:lstStyle/>
        <a:p>
          <a:endParaRPr lang="ru-RU"/>
        </a:p>
      </dgm:t>
    </dgm:pt>
    <dgm:pt modelId="{E8542451-1EA3-4958-8E98-BEC453D96A53}" type="sibTrans" cxnId="{AAAEAE89-D127-47B0-9C54-A8B861042886}">
      <dgm:prSet/>
      <dgm:spPr/>
      <dgm:t>
        <a:bodyPr/>
        <a:lstStyle/>
        <a:p>
          <a:endParaRPr lang="ru-RU"/>
        </a:p>
      </dgm:t>
    </dgm:pt>
    <dgm:pt modelId="{C80AE679-61AD-4D39-BBB7-EB6394AA4A66}" type="pres">
      <dgm:prSet presAssocID="{7658EAAF-9EA2-479D-8F1F-9B76BC7372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5C18C-4433-4E8B-A788-F467A292670F}" type="pres">
      <dgm:prSet presAssocID="{D82EFE9D-8C51-48C8-A731-DD881E3C0EA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EAE89-D127-47B0-9C54-A8B861042886}" srcId="{7658EAAF-9EA2-479D-8F1F-9B76BC7372D6}" destId="{D82EFE9D-8C51-48C8-A731-DD881E3C0EAC}" srcOrd="0" destOrd="0" parTransId="{0EF9D2A7-B5EF-48EA-A524-E30DFB8DDDE5}" sibTransId="{E8542451-1EA3-4958-8E98-BEC453D96A53}"/>
    <dgm:cxn modelId="{E2EE2202-D8AE-4A89-9B69-F1FA3D0D3C6D}" type="presOf" srcId="{7658EAAF-9EA2-479D-8F1F-9B76BC7372D6}" destId="{C80AE679-61AD-4D39-BBB7-EB6394AA4A66}" srcOrd="0" destOrd="0" presId="urn:microsoft.com/office/officeart/2005/8/layout/vList2"/>
    <dgm:cxn modelId="{2BE636AB-C4B9-4905-9E36-9DEEDF5301B4}" type="presOf" srcId="{D82EFE9D-8C51-48C8-A731-DD881E3C0EAC}" destId="{A0E5C18C-4433-4E8B-A788-F467A292670F}" srcOrd="0" destOrd="0" presId="urn:microsoft.com/office/officeart/2005/8/layout/vList2"/>
    <dgm:cxn modelId="{A653D1BA-4F0C-44B9-97CB-7AC2C5C98283}" type="presParOf" srcId="{C80AE679-61AD-4D39-BBB7-EB6394AA4A66}" destId="{A0E5C18C-4433-4E8B-A788-F467A29267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58EAAF-9EA2-479D-8F1F-9B76BC7372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2EFE9D-8C51-48C8-A731-DD881E3C0EAC}">
      <dgm:prSet/>
      <dgm:spPr/>
      <dgm:t>
        <a:bodyPr/>
        <a:lstStyle/>
        <a:p>
          <a:pPr rtl="0"/>
          <a:r>
            <a:rPr lang="ru-RU" dirty="0" smtClean="0"/>
            <a:t>переданные государственные полномочия города Москвы</a:t>
          </a:r>
          <a:endParaRPr lang="ru-RU" dirty="0"/>
        </a:p>
      </dgm:t>
    </dgm:pt>
    <dgm:pt modelId="{0EF9D2A7-B5EF-48EA-A524-E30DFB8DDDE5}" type="parTrans" cxnId="{AAAEAE89-D127-47B0-9C54-A8B861042886}">
      <dgm:prSet/>
      <dgm:spPr/>
      <dgm:t>
        <a:bodyPr/>
        <a:lstStyle/>
        <a:p>
          <a:endParaRPr lang="ru-RU"/>
        </a:p>
      </dgm:t>
    </dgm:pt>
    <dgm:pt modelId="{E8542451-1EA3-4958-8E98-BEC453D96A53}" type="sibTrans" cxnId="{AAAEAE89-D127-47B0-9C54-A8B861042886}">
      <dgm:prSet/>
      <dgm:spPr/>
      <dgm:t>
        <a:bodyPr/>
        <a:lstStyle/>
        <a:p>
          <a:endParaRPr lang="ru-RU"/>
        </a:p>
      </dgm:t>
    </dgm:pt>
    <dgm:pt modelId="{C80AE679-61AD-4D39-BBB7-EB6394AA4A66}" type="pres">
      <dgm:prSet presAssocID="{7658EAAF-9EA2-479D-8F1F-9B76BC7372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5C18C-4433-4E8B-A788-F467A292670F}" type="pres">
      <dgm:prSet presAssocID="{D82EFE9D-8C51-48C8-A731-DD881E3C0EA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EAE89-D127-47B0-9C54-A8B861042886}" srcId="{7658EAAF-9EA2-479D-8F1F-9B76BC7372D6}" destId="{D82EFE9D-8C51-48C8-A731-DD881E3C0EAC}" srcOrd="0" destOrd="0" parTransId="{0EF9D2A7-B5EF-48EA-A524-E30DFB8DDDE5}" sibTransId="{E8542451-1EA3-4958-8E98-BEC453D96A53}"/>
    <dgm:cxn modelId="{E2EE2202-D8AE-4A89-9B69-F1FA3D0D3C6D}" type="presOf" srcId="{7658EAAF-9EA2-479D-8F1F-9B76BC7372D6}" destId="{C80AE679-61AD-4D39-BBB7-EB6394AA4A66}" srcOrd="0" destOrd="0" presId="urn:microsoft.com/office/officeart/2005/8/layout/vList2"/>
    <dgm:cxn modelId="{2BE636AB-C4B9-4905-9E36-9DEEDF5301B4}" type="presOf" srcId="{D82EFE9D-8C51-48C8-A731-DD881E3C0EAC}" destId="{A0E5C18C-4433-4E8B-A788-F467A292670F}" srcOrd="0" destOrd="0" presId="urn:microsoft.com/office/officeart/2005/8/layout/vList2"/>
    <dgm:cxn modelId="{A653D1BA-4F0C-44B9-97CB-7AC2C5C98283}" type="presParOf" srcId="{C80AE679-61AD-4D39-BBB7-EB6394AA4A66}" destId="{A0E5C18C-4433-4E8B-A788-F467A29267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5C18C-4433-4E8B-A788-F467A292670F}">
      <dsp:nvSpPr>
        <dsp:cNvPr id="0" name=""/>
        <dsp:cNvSpPr/>
      </dsp:nvSpPr>
      <dsp:spPr>
        <a:xfrm>
          <a:off x="0" y="9166"/>
          <a:ext cx="8575766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переданные государственные полномочия города Москвы</a:t>
          </a:r>
          <a:endParaRPr lang="ru-RU" sz="1500" kern="1200" dirty="0"/>
        </a:p>
      </dsp:txBody>
      <dsp:txXfrm>
        <a:off x="17134" y="26300"/>
        <a:ext cx="8541498" cy="316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5C18C-4433-4E8B-A788-F467A292670F}">
      <dsp:nvSpPr>
        <dsp:cNvPr id="0" name=""/>
        <dsp:cNvSpPr/>
      </dsp:nvSpPr>
      <dsp:spPr>
        <a:xfrm>
          <a:off x="0" y="7784"/>
          <a:ext cx="8579616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переданные государственные полномочия города Москвы</a:t>
          </a:r>
          <a:endParaRPr lang="ru-RU" sz="1500" kern="1200" dirty="0"/>
        </a:p>
      </dsp:txBody>
      <dsp:txXfrm>
        <a:off x="17134" y="24918"/>
        <a:ext cx="8545348" cy="316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D11FD-542C-435F-A64D-5DBBB10041AF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F86CD-650E-486D-BA87-926C50060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46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F86CD-650E-486D-BA87-926C500608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96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F86CD-650E-486D-BA87-926C500608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8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CB18-245B-4EF8-BF45-60AE7DD1B293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5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549A-C1C1-4BAD-8B60-238D2558ECE7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7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625B0-9DDD-4FEB-B3C3-36AB4D2EB77F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290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86F0-7B83-40C6-A3E4-566D89C85C4C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83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5712-02CE-4C0B-8757-BF7C70D56152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11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9A63-4F74-41BF-8195-4645AE7BF19A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5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BE1B-D8EE-4B25-8CE6-26CEFA29A322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08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8A9E4-6F3E-4FF8-812B-F2DD4BA552FB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9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9E2-6A51-424B-9D13-C39FB6FC36E3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AA35-3970-4BEE-81B3-07460B3FDFFD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5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3E51D-5FD5-4196-AAEE-8F8F22E90D14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1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3FB2-E65B-42FF-ABFA-CB4BBF54DD94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3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50A64-79B5-4507-A279-C9720315FADF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1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5FDA-39CF-4950-9D44-FCF1F8760A82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3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28EB-0D6D-4262-B956-5171907D59FE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B527-25E3-41DE-869D-8F01547640DA}" type="datetime1">
              <a:rPr lang="en-US" smtClean="0"/>
              <a:t>4/16/2024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6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F1356-48EC-4F39-A5B4-1FCBC583842F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6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6.png"/><Relationship Id="rId3" Type="http://schemas.openxmlformats.org/officeDocument/2006/relationships/hyperlink" Target="https://vk.com/yug.medvedkovo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5.jpeg"/><Relationship Id="rId2" Type="http://schemas.openxmlformats.org/officeDocument/2006/relationships/hyperlink" Target="http://www.yug-medvedkovo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hyperlink" Target="https://t.me/mo_umed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ok.ru/group/70000002564085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91920" y="1920620"/>
            <a:ext cx="7766936" cy="34768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ОТЧЕТ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ГЛАВЫ МУНИЦИПАЛЬНОГО ОКРУГА 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ЮЖНОЕ МЕДВЕДКОВО 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о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результатах деятельности 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Совета депутатов 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муниципального округа Южное Медведково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в 2023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  <a:t>году</a:t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12" y="339838"/>
            <a:ext cx="1454296" cy="17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50405" y="6070859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10</a:t>
            </a:fld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64014" y="1001999"/>
            <a:ext cx="9486391" cy="9081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сфере работы с населением по месту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жительства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бъект 3"/>
          <p:cNvSpPr>
            <a:spLocks noGrp="1"/>
          </p:cNvSpPr>
          <p:nvPr>
            <p:ph idx="1"/>
          </p:nvPr>
        </p:nvSpPr>
        <p:spPr>
          <a:xfrm>
            <a:off x="824799" y="2609069"/>
            <a:ext cx="3681399" cy="249677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/>
              <a:t>принято  4 решения  </a:t>
            </a:r>
            <a:endParaRPr lang="ru-RU" sz="20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/>
              <a:t>о </a:t>
            </a:r>
            <a:r>
              <a:rPr lang="ru-RU" sz="2000" dirty="0"/>
              <a:t>согласовании квартальных сводных районных календарных планов по досуговой, социально-воспитательной, физкультурно-оздоровительной и спортивной работе с населением по месту жительства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8" name="Скругленный прямоугольник 4"/>
          <p:cNvSpPr txBox="1"/>
          <p:nvPr/>
        </p:nvSpPr>
        <p:spPr>
          <a:xfrm>
            <a:off x="621177" y="435149"/>
            <a:ext cx="8545348" cy="3167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l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kern="1200" dirty="0" smtClean="0"/>
              <a:t>переданные государственные полномочия города Москвы</a:t>
            </a:r>
            <a:endParaRPr lang="ru-RU" sz="1500" kern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52641" y="403122"/>
            <a:ext cx="8579616" cy="351000"/>
            <a:chOff x="0" y="7784"/>
            <a:chExt cx="8579616" cy="35100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7784"/>
              <a:ext cx="8579616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 txBox="1"/>
            <p:nvPr/>
          </p:nvSpPr>
          <p:spPr>
            <a:xfrm>
              <a:off x="17134" y="24918"/>
              <a:ext cx="8545348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/>
                <a:t>переданные государственные полномочия города Москвы</a:t>
              </a:r>
              <a:endParaRPr lang="ru-RU" sz="1500" kern="120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941401" y="1001999"/>
            <a:ext cx="4094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6.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018" t="12798" r="9935" b="11523"/>
          <a:stretch/>
        </p:blipFill>
        <p:spPr>
          <a:xfrm>
            <a:off x="4976185" y="1924423"/>
            <a:ext cx="5648427" cy="36966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63255"/>
            <a:ext cx="1037014" cy="12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607" t="16107" r="35068" b="7526"/>
          <a:stretch/>
        </p:blipFill>
        <p:spPr>
          <a:xfrm rot="590408">
            <a:off x="7087261" y="402307"/>
            <a:ext cx="4289059" cy="6282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26" y="279318"/>
            <a:ext cx="7605848" cy="13143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Устав муниципального округа,</a:t>
            </a:r>
            <a:b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формирование исполнения местного бюджета</a:t>
            </a:r>
            <a:endParaRPr lang="ru-RU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420" y="2037022"/>
            <a:ext cx="6161837" cy="4298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исключительной компетенции Совета депутатов находится: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принятие </a:t>
            </a:r>
            <a:r>
              <a:rPr lang="ru-RU" sz="2000" dirty="0">
                <a:solidFill>
                  <a:schemeClr val="tx1"/>
                </a:solidFill>
              </a:rPr>
              <a:t>Устава муниципального округа, внесение в него изменений и дополнений </a:t>
            </a:r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рассмотрение </a:t>
            </a:r>
            <a:r>
              <a:rPr lang="ru-RU" sz="2000" dirty="0">
                <a:solidFill>
                  <a:schemeClr val="tx1"/>
                </a:solidFill>
              </a:rPr>
              <a:t>проекта местного бюджета, утверждение местного бюджета, осуществление контроля за его исполнением, утверждение отчета об исполнении местного бюджета</a:t>
            </a:r>
          </a:p>
          <a:p>
            <a:endParaRPr lang="ru-RU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11025881" y="613543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11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00" y="263255"/>
            <a:ext cx="1024314" cy="12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2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97" y="228269"/>
            <a:ext cx="8985677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Организация деятельности Совета депутатов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11188031" y="6318834"/>
            <a:ext cx="683339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63255"/>
            <a:ext cx="960814" cy="1158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5" b="10370"/>
          <a:stretch/>
        </p:blipFill>
        <p:spPr>
          <a:xfrm>
            <a:off x="3943911" y="931801"/>
            <a:ext cx="6236064" cy="3247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29631" r="32840" b="35055"/>
          <a:stretch/>
        </p:blipFill>
        <p:spPr>
          <a:xfrm>
            <a:off x="3920212" y="4433456"/>
            <a:ext cx="1283447" cy="185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2708" t="32423" r="34377" b="31316"/>
          <a:stretch/>
        </p:blipFill>
        <p:spPr>
          <a:xfrm>
            <a:off x="5271318" y="4420628"/>
            <a:ext cx="1265191" cy="185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23276" r="47258" b="42757"/>
          <a:stretch/>
        </p:blipFill>
        <p:spPr>
          <a:xfrm>
            <a:off x="6614999" y="4431887"/>
            <a:ext cx="1270000" cy="187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295" r="31756" b="40100"/>
          <a:stretch/>
        </p:blipFill>
        <p:spPr>
          <a:xfrm>
            <a:off x="7947849" y="4447840"/>
            <a:ext cx="1222562" cy="1870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9" t="22249" r="38125" b="38357"/>
          <a:stretch/>
        </p:blipFill>
        <p:spPr>
          <a:xfrm>
            <a:off x="9256761" y="4442487"/>
            <a:ext cx="1162111" cy="1858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7" t="16482" r="21161" b="17593"/>
          <a:stretch/>
        </p:blipFill>
        <p:spPr>
          <a:xfrm>
            <a:off x="2731614" y="4426455"/>
            <a:ext cx="1128364" cy="18584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4" t="25000" r="31107" b="25909"/>
          <a:stretch/>
        </p:blipFill>
        <p:spPr>
          <a:xfrm>
            <a:off x="1467478" y="4435790"/>
            <a:ext cx="1174608" cy="18490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16186" r="24964" b="22449"/>
          <a:stretch/>
        </p:blipFill>
        <p:spPr>
          <a:xfrm>
            <a:off x="150327" y="4440458"/>
            <a:ext cx="1227623" cy="184439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7" t="34820" r="12542" b="15654"/>
          <a:stretch/>
        </p:blipFill>
        <p:spPr>
          <a:xfrm>
            <a:off x="10469003" y="4447840"/>
            <a:ext cx="1164197" cy="18975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33888" r="-1" b="23149"/>
          <a:stretch/>
        </p:blipFill>
        <p:spPr>
          <a:xfrm>
            <a:off x="612774" y="1082577"/>
            <a:ext cx="3247203" cy="31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963" y="331873"/>
            <a:ext cx="8596668" cy="7800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Работа профильных комиссий Совета депутатов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320" y="983733"/>
            <a:ext cx="10343477" cy="49826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проведено </a:t>
            </a:r>
            <a:r>
              <a:rPr lang="ru-RU" sz="2400" b="1" dirty="0" smtClean="0">
                <a:solidFill>
                  <a:schemeClr val="tx1"/>
                </a:solidFill>
              </a:rPr>
              <a:t>29</a:t>
            </a:r>
            <a:r>
              <a:rPr lang="ru-RU" sz="2400" dirty="0" smtClean="0">
                <a:solidFill>
                  <a:schemeClr val="tx1"/>
                </a:solidFill>
              </a:rPr>
              <a:t> заседаний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11133" y="6223924"/>
            <a:ext cx="683339" cy="365125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13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858" y="1684154"/>
            <a:ext cx="3429395" cy="29206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КОМИССИЯ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 организации работы Совета депутатов, осуществлению контроля за работой органов и должностных лиц местного самоуправления, развитию муниципального округа Южное </a:t>
            </a:r>
            <a:r>
              <a:rPr lang="ru-RU" dirty="0" smtClean="0">
                <a:solidFill>
                  <a:schemeClr val="tx1"/>
                </a:solidFill>
              </a:rPr>
              <a:t>Медведково</a:t>
            </a:r>
          </a:p>
          <a:p>
            <a:pPr marL="0" lvl="1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93029" y="1669326"/>
            <a:ext cx="3544217" cy="29206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КОМИССИЯ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 культурно-массовой работе, организации выборных мероприятий, местного референдума, взаимодействию с общественными объединениями и </a:t>
            </a:r>
            <a:r>
              <a:rPr lang="ru-RU" dirty="0" smtClean="0">
                <a:solidFill>
                  <a:schemeClr val="tx1"/>
                </a:solidFill>
              </a:rPr>
              <a:t>информированию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32513" y="1647463"/>
            <a:ext cx="3226842" cy="2905254"/>
          </a:xfrm>
          <a:prstGeom prst="roundRect">
            <a:avLst>
              <a:gd name="adj" fmla="val 131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dirty="0" smtClean="0">
                <a:solidFill>
                  <a:schemeClr val="tx1"/>
                </a:solidFill>
              </a:rPr>
              <a:t>бюджетно-финансовая КОМИССИЯ </a:t>
            </a:r>
            <a:r>
              <a:rPr lang="ru-RU" dirty="0">
                <a:solidFill>
                  <a:schemeClr val="tx1"/>
                </a:solidFill>
              </a:rPr>
              <a:t>Совета депутатов муниципального округа Южное </a:t>
            </a:r>
            <a:r>
              <a:rPr lang="ru-RU" dirty="0" smtClean="0">
                <a:solidFill>
                  <a:schemeClr val="tx1"/>
                </a:solidFill>
              </a:rPr>
              <a:t>Медведково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76160" y="4971038"/>
            <a:ext cx="3183248" cy="127010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 smtClean="0">
                <a:solidFill>
                  <a:schemeClr val="tx1"/>
                </a:solidFill>
              </a:rPr>
              <a:t>11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заседаний,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рассмотрено 28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вопросов</a:t>
            </a:r>
            <a:r>
              <a:rPr lang="ru-RU" sz="1400" dirty="0">
                <a:solidFill>
                  <a:schemeClr val="tx1"/>
                </a:solidFill>
              </a:rPr>
              <a:t>, подготовлено/внесено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19 </a:t>
            </a:r>
            <a:r>
              <a:rPr lang="ru-RU" sz="1400" b="1" dirty="0">
                <a:solidFill>
                  <a:schemeClr val="tx1"/>
                </a:solidFill>
              </a:rPr>
              <a:t>проектов</a:t>
            </a:r>
            <a:r>
              <a:rPr lang="ru-RU" sz="1400" dirty="0">
                <a:solidFill>
                  <a:schemeClr val="tx1"/>
                </a:solidFill>
              </a:rPr>
              <a:t> решений</a:t>
            </a:r>
            <a:endParaRPr lang="ru-RU" sz="1400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187776" y="4990077"/>
            <a:ext cx="3354719" cy="121579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6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заседаний,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рассмотрено 9</a:t>
            </a:r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вопросов</a:t>
            </a:r>
            <a:r>
              <a:rPr lang="ru-RU" sz="1400" dirty="0">
                <a:solidFill>
                  <a:schemeClr val="tx1"/>
                </a:solidFill>
              </a:rPr>
              <a:t>, подготовлено/внесено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7 </a:t>
            </a:r>
            <a:r>
              <a:rPr lang="ru-RU" sz="1400" b="1" dirty="0">
                <a:solidFill>
                  <a:schemeClr val="tx1"/>
                </a:solidFill>
              </a:rPr>
              <a:t>проектов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решений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8024563" y="4952249"/>
            <a:ext cx="3328239" cy="12157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 smtClean="0">
                <a:solidFill>
                  <a:schemeClr val="tx1"/>
                </a:solidFill>
              </a:rPr>
              <a:t>12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заседаний,</a:t>
            </a:r>
          </a:p>
          <a:p>
            <a:pPr marL="0" lvl="1" algn="ctr"/>
            <a:r>
              <a:rPr lang="ru-RU" sz="1400" dirty="0" smtClean="0">
                <a:solidFill>
                  <a:schemeClr val="tx1"/>
                </a:solidFill>
              </a:rPr>
              <a:t> рассмотрено </a:t>
            </a:r>
            <a:r>
              <a:rPr lang="ru-RU" sz="1400" b="1" dirty="0" smtClean="0">
                <a:solidFill>
                  <a:schemeClr val="tx1"/>
                </a:solidFill>
              </a:rPr>
              <a:t>24 вопроса</a:t>
            </a:r>
            <a:r>
              <a:rPr lang="ru-RU" sz="1400" dirty="0" smtClean="0">
                <a:solidFill>
                  <a:schemeClr val="tx1"/>
                </a:solidFill>
              </a:rPr>
              <a:t>, подготовлено/внесено</a:t>
            </a:r>
          </a:p>
          <a:p>
            <a:pPr marL="0" lvl="1" algn="ctr"/>
            <a:r>
              <a:rPr lang="ru-RU" sz="1400" b="1" dirty="0" smtClean="0">
                <a:solidFill>
                  <a:schemeClr val="tx1"/>
                </a:solidFill>
              </a:rPr>
              <a:t>13 </a:t>
            </a:r>
            <a:r>
              <a:rPr lang="ru-RU" sz="1400" b="1" dirty="0">
                <a:solidFill>
                  <a:schemeClr val="tx1"/>
                </a:solidFill>
              </a:rPr>
              <a:t>проектов</a:t>
            </a:r>
            <a:r>
              <a:rPr lang="ru-RU" sz="1400" dirty="0">
                <a:solidFill>
                  <a:schemeClr val="tx1"/>
                </a:solidFill>
              </a:rPr>
              <a:t> решений).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877254" y="4623849"/>
            <a:ext cx="377371" cy="366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676451" y="4597396"/>
            <a:ext cx="377371" cy="366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9499996" y="4569369"/>
            <a:ext cx="377371" cy="366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00" y="263255"/>
            <a:ext cx="973514" cy="117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600" y="123721"/>
            <a:ext cx="8596668" cy="8320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Информирование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259" y="812526"/>
            <a:ext cx="8146916" cy="3367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официальный </a:t>
            </a:r>
            <a:r>
              <a:rPr lang="ru-RU" b="1" dirty="0"/>
              <a:t>сайт</a:t>
            </a:r>
            <a:r>
              <a:rPr lang="ru-RU" dirty="0"/>
              <a:t> </a:t>
            </a:r>
            <a:r>
              <a:rPr lang="ru-RU" dirty="0" smtClean="0"/>
              <a:t>МО Южное Медведково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hlinkClick r:id="rId2"/>
              </a:rPr>
              <a:t>www.yug-medvedkovo.ru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официальная </a:t>
            </a:r>
            <a:r>
              <a:rPr lang="ru-RU" b="1" dirty="0"/>
              <a:t>страница</a:t>
            </a:r>
            <a:r>
              <a:rPr lang="ru-RU" dirty="0"/>
              <a:t> в социальной сети </a:t>
            </a:r>
            <a:r>
              <a:rPr lang="ru-RU" dirty="0" smtClean="0"/>
              <a:t>ВКонтакте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vk.com/yug.medvedkovo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b="1" dirty="0"/>
              <a:t>официальная страница</a:t>
            </a:r>
            <a:r>
              <a:rPr lang="ru-RU" dirty="0"/>
              <a:t> в социальной </a:t>
            </a:r>
            <a:r>
              <a:rPr lang="ru-RU" dirty="0" smtClean="0"/>
              <a:t>сети Одноклассники 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ok.ru/group/70000002564085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телеграмм-канал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t.me/mo_umed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7457" t="8542" r="43664" b="73932"/>
          <a:stretch/>
        </p:blipFill>
        <p:spPr>
          <a:xfrm>
            <a:off x="4890428" y="4521521"/>
            <a:ext cx="6740280" cy="1709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16220" t="8553" r="17590" b="41065"/>
          <a:stretch/>
        </p:blipFill>
        <p:spPr>
          <a:xfrm>
            <a:off x="261536" y="4447493"/>
            <a:ext cx="4417974" cy="1857113"/>
          </a:xfrm>
          <a:prstGeom prst="rect">
            <a:avLst/>
          </a:prstGeom>
        </p:spPr>
      </p:pic>
      <p:sp>
        <p:nvSpPr>
          <p:cNvPr id="9" name="Номер слайда 3"/>
          <p:cNvSpPr txBox="1">
            <a:spLocks/>
          </p:cNvSpPr>
          <p:nvPr/>
        </p:nvSpPr>
        <p:spPr>
          <a:xfrm>
            <a:off x="11289039" y="6304607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14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63255"/>
            <a:ext cx="884614" cy="1066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61852" t="10635"/>
          <a:stretch/>
        </p:blipFill>
        <p:spPr>
          <a:xfrm>
            <a:off x="5723179" y="2852227"/>
            <a:ext cx="1210642" cy="1595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t="10728" r="21744" b="25232"/>
          <a:stretch/>
        </p:blipFill>
        <p:spPr>
          <a:xfrm>
            <a:off x="7694581" y="2830393"/>
            <a:ext cx="3594458" cy="1574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047" y="1088505"/>
            <a:ext cx="631846" cy="327296"/>
          </a:xfrm>
          <a:prstGeom prst="rect">
            <a:avLst/>
          </a:prstGeom>
        </p:spPr>
      </p:pic>
      <p:pic>
        <p:nvPicPr>
          <p:cNvPr id="12" name="Рисунок 11" descr="https://rused.ru/irk-mdou132/wp-content/uploads/sites/68/2022/11/56b63adc10caa-scaled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r="10915"/>
          <a:stretch/>
        </p:blipFill>
        <p:spPr bwMode="auto">
          <a:xfrm>
            <a:off x="565670" y="1846190"/>
            <a:ext cx="482600" cy="40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tatic.tildacdn.com/tild3031-6662-4132-a464-363865343365/1676427637_grizly-cl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r="20655" b="-14"/>
          <a:stretch/>
        </p:blipFill>
        <p:spPr bwMode="auto">
          <a:xfrm>
            <a:off x="501600" y="2558317"/>
            <a:ext cx="610739" cy="513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https://uploads-ssl.webflow.com/62dff8e592bdc717c1153364/62f543b7ea037013ee5131a2_Telegram%20logo-p-80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6" y="3344032"/>
            <a:ext cx="474134" cy="47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6743" t="13639" r="27344" b="1919"/>
          <a:stretch/>
        </p:blipFill>
        <p:spPr>
          <a:xfrm>
            <a:off x="7093383" y="1062563"/>
            <a:ext cx="4737980" cy="4901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0688">
            <a:off x="3314761" y="1277990"/>
            <a:ext cx="3382305" cy="4913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705" y="321158"/>
            <a:ext cx="8596668" cy="7414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Опубликование нормативно-правовых актов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11133" y="6223924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15</a:t>
            </a:fld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7201" t="7464" r="25874" b="4166"/>
          <a:stretch/>
        </p:blipFill>
        <p:spPr>
          <a:xfrm>
            <a:off x="659414" y="1283819"/>
            <a:ext cx="3642763" cy="4903915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429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4" y="302122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2336" y="5288603"/>
            <a:ext cx="10564060" cy="10802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27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января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2023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года, в День полного освобождения Ленинграда от фашистской блокады, навестили ветеранов Великой Отечественной войны – малолетних жителей блокадного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Ленинграда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7" y="1315435"/>
            <a:ext cx="2616112" cy="3492177"/>
          </a:xfrm>
          <a:prstGeom prst="rect">
            <a:avLst/>
          </a:prstGeom>
        </p:spPr>
      </p:pic>
      <p:pic>
        <p:nvPicPr>
          <p:cNvPr id="10" name="Рисунок 9" descr="C:\Users\AniksTD\Desktop\ВК, ТГ, ОК\архив\2023.01.27_снятие блокады Ленинграда\IDLVWED-Oybyv4UyX9xRpS3MDJMbrE8OJCvocYncJG-CgeiqRW1HFukNRqfw_uzCwpsSqZK9JyvpjbeaxNO_Wyoi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31108"/>
          <a:stretch/>
        </p:blipFill>
        <p:spPr bwMode="auto">
          <a:xfrm>
            <a:off x="5848865" y="1315435"/>
            <a:ext cx="5703749" cy="3596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AniksTD\Desktop\ВК, ТГ, ОК\архив\2023.01.27_снятие блокады Ленинграда\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b="10939"/>
          <a:stretch/>
        </p:blipFill>
        <p:spPr bwMode="auto">
          <a:xfrm>
            <a:off x="3469281" y="1315435"/>
            <a:ext cx="2103120" cy="351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212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4" y="302122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0814" y="5486157"/>
            <a:ext cx="10564060" cy="10802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В рамках местного праздника «Вахта памяти», с 20 по 23 февраля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состоялось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вручение адресной помощи, в том числе на дому, льготным категориям граждан к Дню защитника Отечества(23.02.2023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17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1" name="Рисунок 10" descr="https://sun9-55.userapi.com/impg/KupP4syJ2ZxGI76UgsoP1IZV0egxL7uBsf8frw/HoUCM02LbEM.jpg?size=1600x1200&amp;quality=95&amp;sign=2747e90a9b3af9134fc4f605b95ef795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4" y="944380"/>
            <a:ext cx="6901143" cy="433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un9-66.userapi.com/impg/PYSpSpiZDu_5PAdKWyChD1pbPqz66WGVTOMT5A/pajmxUrQID8.jpg?size=768x1024&amp;quality=95&amp;sign=0743a4ab1ed6803c96a3cae667600a29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43" y="1101192"/>
            <a:ext cx="3131526" cy="4224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67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4" y="302122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0814" y="5402437"/>
            <a:ext cx="10564060" cy="12778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в рамках местного праздника «Медведковская весна», депутаты приняли участие в поздравлении женщин муниципального округа льготных категорий с Международным женским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днем(03.03.2022)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18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7" name="Рисунок 16" descr="\\nas-yum\For_All\МЕРОПРИЯТИЯ 2023\2023.03.06_Поздравления женщин  МО в рамках местного праздника Медведковская весна\8Марта 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r="12249" b="15415"/>
          <a:stretch/>
        </p:blipFill>
        <p:spPr bwMode="auto">
          <a:xfrm>
            <a:off x="839755" y="954035"/>
            <a:ext cx="2503052" cy="18791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\\nas-yum\For_All\МЕРОПРИЯТИЯ 2023\2023.03.06_Поздравления женщин  МО в рамках местного праздника Медведковская весна\8 Марта 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9117" r="20437"/>
          <a:stretch/>
        </p:blipFill>
        <p:spPr bwMode="auto">
          <a:xfrm>
            <a:off x="1079598" y="3077374"/>
            <a:ext cx="1909909" cy="21424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\\nas-yum\For_All\МЕРОПРИЯТИЯ 2023\2023.03.13_ДАРИТЕ ЖЕНЩИНАМ ЦВЕТЫ 13 марта\ДАРИТЕ 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7" b="-1"/>
          <a:stretch/>
        </p:blipFill>
        <p:spPr bwMode="auto">
          <a:xfrm>
            <a:off x="3661747" y="954035"/>
            <a:ext cx="6276731" cy="4174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846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s://sun9-17.userapi.com/impg/fvquuvDq2FUq1OERzOiJsqL8Mdypz-zTZq-4-g/ig2M0dF4Kl8.jpg?size=1040x720&amp;quality=95&amp;sign=d98f3433ec6f8ae1455c6c289ccb4af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634">
            <a:off x="7784105" y="1698153"/>
            <a:ext cx="4108714" cy="29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4" y="302122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0814" y="5402437"/>
            <a:ext cx="10564060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Традиционное поздравление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на дому ветеранов ВОВ в рамках местного праздника «Вахта памяти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» (в преддверии 9 мая)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19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7355"/>
          <a:stretch/>
        </p:blipFill>
        <p:spPr>
          <a:xfrm>
            <a:off x="520814" y="1079735"/>
            <a:ext cx="3781267" cy="3703850"/>
          </a:xfrm>
          <a:prstGeom prst="rect">
            <a:avLst/>
          </a:prstGeom>
        </p:spPr>
      </p:pic>
      <p:pic>
        <p:nvPicPr>
          <p:cNvPr id="11" name="Рисунок 10" descr="https://sun9-4.userapi.com/impg/pEAHxEtxMLadT8wpRWY1QrCHdJwNOeXyMdJiKA/7Ey8vZgCZ98.jpg?size=1024x768&amp;quality=95&amp;sign=c1661b7704fb4e1dcd70234afd152ffb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026" r="24356" b="4591"/>
          <a:stretch/>
        </p:blipFill>
        <p:spPr bwMode="auto">
          <a:xfrm>
            <a:off x="4474007" y="1135480"/>
            <a:ext cx="3306256" cy="3635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86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Деятельность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главы муниципального округа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649" y="1995832"/>
            <a:ext cx="9185189" cy="3880773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Деятельность главы муниципального округа Южное Медведково осуществляется в соответствии с Уставом муниципального округа Южное Медведково, федеральным законодательством и законами города Москвы, решениями Совета депутатов и направлена на выполнение задач, связанных с реализацией Федерального закона от 6 октября 2003 года № 131-ФЗ «Об общих принципах организации местного самоуправления в Российской Федерации», Закона города Москвы от 6 ноября 2002 года №56 «Об организации местного самоуправления в городе Москве», на развитие и совершенствование местного самоуправления в муниципальном округе Южное Медведково.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 соответствии с Уставом муниципального округа глава муниципального округа возглавляет деятельность по осуществлению местного самоуправления на всей территории муниципального округа Южное Медведково и исполняет полномочия председателя Совета депутатов.</a:t>
            </a: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11011133" y="622392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84" y="263255"/>
            <a:ext cx="982530" cy="118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55" y="93604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455" y="5815478"/>
            <a:ext cx="9873116" cy="7509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Поздравление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жителей старшего поколения с Международным днем пожилых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людей(01.10.2023)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5" name="Рисунок 14" descr="https://sun9-24.userapi.com/impg/YPRzW4PAwiIQJ8EE_bUrfXFmjg1H9yUNuzpoew/TcO6Vw4_pkw.jpg?size=1024x768&amp;quality=95&amp;sign=5833bb3690fa18fe667817b392c8a85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"/>
          <a:stretch/>
        </p:blipFill>
        <p:spPr bwMode="auto">
          <a:xfrm>
            <a:off x="5296013" y="1098555"/>
            <a:ext cx="5248243" cy="429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s://sun9-22.userapi.com/impg/n0LuWBjj_lcIukVCjfDwMbCw7p5WMiC_iuS3Xw/bSNhzb0ImHc.jpg?size=1600x901&amp;quality=95&amp;sign=b09dc6cee02159ac782e36acb8c1f52b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/>
        </p:blipFill>
        <p:spPr bwMode="auto">
          <a:xfrm>
            <a:off x="441177" y="1547611"/>
            <a:ext cx="4692992" cy="3612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815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4" y="302122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0814" y="5012516"/>
            <a:ext cx="4718843" cy="10802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Праздничный концерт, приуроченный к Международному дню инвалидов(06.12.2023)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4" name="Рисунок 13" descr="https://sun9-61.userapi.com/impg/uDOzYGuyU80SHNeqp4-2WEWBUwLFSNEfyDp35A/a-Rb7OCwN4g.jpg?size=1600x900&amp;quality=95&amp;sign=6f7fc11000d36552e7a9636ae0c98ad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4" y="1283819"/>
            <a:ext cx="4632269" cy="3269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61.userapi.com/impg/UKbmJGyIVW0iq95l48aHsSq6mihf77zLSrR_Cg/z4eb2IJAuQc.jpg?size=1156x521&amp;quality=95&amp;sign=6ac0434ccda57c2b7c2b4c3d12af61fc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843" r="11498" b="6192"/>
          <a:stretch/>
        </p:blipFill>
        <p:spPr bwMode="auto">
          <a:xfrm>
            <a:off x="5438480" y="1283819"/>
            <a:ext cx="6329733" cy="4528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4724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sun9-32.userapi.com/impg/tYInD09RoKV_g-O0RjqZ_3_0yzvODz6p3IhpOQ/fjQMXEn9vJ8.jpg?size=1280x960&amp;quality=95&amp;sign=a18e526956eb3bfb6c6b0b1f556a0d0f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52" y="1451654"/>
            <a:ext cx="5581162" cy="39923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4" y="186008"/>
            <a:ext cx="9552333" cy="79907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Мероприятия социальной направленности</a:t>
            </a: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414" y="5881394"/>
            <a:ext cx="8811872" cy="7509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течении всего года депутаты участвовали в торжественных памятных мероприятиях с возложением цветов.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3" name="Рисунок 12" descr="https://sun9-17.userapi.com/impg/9FeFRyPjIimHYiggmxy5ediZAeEqkqr94DGuLw/Hy85cECMnzc.jpg?size=496x1024&amp;quality=95&amp;sign=e95dacfdb59f17471bbb37517b96b86f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7" b="9195"/>
          <a:stretch/>
        </p:blipFill>
        <p:spPr bwMode="auto">
          <a:xfrm>
            <a:off x="3602409" y="1007571"/>
            <a:ext cx="3008823" cy="3698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sun9-14.userapi.com/impg/mRScIfOcovWhbOLIt5eoBDqqnpNsW3dd4Lul1g/vlpaysPva1k.jpg?size=1200x1600&amp;quality=95&amp;sign=a366dd8c899d3eaad22b84288a1089ee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34763" r="14949" b="4408"/>
          <a:stretch/>
        </p:blipFill>
        <p:spPr bwMode="auto">
          <a:xfrm>
            <a:off x="2328082" y="3004265"/>
            <a:ext cx="1639484" cy="2439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24" y="951855"/>
            <a:ext cx="1877989" cy="2578387"/>
          </a:xfrm>
          <a:prstGeom prst="rect">
            <a:avLst/>
          </a:prstGeom>
        </p:spPr>
      </p:pic>
      <p:pic>
        <p:nvPicPr>
          <p:cNvPr id="16" name="Рисунок 15" descr="https://sun9-16.userapi.com/impg/4ivHeY-HTLLXEc-gkRe2BbHJRlv62azyumdnmA/5_QsWS4Ba94.jpg?size=600x800&amp;quality=95&amp;sign=5cf0c75e4a19795b2066e32d2ba092c5&amp;type=album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26957" r="39389" b="11297"/>
          <a:stretch/>
        </p:blipFill>
        <p:spPr bwMode="auto">
          <a:xfrm>
            <a:off x="504425" y="3336230"/>
            <a:ext cx="1631026" cy="2107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671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sun9-19.userapi.com/impg/9TH_IBidM8CPt-VJ0L566JNbfMjKs9j8bLMy-A/oe6Rr0vNiCI.jpg?size=1024x702&amp;quality=95&amp;sign=ac107f1865327b93c4336a17118227da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9713"/>
          <a:stretch/>
        </p:blipFill>
        <p:spPr bwMode="auto">
          <a:xfrm>
            <a:off x="3091104" y="1121300"/>
            <a:ext cx="3113405" cy="2753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218693" cy="67421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Участие в значимых городских мероприятиях</a:t>
            </a:r>
            <a:endParaRPr lang="ru-RU" sz="2800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23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8" name="Рисунок 7" descr="https://sun9-70.userapi.com/impg/hpwrUcxAqJVFXwmTbeNhnMALtRgwyuUXY5ANXg/DMPYtGsB0oI.jpg?size=1600x1200&amp;quality=95&amp;sign=a95fef5de0a59c53ba0db38dd4fb645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49" y="2395175"/>
            <a:ext cx="4850911" cy="376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0330" t="6260"/>
          <a:stretch/>
        </p:blipFill>
        <p:spPr>
          <a:xfrm>
            <a:off x="686620" y="3852777"/>
            <a:ext cx="1779461" cy="2837650"/>
          </a:xfrm>
          <a:prstGeom prst="rect">
            <a:avLst/>
          </a:prstGeom>
        </p:spPr>
      </p:pic>
      <p:pic>
        <p:nvPicPr>
          <p:cNvPr id="9" name="Рисунок 8" descr="https://sun9-17.userapi.com/impg/r2Nx4J0JJTNX17kv1TF8RR8RALCMZk_YCTY33A/aVTF6s3jyCQ.jpg?size=1600x1066&amp;quality=95&amp;sign=490b8ac8e17d5908ddbc19ebdf6d82fc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2990" r="13940" b="4909"/>
          <a:stretch/>
        </p:blipFill>
        <p:spPr bwMode="auto">
          <a:xfrm>
            <a:off x="6293933" y="1128703"/>
            <a:ext cx="3639989" cy="29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un9-38.userapi.com/impg/57QhvWp4RYnB4m2ucEnLQdNnM7vCurPU0oFvKg/O41TI1ajRB0.jpg?size=1280x960&amp;quality=95&amp;sign=8f01b7a6c415dae21b13cc15d449e96b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5716" r="20689" b="1939"/>
          <a:stretch/>
        </p:blipFill>
        <p:spPr bwMode="auto">
          <a:xfrm>
            <a:off x="606745" y="1198578"/>
            <a:ext cx="2092271" cy="25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51.userapi.com/impg/tCWBqAdj_6CrPnYx2Y6iNLQzaYxDMS_CSxkh9A/vuZWZLuZWWI.jpg?size=1024x683&amp;quality=95&amp;sign=915ccbe31fe0cf6e7849d5a163e62780&amp;type=album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/>
          <a:stretch/>
        </p:blipFill>
        <p:spPr bwMode="auto">
          <a:xfrm>
            <a:off x="2902129" y="3969852"/>
            <a:ext cx="4217035" cy="2603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6249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344" y="485614"/>
            <a:ext cx="9551547" cy="67421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Помощь участникам специальной военной операции</a:t>
            </a:r>
            <a:endParaRPr lang="ru-RU" sz="2800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24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  <p:pic>
        <p:nvPicPr>
          <p:cNvPr id="12" name="Рисунок 11" descr="https://sun9-4.userapi.com/impg/3ajeKmnMZL8YDpYOo0hYeiwipqBEq9S8s0VNRw/PVFkZrsHMRE.jpg?size=960x1280&amp;quality=95&amp;sign=0e7d643cf0006965a2f051a0a0f00854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9" b="14332"/>
          <a:stretch/>
        </p:blipFill>
        <p:spPr bwMode="auto">
          <a:xfrm>
            <a:off x="332130" y="1028418"/>
            <a:ext cx="3691493" cy="2575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un9-43.userapi.com/impg/clF3TydUOAxdclUAFbysdQt_LSs-y4yQ2hxq4w/IjmLSkbn_cc.jpg?size=1005x853&amp;quality=95&amp;sign=a84b1c8c13afe96d3312df333a94dc67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 bwMode="auto">
          <a:xfrm>
            <a:off x="332131" y="3735220"/>
            <a:ext cx="3691493" cy="2831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sun9-41.userapi.com/impg/x6_8TjVAflH7ZPcIYsvYIDOxLqDHRrxWUHYjiA/_cS3Vrg0DvU.jpg?size=1200x1600&amp;quality=95&amp;sign=6756e400f2a3046a1d634f9f866c6e94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6" b="18327"/>
          <a:stretch/>
        </p:blipFill>
        <p:spPr bwMode="auto">
          <a:xfrm>
            <a:off x="4116422" y="1028418"/>
            <a:ext cx="3627111" cy="2575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sun9-77.userapi.com/impg/g53lOZOhHxQxR-f4_LrCenAO8H3iNzDtkSyIsg/Q00EpT_Q3Rg.jpg?size=1600x1200&amp;quality=95&amp;sign=5f677bd2b760b86729aa89aed9daad4b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23" y="3735219"/>
            <a:ext cx="3627111" cy="283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31.userapi.com/impg/kux5DbIwdBfHHsSqgal8STIrYyU_CXIR3TgUdA/rSFVA5QEevk.jpg?size=960x1280&amp;quality=95&amp;sign=25a7208846bdaf8b4d1f4a16036832f1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08" y="1508304"/>
            <a:ext cx="3035935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353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Приоритеты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59103"/>
            <a:ext cx="9105295" cy="4196668"/>
          </a:xfrm>
        </p:spPr>
        <p:txBody>
          <a:bodyPr/>
          <a:lstStyle/>
          <a:p>
            <a:r>
              <a:rPr lang="ru-RU" dirty="0" smtClean="0"/>
              <a:t>представление </a:t>
            </a:r>
            <a:r>
              <a:rPr lang="ru-RU" dirty="0"/>
              <a:t>муниципального округа в отношениях с органами местного самоуправления других муниципальных образований, органами государственной власти, гражданами и организациями;</a:t>
            </a:r>
          </a:p>
          <a:p>
            <a:r>
              <a:rPr lang="ru-RU" dirty="0" smtClean="0"/>
              <a:t>осуществление </a:t>
            </a:r>
            <a:r>
              <a:rPr lang="ru-RU" dirty="0"/>
              <a:t>организации деятельности Совета депутатов;</a:t>
            </a:r>
          </a:p>
          <a:p>
            <a:r>
              <a:rPr lang="ru-RU" dirty="0" smtClean="0"/>
              <a:t>осуществление </a:t>
            </a:r>
            <a:r>
              <a:rPr lang="ru-RU" dirty="0"/>
              <a:t>контроля за выполнением нормативных правовых актов Совета депутатов;</a:t>
            </a:r>
          </a:p>
          <a:p>
            <a:r>
              <a:rPr lang="ru-RU" dirty="0" smtClean="0"/>
              <a:t>обеспечение </a:t>
            </a:r>
            <a:r>
              <a:rPr lang="ru-RU" dirty="0"/>
              <a:t>осуществления органами местного самоуправления полномочий по решению вопросов местного значения и осуществления переданных полномочий;</a:t>
            </a:r>
          </a:p>
          <a:p>
            <a:r>
              <a:rPr lang="ru-RU" dirty="0" smtClean="0"/>
              <a:t>обеспечение </a:t>
            </a:r>
            <a:r>
              <a:rPr lang="ru-RU" dirty="0"/>
              <a:t>согласованного функционирования и взаимодействия органов местного самоуправления и органов государственной власти.</a:t>
            </a:r>
          </a:p>
          <a:p>
            <a:endParaRPr lang="ru-RU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62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68" y="1278468"/>
            <a:ext cx="8596668" cy="178646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Выражаю слова благодарности жителям округа, управе района и администрации муниципального округа,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депутатам,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общественным организациям и объединениям Южного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Медведково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за поддержку, взаимодействие и серьезную, конкретную работу по дальнейшему развитию нашего округа.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868" y="3867048"/>
            <a:ext cx="8596668" cy="86040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sz="4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11084874" y="6164826"/>
            <a:ext cx="683339" cy="4016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26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263255"/>
            <a:ext cx="846514" cy="102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02" y="306072"/>
            <a:ext cx="10892589" cy="985699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2023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 году продолжил свою работу пятый созыв 2022-2027 годов.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За отчетный период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было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проведено </a:t>
            </a:r>
            <a:r>
              <a:rPr lang="ru-RU" sz="1800" b="1" u="sng" dirty="0">
                <a:solidFill>
                  <a:schemeClr val="accent2">
                    <a:lumMod val="50000"/>
                  </a:schemeClr>
                </a:solidFill>
              </a:rPr>
              <a:t>16</a:t>
            </a:r>
            <a:r>
              <a:rPr lang="ru-RU" sz="1800" u="sng" dirty="0">
                <a:solidFill>
                  <a:schemeClr val="accent2">
                    <a:lumMod val="50000"/>
                  </a:schemeClr>
                </a:solidFill>
              </a:rPr>
              <a:t> заседаний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Совета депутатов.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Всего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рассмотрено </a:t>
            </a:r>
            <a:r>
              <a:rPr lang="ru-RU" sz="1800" b="1" u="sng" dirty="0" smtClean="0">
                <a:solidFill>
                  <a:schemeClr val="accent2">
                    <a:lumMod val="50000"/>
                  </a:schemeClr>
                </a:solidFill>
              </a:rPr>
              <a:t>116</a:t>
            </a:r>
            <a:r>
              <a:rPr lang="ru-RU" sz="1800" u="sng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u="sng" dirty="0">
                <a:solidFill>
                  <a:schemeClr val="accent2">
                    <a:lumMod val="50000"/>
                  </a:schemeClr>
                </a:solidFill>
              </a:rPr>
              <a:t>вопросов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, принято </a:t>
            </a:r>
            <a:r>
              <a:rPr lang="ru-RU" sz="1800" b="1" u="sng" dirty="0">
                <a:solidFill>
                  <a:schemeClr val="accent2">
                    <a:lumMod val="50000"/>
                  </a:schemeClr>
                </a:solidFill>
              </a:rPr>
              <a:t>116</a:t>
            </a:r>
            <a:r>
              <a:rPr lang="ru-RU" sz="1800" u="sng" dirty="0">
                <a:solidFill>
                  <a:schemeClr val="accent2">
                    <a:lumMod val="50000"/>
                  </a:schemeClr>
                </a:solidFill>
              </a:rPr>
              <a:t> решений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, из них 19 - протокольных.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11011133" y="622392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091909"/>
              </p:ext>
            </p:extLst>
          </p:nvPr>
        </p:nvGraphicFramePr>
        <p:xfrm>
          <a:off x="1087680" y="1374151"/>
          <a:ext cx="8113985" cy="52552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8801"/>
                <a:gridCol w="1886459"/>
                <a:gridCol w="2462064"/>
                <a:gridCol w="991971"/>
                <a:gridCol w="1049587"/>
                <a:gridCol w="1285103"/>
              </a:tblGrid>
              <a:tr h="504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дата заседания Совета депутатов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количество рассмотренных вопросов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принято решений + протокольных решений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присутствовало депутатов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(кворум)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61551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созыв 2022-2027 (численность депутатов по уставу – 10)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37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19.01.2023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07.02.2023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16.02.2023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66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16.03.2023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20.04.2023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+ 1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18.05.2023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15.06.2023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20.06.2023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08.08.2023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15.09.2023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19.10.2023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02.11.2023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36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23.11.2023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06.12.2023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14.12.2023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+ 2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89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23685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26.12.2023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marL="372745"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+ 1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  <a:tr h="298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 gridSpan="2"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97 + 19 = 116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35" marR="54335" marT="0" marB="0" anchor="ctr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48" y="263255"/>
            <a:ext cx="1024666" cy="12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835" y="378605"/>
            <a:ext cx="8596668" cy="1032933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В рамках реализации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переданных государственных полномочий города Москвы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2023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году рассмотрено и принято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64 решения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Совета депутатов, что составляет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65,9%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от всех принятых решений 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536581" y="16342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11011133" y="622392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4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81" y="1193802"/>
            <a:ext cx="7075162" cy="5395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86" y="263255"/>
            <a:ext cx="1066528" cy="12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26" y="659791"/>
            <a:ext cx="9290562" cy="91440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За период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2023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года, было принято 9 решений в </a:t>
            </a:r>
            <a:r>
              <a:rPr lang="ru-RU" sz="2200" u="sng" dirty="0">
                <a:solidFill>
                  <a:schemeClr val="accent2">
                    <a:lumMod val="50000"/>
                  </a:schemeClr>
                </a:solidFill>
              </a:rPr>
              <a:t>сфере организации деятельности управы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 района и </a:t>
            </a:r>
            <a:r>
              <a:rPr lang="ru-RU" sz="2200" u="sng" dirty="0">
                <a:solidFill>
                  <a:schemeClr val="accent2">
                    <a:lumMod val="50000"/>
                  </a:schemeClr>
                </a:solidFill>
              </a:rPr>
              <a:t>городских организаций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2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410987095"/>
              </p:ext>
            </p:extLst>
          </p:nvPr>
        </p:nvGraphicFramePr>
        <p:xfrm>
          <a:off x="401979" y="162789"/>
          <a:ext cx="85757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164973502"/>
              </p:ext>
            </p:extLst>
          </p:nvPr>
        </p:nvGraphicFramePr>
        <p:xfrm>
          <a:off x="356566" y="166255"/>
          <a:ext cx="8579616" cy="36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Номер слайда 3"/>
          <p:cNvSpPr txBox="1">
            <a:spLocks/>
          </p:cNvSpPr>
          <p:nvPr/>
        </p:nvSpPr>
        <p:spPr>
          <a:xfrm>
            <a:off x="11011133" y="6105832"/>
            <a:ext cx="683339" cy="4832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014" y="670424"/>
            <a:ext cx="4094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1.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0" name="Полотно 2"/>
          <p:cNvGrpSpPr/>
          <p:nvPr/>
        </p:nvGrpSpPr>
        <p:grpSpPr>
          <a:xfrm>
            <a:off x="446014" y="1039756"/>
            <a:ext cx="10802557" cy="5665844"/>
            <a:chOff x="0" y="0"/>
            <a:chExt cx="7491191" cy="6007735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0" y="0"/>
              <a:ext cx="7491191" cy="6007735"/>
            </a:xfrm>
            <a:prstGeom prst="rect">
              <a:avLst/>
            </a:prstGeom>
            <a:ln>
              <a:noFill/>
            </a:ln>
          </p:spPr>
        </p:sp>
        <p:sp>
          <p:nvSpPr>
            <p:cNvPr id="43" name="Скругленный прямоугольник 42"/>
            <p:cNvSpPr/>
            <p:nvPr/>
          </p:nvSpPr>
          <p:spPr>
            <a:xfrm>
              <a:off x="8999" y="470105"/>
              <a:ext cx="4986858" cy="498948"/>
            </a:xfrm>
            <a:prstGeom prst="roundRect">
              <a:avLst/>
            </a:prstGeom>
            <a:gradFill rotWithShape="1">
              <a:gsLst>
                <a:gs pos="0">
                  <a:srgbClr val="5B9BD5">
                    <a:lumMod val="110000"/>
                    <a:satMod val="105000"/>
                    <a:tint val="67000"/>
                  </a:srgbClr>
                </a:gs>
                <a:gs pos="50000">
                  <a:srgbClr val="5B9BD5">
                    <a:lumMod val="105000"/>
                    <a:satMod val="103000"/>
                    <a:tint val="73000"/>
                  </a:srgbClr>
                </a:gs>
                <a:gs pos="100000">
                  <a:srgbClr val="5B9BD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I квартале года, </a:t>
              </a:r>
              <a: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следующего </a:t>
              </a:r>
              <a:r>
                <a:rPr lang="ru-RU" sz="1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за отчетным</a:t>
              </a:r>
              <a:endPara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5193198" y="470106"/>
              <a:ext cx="1928073" cy="566549"/>
            </a:xfrm>
            <a:prstGeom prst="round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во II квартале года, </a:t>
              </a:r>
              <a:endParaRPr lang="ru-RU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следующего за отчетны</a:t>
              </a:r>
              <a:r>
                <a:rPr lang="ru-RU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</a:t>
              </a:r>
              <a:endParaRPr lang="ru-RU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3769" y="1812814"/>
              <a:ext cx="4981193" cy="45975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ru-RU" sz="1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ГБУ города Москвы «</a:t>
              </a:r>
              <a:r>
                <a:rPr lang="ru-RU" sz="16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Жилищник</a:t>
              </a:r>
              <a:r>
                <a:rPr lang="ru-RU" sz="1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района Южное Медведково»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5193198" y="1218824"/>
              <a:ext cx="1928331" cy="660351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ru-RU" sz="12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ГБУ города Москвы «</a:t>
              </a:r>
              <a:r>
                <a:rPr lang="ru-RU" sz="12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СДЦ «Кентавр» филиал «Олимп»</a:t>
              </a:r>
              <a:endPara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14665" y="2424560"/>
              <a:ext cx="4981192" cy="403089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МФЦ</a:t>
              </a:r>
              <a:r>
                <a:rPr lang="ru-RU" sz="1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района Южное Медведково</a:t>
              </a:r>
              <a:endParaRPr lang="ru-R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8999" y="2951496"/>
              <a:ext cx="4986858" cy="521819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ГБУ города Москвы </a:t>
              </a:r>
              <a:r>
                <a:rPr lang="ru-RU" sz="1600" b="1" kern="1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ТЦСО </a:t>
              </a:r>
              <a:r>
                <a:rPr lang="ru-RU" sz="16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«Бабушкинский»</a:t>
              </a:r>
              <a:endPara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13769" y="3574120"/>
              <a:ext cx="4986860" cy="534188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ГБУЗ города Москвы «Городская </a:t>
              </a: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поликлиника № 218 </a:t>
              </a:r>
              <a:r>
                <a:rPr lang="ru-RU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ДЗМ»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4495" y="4219786"/>
              <a:ext cx="4986863" cy="464174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5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ГБУЗ города Москвы «Городская </a:t>
              </a: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поликлиника № </a:t>
              </a:r>
              <a:r>
                <a:rPr lang="ru-RU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107 </a:t>
              </a: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ДЗМ</a:t>
              </a:r>
              <a:r>
                <a:rPr lang="ru-RU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»</a:t>
              </a:r>
              <a:r>
                <a:rPr lang="ru-RU" sz="12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4495" y="4825389"/>
              <a:ext cx="4986863" cy="53922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5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ГБУЗ города Москвы </a:t>
              </a:r>
              <a:r>
                <a:rPr lang="ru-RU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«Детская городская </a:t>
              </a: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поликлиника № </a:t>
              </a:r>
              <a:r>
                <a:rPr lang="ru-RU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110 </a:t>
              </a:r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ДЗМ</a:t>
              </a:r>
              <a:r>
                <a:rPr 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»</a:t>
              </a:r>
              <a:r>
                <a:rPr lang="ru-RU" sz="105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ru-RU" sz="105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8992" y="5506398"/>
              <a:ext cx="4981192" cy="424029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800"/>
                </a:spcAft>
              </a:pPr>
              <a:r>
                <a:rPr lang="ru-RU" sz="1600" b="1" kern="1200" dirty="0" smtClean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Отдел </a:t>
              </a:r>
              <a:r>
                <a:rPr lang="ru-RU" sz="1600" b="1" kern="120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МВД</a:t>
              </a:r>
              <a:r>
                <a:rPr lang="ru-RU" sz="1600" kern="120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России по району Южное Медведково г.  </a:t>
              </a:r>
              <a:r>
                <a:rPr lang="ru-RU" sz="1600" kern="1200" dirty="0" smtClean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Москвы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3" name="Овальная выноска 52"/>
            <p:cNvSpPr/>
            <p:nvPr/>
          </p:nvSpPr>
          <p:spPr>
            <a:xfrm>
              <a:off x="5066242" y="2109050"/>
              <a:ext cx="1821040" cy="1519154"/>
            </a:xfrm>
            <a:prstGeom prst="wedgeEllipseCallou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15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принято 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15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решений</a:t>
              </a:r>
              <a:r>
                <a:rPr lang="ru-RU" sz="115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115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по заслушиванию руководителей городских</a:t>
              </a:r>
              <a:r>
                <a:rPr lang="ru-RU" sz="12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организаций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4" name="Овальная выноска 53"/>
            <p:cNvSpPr/>
            <p:nvPr/>
          </p:nvSpPr>
          <p:spPr>
            <a:xfrm>
              <a:off x="5020623" y="3883669"/>
              <a:ext cx="2045345" cy="1773766"/>
            </a:xfrm>
            <a:prstGeom prst="wedgeEllipseCallou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15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принято </a:t>
              </a:r>
              <a:endPara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15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 решение об отчете главы управы района Медведково</a:t>
              </a:r>
              <a:endPara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13769" y="1156595"/>
              <a:ext cx="4980844" cy="45917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Aft>
                  <a:spcPts val="800"/>
                </a:spcAft>
              </a:pPr>
              <a:r>
                <a:rPr lang="ru-RU" sz="16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Отчет </a:t>
              </a:r>
              <a:r>
                <a:rPr lang="ru-RU" sz="16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главы управы района Южное Медведково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86" y="263255"/>
            <a:ext cx="1066528" cy="12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7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63" y="1333779"/>
            <a:ext cx="8596668" cy="999067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</a:rPr>
              <a:t>результате рассмотрения вопросов в сфере благоустройства было принято 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22 решения, 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</a:rPr>
              <a:t>из них: 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6762" y="2500024"/>
            <a:ext cx="8357523" cy="3906462"/>
          </a:xfrm>
        </p:spPr>
        <p:txBody>
          <a:bodyPr>
            <a:noAutofit/>
          </a:bodyPr>
          <a:lstStyle/>
          <a:p>
            <a:r>
              <a:rPr lang="ru-RU" sz="2000" dirty="0" smtClean="0"/>
              <a:t>18 решений </a:t>
            </a:r>
            <a:r>
              <a:rPr lang="ru-RU" sz="2000" dirty="0"/>
              <a:t>о согласовании направления средств стимулирования управы района на благоустройство территории района Южное Медведково (из них 8 решений о внесении изменений в ранее принятые)</a:t>
            </a:r>
            <a:r>
              <a:rPr lang="ru-RU" sz="2000" dirty="0" smtClean="0"/>
              <a:t>;</a:t>
            </a:r>
            <a:endParaRPr lang="ru-RU" sz="2000" dirty="0"/>
          </a:p>
          <a:p>
            <a:r>
              <a:rPr lang="ru-RU" sz="2000" dirty="0" smtClean="0"/>
              <a:t>3 решения </a:t>
            </a:r>
            <a:r>
              <a:rPr lang="ru-RU" sz="2000" dirty="0"/>
              <a:t>об адресном перечне объектов </a:t>
            </a:r>
            <a:r>
              <a:rPr lang="ru-RU" sz="2000" dirty="0" smtClean="0"/>
              <a:t>компенсационного озеленения </a:t>
            </a:r>
            <a:r>
              <a:rPr lang="ru-RU" sz="2000" dirty="0"/>
              <a:t>3-й категории района Южное </a:t>
            </a:r>
            <a:r>
              <a:rPr lang="ru-RU" sz="2000" dirty="0" smtClean="0"/>
              <a:t>Медведково;</a:t>
            </a:r>
            <a:endParaRPr lang="ru-RU" sz="2000" dirty="0"/>
          </a:p>
          <a:p>
            <a:r>
              <a:rPr lang="ru-RU" sz="2000" dirty="0" smtClean="0"/>
              <a:t>1 </a:t>
            </a:r>
            <a:r>
              <a:rPr lang="ru-RU" sz="2000" dirty="0"/>
              <a:t>решение об установке ограждающих устройств (шлагбаумов) на придомовой территории многоквартирных домов.</a:t>
            </a:r>
          </a:p>
          <a:p>
            <a:endParaRPr lang="ru-RU" dirty="0"/>
          </a:p>
          <a:p>
            <a:pPr algn="just"/>
            <a:endParaRPr lang="ru-RU" sz="2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04037" y="650173"/>
            <a:ext cx="8682479" cy="351000"/>
            <a:chOff x="-119997" y="166150"/>
            <a:chExt cx="8682479" cy="351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-119997" y="166150"/>
              <a:ext cx="8579616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7134" y="183284"/>
              <a:ext cx="8545348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/>
                <a:t>переданные государственные полномочия города Москвы</a:t>
              </a:r>
              <a:endParaRPr lang="ru-RU" sz="1500" kern="1200" dirty="0"/>
            </a:p>
          </p:txBody>
        </p:sp>
      </p:grpSp>
      <p:sp>
        <p:nvSpPr>
          <p:cNvPr id="8" name="Номер слайда 3"/>
          <p:cNvSpPr txBox="1">
            <a:spLocks/>
          </p:cNvSpPr>
          <p:nvPr/>
        </p:nvSpPr>
        <p:spPr>
          <a:xfrm>
            <a:off x="10966888" y="6041361"/>
            <a:ext cx="683339" cy="477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7351" y="1381266"/>
            <a:ext cx="4094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86" y="263255"/>
            <a:ext cx="1066528" cy="12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877" y="966244"/>
            <a:ext cx="8604266" cy="129155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2">
                    <a:lumMod val="50000"/>
                  </a:schemeClr>
                </a:solidFill>
              </a:rPr>
              <a:t>В рамках полномочий в сфере организации и проведения капитального ремонта общего имущества в многоквартирных домах, было принято 3 решения, из них: </a:t>
            </a:r>
            <a:br>
              <a:rPr lang="ru-RU" sz="27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449" y="2227205"/>
            <a:ext cx="10171809" cy="3949227"/>
          </a:xfrm>
        </p:spPr>
        <p:txBody>
          <a:bodyPr>
            <a:noAutofit/>
          </a:bodyPr>
          <a:lstStyle/>
          <a:p>
            <a:r>
              <a:rPr lang="ru-RU" b="1" dirty="0" smtClean="0"/>
              <a:t>1 </a:t>
            </a:r>
            <a:r>
              <a:rPr lang="ru-RU" dirty="0"/>
              <a:t>решение о согласовании проекта адресного перечня домов, подлежащих включению в краткосрочный план реализации в 2027, 2028 и 2029 годах региональной программы капитального ремонта общего имущества в МКД</a:t>
            </a:r>
            <a:r>
              <a:rPr lang="ru-RU" dirty="0" smtClean="0"/>
              <a:t>;</a:t>
            </a:r>
          </a:p>
          <a:p>
            <a:r>
              <a:rPr lang="ru-RU" b="1" dirty="0" smtClean="0"/>
              <a:t>1</a:t>
            </a:r>
            <a:r>
              <a:rPr lang="ru-RU" dirty="0" smtClean="0"/>
              <a:t> решение – об утверждении Регламента </a:t>
            </a:r>
            <a:r>
              <a:rPr lang="ru-RU" dirty="0"/>
              <a:t>реализации отдельных полномочий города Москвы в сфере организации и проведения капитального ремонта общего имущества в многоквартирных домах в рамках реализации региональной программы капитального ремонта общего имущества в </a:t>
            </a:r>
            <a:r>
              <a:rPr lang="ru-RU" dirty="0" smtClean="0"/>
              <a:t>МКД </a:t>
            </a:r>
            <a:r>
              <a:rPr lang="ru-RU" dirty="0"/>
              <a:t>(приведен в соответствие с действующим законодательством)</a:t>
            </a:r>
          </a:p>
          <a:p>
            <a:r>
              <a:rPr lang="ru-RU" b="1" dirty="0" smtClean="0"/>
              <a:t>1</a:t>
            </a:r>
            <a:r>
              <a:rPr lang="ru-RU" dirty="0" smtClean="0"/>
              <a:t> решение </a:t>
            </a:r>
            <a:r>
              <a:rPr lang="ru-RU" dirty="0"/>
              <a:t>об участии депутатов в работе комиссий, осуществляющих открытие работ и приемку выполненных работ по капитальному ремонту общего </a:t>
            </a:r>
            <a:r>
              <a:rPr lang="ru-RU" dirty="0" smtClean="0"/>
              <a:t>имущества.</a:t>
            </a:r>
            <a:endParaRPr lang="ru-RU" dirty="0"/>
          </a:p>
          <a:p>
            <a:pPr algn="just"/>
            <a:endParaRPr lang="ru-RU" sz="2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72602" y="494883"/>
            <a:ext cx="8682479" cy="351000"/>
            <a:chOff x="-119997" y="166150"/>
            <a:chExt cx="8682479" cy="351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-119997" y="166150"/>
              <a:ext cx="8579616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7134" y="183284"/>
              <a:ext cx="8545348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 smtClean="0">
                  <a:solidFill>
                    <a:prstClr val="white"/>
                  </a:solidFill>
                </a:rPr>
                <a:t>переданные государственные полномочия города Москвы</a:t>
              </a:r>
              <a:endParaRPr lang="ru-RU" sz="150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Номер слайда 3"/>
          <p:cNvSpPr txBox="1">
            <a:spLocks/>
          </p:cNvSpPr>
          <p:nvPr/>
        </p:nvSpPr>
        <p:spPr>
          <a:xfrm>
            <a:off x="10966888" y="6041361"/>
            <a:ext cx="683339" cy="477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prstClr val="white"/>
                </a:solidFill>
              </a:rPr>
              <a:t>7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3465" y="1118417"/>
            <a:ext cx="4094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dirty="0" smtClean="0">
                <a:ln w="22225">
                  <a:solidFill>
                    <a:srgbClr val="2E83C3"/>
                  </a:solidFill>
                  <a:prstDash val="solid"/>
                </a:ln>
                <a:solidFill>
                  <a:srgbClr val="2C3C43">
                    <a:lumMod val="75000"/>
                  </a:srgbClr>
                </a:solidFill>
              </a:rPr>
              <a:t>3.</a:t>
            </a:r>
            <a:endParaRPr lang="ru-RU" b="1" dirty="0">
              <a:ln w="22225">
                <a:solidFill>
                  <a:srgbClr val="2E83C3"/>
                </a:solidFill>
                <a:prstDash val="solid"/>
              </a:ln>
              <a:solidFill>
                <a:srgbClr val="2C3C43">
                  <a:lumMod val="75000"/>
                </a:srgbClr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41168" y="5392156"/>
            <a:ext cx="8682478" cy="1298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900" dirty="0">
                <a:solidFill>
                  <a:srgbClr val="0070C0"/>
                </a:solidFill>
              </a:rPr>
              <a:t>Общее </a:t>
            </a:r>
            <a:r>
              <a:rPr lang="ru-RU" sz="1900" b="1" dirty="0">
                <a:solidFill>
                  <a:srgbClr val="0070C0"/>
                </a:solidFill>
              </a:rPr>
              <a:t>количество </a:t>
            </a:r>
            <a:r>
              <a:rPr lang="ru-RU" sz="1900" b="1" dirty="0" smtClean="0">
                <a:solidFill>
                  <a:schemeClr val="tx1"/>
                </a:solidFill>
              </a:rPr>
              <a:t>подписанных депутатами </a:t>
            </a:r>
            <a:r>
              <a:rPr lang="ru-RU" sz="1900" b="1" dirty="0">
                <a:solidFill>
                  <a:schemeClr val="tx1"/>
                </a:solidFill>
              </a:rPr>
              <a:t>актов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>
                <a:solidFill>
                  <a:srgbClr val="0070C0"/>
                </a:solidFill>
              </a:rPr>
              <a:t>по итогам участия </a:t>
            </a:r>
            <a:r>
              <a:rPr lang="ru-RU" sz="1900" dirty="0" smtClean="0">
                <a:solidFill>
                  <a:srgbClr val="0070C0"/>
                </a:solidFill>
              </a:rPr>
              <a:t>в </a:t>
            </a:r>
            <a:r>
              <a:rPr lang="ru-RU" sz="1900" dirty="0">
                <a:solidFill>
                  <a:srgbClr val="0070C0"/>
                </a:solidFill>
              </a:rPr>
              <a:t>работе комиссий по открытию и приемке выполненных работ по капитальному ремонту различных систем составляет </a:t>
            </a:r>
            <a:r>
              <a:rPr lang="ru-RU" sz="1900" dirty="0" smtClean="0">
                <a:solidFill>
                  <a:srgbClr val="0070C0"/>
                </a:solidFill>
              </a:rPr>
              <a:t>- более </a:t>
            </a:r>
            <a:r>
              <a:rPr lang="ru-RU" sz="1900" b="1" dirty="0" smtClean="0">
                <a:solidFill>
                  <a:schemeClr val="tx1"/>
                </a:solidFill>
              </a:rPr>
              <a:t>70</a:t>
            </a:r>
            <a:r>
              <a:rPr lang="ru-RU" sz="1900" b="1" dirty="0" smtClean="0">
                <a:solidFill>
                  <a:srgbClr val="0070C0"/>
                </a:solidFill>
              </a:rPr>
              <a:t>.</a:t>
            </a:r>
            <a:endParaRPr lang="ru-RU" sz="19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86" y="263255"/>
            <a:ext cx="1066528" cy="12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167" y="2170311"/>
            <a:ext cx="4379175" cy="1879175"/>
          </a:xfrm>
        </p:spPr>
        <p:txBody>
          <a:bodyPr>
            <a:normAutofit/>
          </a:bodyPr>
          <a:lstStyle/>
          <a:p>
            <a:r>
              <a:rPr lang="ru-RU" dirty="0" smtClean="0"/>
              <a:t>об </a:t>
            </a:r>
            <a:r>
              <a:rPr lang="ru-RU" dirty="0"/>
              <a:t>уточнении адреса размещения, изменения площади нестационарных торговых объектов вида «Киоск» и включения в схему постаматов.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20908" y="6056110"/>
            <a:ext cx="683339" cy="462677"/>
          </a:xfrm>
        </p:spPr>
        <p:txBody>
          <a:bodyPr/>
          <a:lstStyle/>
          <a:p>
            <a:fld id="{D57F1E4F-1CFF-5643-939E-217C01CDF565}" type="slidenum">
              <a:rPr lang="en-US" sz="2800" smtClean="0">
                <a:solidFill>
                  <a:schemeClr val="bg1"/>
                </a:solidFill>
              </a:rPr>
              <a:pPr/>
              <a:t>8</a:t>
            </a:fld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04037" y="650173"/>
            <a:ext cx="8682479" cy="351000"/>
            <a:chOff x="-119997" y="166150"/>
            <a:chExt cx="8682479" cy="351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-119997" y="166150"/>
              <a:ext cx="8579616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7134" y="183284"/>
              <a:ext cx="8545348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/>
                <a:t>переданные государственные полномочия города Москвы</a:t>
              </a:r>
              <a:endParaRPr lang="ru-RU" sz="1500" kern="1200" dirty="0"/>
            </a:p>
          </p:txBody>
        </p:sp>
      </p:grp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76760" y="1171244"/>
            <a:ext cx="8778437" cy="999067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</a:rPr>
              <a:t>рамках осуществления полномочий в сфере размещения некапитальных 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объектов, </a:t>
            </a:r>
            <a:r>
              <a:rPr lang="ru-RU" sz="2700" dirty="0">
                <a:solidFill>
                  <a:schemeClr val="accent2">
                    <a:lumMod val="50000"/>
                  </a:schemeClr>
                </a:solidFill>
              </a:rPr>
              <a:t>было принято 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11 решений: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7348" y="1292879"/>
            <a:ext cx="4094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4.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782" t="22985" r="32605" b="25741"/>
          <a:stretch/>
        </p:blipFill>
        <p:spPr>
          <a:xfrm>
            <a:off x="5979575" y="2170311"/>
            <a:ext cx="4411215" cy="3562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6529" t="18676" r="23777" b="36678"/>
          <a:stretch/>
        </p:blipFill>
        <p:spPr>
          <a:xfrm>
            <a:off x="667348" y="3808667"/>
            <a:ext cx="4944737" cy="27101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82" y="263255"/>
            <a:ext cx="1014132" cy="12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53" y="903415"/>
            <a:ext cx="9744037" cy="1278960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</a:rPr>
              <a:t>вопросам проведения дополнительных мероприятий по социально-экономическому развитию района Южное Медведково города Москвы 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</a:rPr>
              <a:t>было принято 15 </a:t>
            </a:r>
            <a:r>
              <a:rPr lang="ru-RU" sz="2300" dirty="0">
                <a:solidFill>
                  <a:schemeClr val="accent2">
                    <a:lumMod val="50000"/>
                  </a:schemeClr>
                </a:solidFill>
              </a:rPr>
              <a:t>решений</a:t>
            </a:r>
            <a:br>
              <a:rPr lang="ru-RU" sz="23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3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52641" y="403122"/>
            <a:ext cx="8579616" cy="351000"/>
            <a:chOff x="0" y="7784"/>
            <a:chExt cx="8579616" cy="351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7784"/>
              <a:ext cx="8579616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7134" y="24918"/>
              <a:ext cx="8545348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/>
                <a:t>переданные государственные полномочия города Москвы</a:t>
              </a:r>
              <a:endParaRPr lang="ru-RU" sz="1500" kern="1200" dirty="0"/>
            </a:p>
          </p:txBody>
        </p:sp>
      </p:grpSp>
      <p:sp>
        <p:nvSpPr>
          <p:cNvPr id="9" name="Номер слайда 3"/>
          <p:cNvSpPr txBox="1">
            <a:spLocks/>
          </p:cNvSpPr>
          <p:nvPr/>
        </p:nvSpPr>
        <p:spPr>
          <a:xfrm>
            <a:off x="11036699" y="615018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</a:rPr>
              <a:t>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2642" y="2333909"/>
            <a:ext cx="4803130" cy="38162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Объем бюджетных ассигнований - </a:t>
            </a:r>
            <a:r>
              <a:rPr lang="ru-RU" b="1" dirty="0" smtClean="0"/>
              <a:t>6 996 400,00</a:t>
            </a:r>
            <a:r>
              <a:rPr lang="ru-RU" dirty="0" smtClean="0"/>
              <a:t> руб.</a:t>
            </a:r>
          </a:p>
          <a:p>
            <a:pPr marL="0" indent="0" algn="just">
              <a:buNone/>
            </a:pPr>
            <a:r>
              <a:rPr lang="ru-RU" dirty="0" smtClean="0"/>
              <a:t>Денежные </a:t>
            </a:r>
            <a:r>
              <a:rPr lang="ru-RU" dirty="0"/>
              <a:t>средства </a:t>
            </a:r>
            <a:r>
              <a:rPr lang="ru-RU" dirty="0" smtClean="0"/>
              <a:t>были </a:t>
            </a:r>
            <a:r>
              <a:rPr lang="ru-RU" dirty="0"/>
              <a:t>направлены на проведение </a:t>
            </a:r>
            <a:r>
              <a:rPr lang="ru-RU" dirty="0" smtClean="0"/>
              <a:t>мероприятий по:</a:t>
            </a:r>
          </a:p>
          <a:p>
            <a:pPr lvl="0">
              <a:buClr>
                <a:srgbClr val="5FCBEF"/>
              </a:buClr>
            </a:pPr>
            <a:r>
              <a:rPr lang="ru-RU" dirty="0"/>
              <a:t>выборочному капитальному ремонту многоквартирных домов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;</a:t>
            </a:r>
          </a:p>
          <a:p>
            <a:pPr lvl="0">
              <a:buClr>
                <a:srgbClr val="5FCBEF"/>
              </a:buClr>
            </a:pPr>
            <a:r>
              <a:rPr lang="ru-RU" dirty="0"/>
              <a:t>ремонту квартир льготных категорий </a:t>
            </a:r>
            <a:r>
              <a:rPr lang="ru-RU" dirty="0" smtClean="0"/>
              <a:t>граждан;</a:t>
            </a:r>
          </a:p>
          <a:p>
            <a:pPr lvl="0">
              <a:buClr>
                <a:srgbClr val="5FCBEF"/>
              </a:buClr>
            </a:pPr>
            <a:r>
              <a:rPr lang="ru-RU" dirty="0"/>
              <a:t>ремонту и установке подъемных платформ и уличных пандусов для инвалидов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5FCBEF"/>
              </a:buClr>
              <a:buNone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69775" y="403122"/>
            <a:ext cx="8596750" cy="351000"/>
            <a:chOff x="0" y="7784"/>
            <a:chExt cx="8596750" cy="35100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7784"/>
              <a:ext cx="8579616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51402" y="39811"/>
              <a:ext cx="8545348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 smtClean="0"/>
                <a:t>переданные государственные полномочия города Москвы</a:t>
              </a:r>
              <a:endParaRPr lang="ru-RU" sz="1500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52641" y="935725"/>
            <a:ext cx="4094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5.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2"/>
          <a:stretch>
            <a:fillRect/>
          </a:stretch>
        </p:blipFill>
        <p:spPr>
          <a:xfrm>
            <a:off x="8472904" y="1762665"/>
            <a:ext cx="356139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2" y="2656114"/>
            <a:ext cx="2894395" cy="3859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263255"/>
            <a:ext cx="998914" cy="12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7790</TotalTime>
  <Words>1250</Words>
  <Application>Microsoft Office PowerPoint</Application>
  <PresentationFormat>Широкоэкранный</PresentationFormat>
  <Paragraphs>259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Wingdings 3</vt:lpstr>
      <vt:lpstr>Грань</vt:lpstr>
      <vt:lpstr>        </vt:lpstr>
      <vt:lpstr>Деятельность  главы муниципального округа</vt:lpstr>
      <vt:lpstr>В 2023 году продолжил свою работу пятый созыв 2022-2027 годов. За отчетный период было проведено 16 заседаний Совета депутатов.  Всего рассмотрено 116 вопросов, принято 116 решений, из них 19 - протокольных.   </vt:lpstr>
      <vt:lpstr>В рамках реализации переданных государственных полномочий города Москвы в 2023 году рассмотрено и принято 64 решения Совета депутатов, что составляет 65,9% от всех принятых решений </vt:lpstr>
      <vt:lpstr> За период 2023 года, было принято 9 решений в сфере организации деятельности управы района и городских организаций </vt:lpstr>
      <vt:lpstr>В результате рассмотрения вопросов в сфере благоустройства было принято 22 решения, из них:   </vt:lpstr>
      <vt:lpstr>В рамках полномочий в сфере организации и проведения капитального ремонта общего имущества в многоквартирных домах, было принято 3 решения, из них:   </vt:lpstr>
      <vt:lpstr>В рамках осуществления полномочий в сфере размещения некапитальных объектов, было принято 11 решений:</vt:lpstr>
      <vt:lpstr>По вопросам проведения дополнительных мероприятий по социально-экономическому развитию района Южное Медведково города Москвы было принято 15 решений </vt:lpstr>
      <vt:lpstr>Презентация PowerPoint</vt:lpstr>
      <vt:lpstr>Устав муниципального округа, формирование исполнения местного бюджета</vt:lpstr>
      <vt:lpstr>Организация деятельности Совета депутатов</vt:lpstr>
      <vt:lpstr>Работа профильных комиссий Совета депутатов</vt:lpstr>
      <vt:lpstr>Информирование</vt:lpstr>
      <vt:lpstr>Опубликование нормативно-правовых актов</vt:lpstr>
      <vt:lpstr>Мероприятия социальной направленности</vt:lpstr>
      <vt:lpstr>Мероприятия социальной направленности</vt:lpstr>
      <vt:lpstr>Мероприятия социальной направленности</vt:lpstr>
      <vt:lpstr>Мероприятия социальной направленности</vt:lpstr>
      <vt:lpstr>Мероприятия социальной направленности</vt:lpstr>
      <vt:lpstr>Мероприятия социальной направленности</vt:lpstr>
      <vt:lpstr>Мероприятия социальной направленности</vt:lpstr>
      <vt:lpstr>Участие в значимых городских мероприятиях</vt:lpstr>
      <vt:lpstr>Помощь участникам специальной военной операции</vt:lpstr>
      <vt:lpstr>Приоритеты</vt:lpstr>
      <vt:lpstr>Выражаю слова благодарности жителям округа, управе района и администрации муниципального округа, депутатам, общественным организациям и объединениям Южного Медведково  за поддержку, взаимодействие и серьезную, конкретную работу по дальнейшему развитию нашего округа.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МУНИЦИПАЛЬНОГО ОКРУГА  ЮЖНОЕ МЕДВЕДКОВО  о результатах деятельности  Совета депутатов  муниципального округа Южное Медведково в 2017 году</dc:title>
  <dc:creator>U022</dc:creator>
  <cp:lastModifiedBy>AniksTD</cp:lastModifiedBy>
  <cp:revision>489</cp:revision>
  <dcterms:created xsi:type="dcterms:W3CDTF">2018-04-17T07:10:42Z</dcterms:created>
  <dcterms:modified xsi:type="dcterms:W3CDTF">2024-04-16T11:32:06Z</dcterms:modified>
</cp:coreProperties>
</file>